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70" r:id="rId3"/>
    <p:sldId id="271" r:id="rId4"/>
    <p:sldId id="279" r:id="rId5"/>
    <p:sldId id="272" r:id="rId6"/>
    <p:sldId id="280" r:id="rId7"/>
    <p:sldId id="273" r:id="rId8"/>
    <p:sldId id="281" r:id="rId9"/>
    <p:sldId id="274" r:id="rId10"/>
    <p:sldId id="282" r:id="rId11"/>
    <p:sldId id="275" r:id="rId12"/>
    <p:sldId id="284" r:id="rId13"/>
    <p:sldId id="277" r:id="rId14"/>
    <p:sldId id="285" r:id="rId15"/>
    <p:sldId id="278" r:id="rId16"/>
    <p:sldId id="286" r:id="rId1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35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0019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8096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2355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781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5974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0129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7206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6086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7276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3022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6787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AC201-9762-4736-B378-AF9DA5AE1A4D}" type="datetimeFigureOut">
              <a:rPr lang="pt-BR" smtClean="0"/>
              <a:t>14/08/2022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C9FF0-F8F3-48B8-BC21-AB7ED5B15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45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183" y="0"/>
            <a:ext cx="7927784" cy="5214152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0" y="5214152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pt-BR" sz="5400" dirty="0" smtClean="0">
                <a:solidFill>
                  <a:srgbClr val="59358C"/>
                </a:solidFill>
              </a:rPr>
              <a:t>Linha do Tempo – Processo Eleitoral</a:t>
            </a:r>
          </a:p>
        </p:txBody>
      </p:sp>
    </p:spTree>
    <p:extLst>
      <p:ext uri="{BB962C8B-B14F-4D97-AF65-F5344CB8AC3E}">
        <p14:creationId xmlns:p14="http://schemas.microsoft.com/office/powerpoint/2010/main" val="375952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t="2513" b="10963"/>
          <a:stretch/>
        </p:blipFill>
        <p:spPr>
          <a:xfrm>
            <a:off x="695067" y="76200"/>
            <a:ext cx="10939431" cy="667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27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673440" y="146737"/>
            <a:ext cx="88451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pt-BR" sz="5400" dirty="0"/>
              <a:t>REGISTRO DE </a:t>
            </a:r>
            <a:r>
              <a:rPr lang="pt-BR" sz="5400" dirty="0" smtClean="0"/>
              <a:t>CANDIDATURA</a:t>
            </a:r>
            <a:endParaRPr lang="pt-BR" sz="54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994202" y="1404889"/>
            <a:ext cx="7710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pt-BR" sz="3600" dirty="0"/>
              <a:t>Dados </a:t>
            </a:r>
            <a:r>
              <a:rPr lang="pt-BR" sz="3600" dirty="0" err="1"/>
              <a:t>Candex</a:t>
            </a:r>
            <a:endParaRPr lang="pt-BR" sz="3600" dirty="0"/>
          </a:p>
          <a:p>
            <a:endParaRPr lang="pt-BR" sz="36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994202" y="2205000"/>
            <a:ext cx="7710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pt-BR" sz="3600" dirty="0"/>
              <a:t>Gerar </a:t>
            </a:r>
            <a:r>
              <a:rPr lang="pt-BR" sz="3600" dirty="0" smtClean="0"/>
              <a:t>CIF</a:t>
            </a:r>
            <a:endParaRPr lang="pt-BR" sz="36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994201" y="2966394"/>
            <a:ext cx="7710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pt-BR" sz="3600" dirty="0"/>
              <a:t>Validar </a:t>
            </a:r>
            <a:r>
              <a:rPr lang="pt-BR" sz="3600" dirty="0" smtClean="0"/>
              <a:t>CIF</a:t>
            </a:r>
            <a:endParaRPr lang="pt-BR" sz="36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994201" y="3727788"/>
            <a:ext cx="10959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pt-BR" sz="3600" dirty="0" smtClean="0"/>
              <a:t>15/08</a:t>
            </a:r>
            <a:endParaRPr lang="pt-BR" sz="36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994200" y="4443015"/>
            <a:ext cx="10959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hangingPunct="0">
              <a:buFont typeface="Wingdings" panose="05000000000000000000" pitchFamily="2" charset="2"/>
              <a:buChar char="ü"/>
            </a:pPr>
            <a:r>
              <a:rPr lang="pt-BR" sz="3600" dirty="0" smtClean="0"/>
              <a:t> </a:t>
            </a:r>
            <a:r>
              <a:rPr lang="pt-BR" sz="3600" dirty="0"/>
              <a:t>PJE/ 2 </a:t>
            </a:r>
            <a:r>
              <a:rPr lang="pt-BR" sz="3600" dirty="0" smtClean="0"/>
              <a:t>Grau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390107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t="2513" b="10963"/>
          <a:stretch/>
        </p:blipFill>
        <p:spPr>
          <a:xfrm>
            <a:off x="695067" y="76200"/>
            <a:ext cx="10939431" cy="667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84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673440" y="146737"/>
            <a:ext cx="88451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pt-BR" sz="5400" dirty="0" smtClean="0"/>
              <a:t>PROPAGANDA ELEITORAL</a:t>
            </a:r>
            <a:endParaRPr lang="pt-BR" sz="54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994202" y="1404889"/>
            <a:ext cx="771061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hangingPunct="0">
              <a:buFont typeface="Wingdings" panose="05000000000000000000" pitchFamily="2" charset="2"/>
              <a:buChar char="ü"/>
            </a:pPr>
            <a:r>
              <a:rPr lang="pt-BR" sz="2400" dirty="0"/>
              <a:t>Propaganda </a:t>
            </a:r>
            <a:r>
              <a:rPr lang="pt-BR" sz="2400" dirty="0" err="1"/>
              <a:t>Partidaria</a:t>
            </a:r>
            <a:r>
              <a:rPr lang="pt-BR" sz="1100" dirty="0"/>
              <a:t> </a:t>
            </a:r>
          </a:p>
          <a:p>
            <a:pPr hangingPunct="0"/>
            <a:r>
              <a:rPr lang="pt-BR" sz="1100" dirty="0" smtClean="0"/>
              <a:t>                  </a:t>
            </a:r>
            <a:r>
              <a:rPr lang="pt-BR" sz="1400" dirty="0" smtClean="0"/>
              <a:t>Resolução </a:t>
            </a:r>
            <a:r>
              <a:rPr lang="pt-BR" sz="1400" dirty="0"/>
              <a:t>TSE n. 23.679/22</a:t>
            </a:r>
          </a:p>
          <a:p>
            <a:endParaRPr lang="pt-BR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994197" y="2056462"/>
            <a:ext cx="771061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hangingPunct="0">
              <a:buFont typeface="Wingdings" panose="05000000000000000000" pitchFamily="2" charset="2"/>
              <a:buChar char="ü"/>
            </a:pPr>
            <a:r>
              <a:rPr lang="pt-BR" sz="2400" dirty="0"/>
              <a:t>Clausula de Desempenho</a:t>
            </a:r>
          </a:p>
          <a:p>
            <a:pPr hangingPunct="0"/>
            <a:r>
              <a:rPr lang="pt-BR" sz="1100" dirty="0"/>
              <a:t>  </a:t>
            </a:r>
            <a:r>
              <a:rPr lang="pt-BR" sz="1100" dirty="0" smtClean="0"/>
              <a:t>                </a:t>
            </a:r>
            <a:r>
              <a:rPr lang="pt-BR" sz="1400" dirty="0" smtClean="0"/>
              <a:t>EC </a:t>
            </a:r>
            <a:r>
              <a:rPr lang="pt-BR" sz="1400" dirty="0"/>
              <a:t>n. 97/2017 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994197" y="2681569"/>
            <a:ext cx="771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hangingPunct="0">
              <a:buFont typeface="Wingdings" panose="05000000000000000000" pitchFamily="2" charset="2"/>
              <a:buChar char="ü"/>
            </a:pPr>
            <a:r>
              <a:rPr lang="pt-BR" sz="2400" dirty="0"/>
              <a:t>Direito – Eleito 1 Deputado Federal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994197" y="3143234"/>
            <a:ext cx="109596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hangingPunct="0">
              <a:buFont typeface="Wingdings" panose="05000000000000000000" pitchFamily="2" charset="2"/>
              <a:buChar char="ü"/>
            </a:pPr>
            <a:r>
              <a:rPr lang="pt-BR" sz="2400" dirty="0" smtClean="0"/>
              <a:t>  Prazo</a:t>
            </a:r>
            <a:r>
              <a:rPr lang="pt-BR" sz="2400" dirty="0"/>
              <a:t>: </a:t>
            </a:r>
            <a:r>
              <a:rPr lang="pt-BR" sz="2000" dirty="0"/>
              <a:t>01 a 14/11 – ano Seguinte</a:t>
            </a:r>
          </a:p>
          <a:p>
            <a:pPr hangingPunct="0"/>
            <a:r>
              <a:rPr lang="pt-BR" sz="2000" dirty="0"/>
              <a:t>           </a:t>
            </a:r>
            <a:r>
              <a:rPr lang="pt-BR" sz="2000" dirty="0" smtClean="0"/>
              <a:t>              10 </a:t>
            </a:r>
            <a:r>
              <a:rPr lang="pt-BR" sz="2000" dirty="0"/>
              <a:t>a 25/05 – 2º Semestre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994197" y="3916610"/>
            <a:ext cx="771061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hangingPunct="0">
              <a:buFont typeface="Wingdings" panose="05000000000000000000" pitchFamily="2" charset="2"/>
              <a:buChar char="ü"/>
            </a:pPr>
            <a:r>
              <a:rPr lang="pt-BR" sz="2400" dirty="0"/>
              <a:t>Propaganda </a:t>
            </a:r>
            <a:r>
              <a:rPr lang="pt-BR" sz="2400" dirty="0" smtClean="0"/>
              <a:t>Eleitoral</a:t>
            </a:r>
            <a:r>
              <a:rPr lang="pt-BR" sz="1100" dirty="0" smtClean="0"/>
              <a:t> </a:t>
            </a:r>
            <a:endParaRPr lang="pt-BR" sz="1100" dirty="0"/>
          </a:p>
          <a:p>
            <a:pPr hangingPunct="0"/>
            <a:r>
              <a:rPr lang="pt-BR" sz="1400" dirty="0" smtClean="0"/>
              <a:t>              Resolução </a:t>
            </a:r>
            <a:r>
              <a:rPr lang="pt-BR" sz="1400" dirty="0"/>
              <a:t>TSE n. 23.610/19</a:t>
            </a:r>
            <a:endParaRPr lang="pt-BR" sz="3200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994197" y="4678610"/>
            <a:ext cx="771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Wingdings" panose="05000000000000000000" pitchFamily="2" charset="2"/>
              <a:buChar char="ü"/>
            </a:pPr>
            <a:r>
              <a:rPr lang="pt-BR" sz="2400" dirty="0" smtClean="0"/>
              <a:t>   Propaganda </a:t>
            </a:r>
            <a:r>
              <a:rPr lang="pt-BR" sz="2400" dirty="0"/>
              <a:t>Eleitoral </a:t>
            </a:r>
            <a:r>
              <a:rPr lang="pt-BR" sz="2400" dirty="0" smtClean="0"/>
              <a:t>- 16/08</a:t>
            </a:r>
            <a:endParaRPr lang="pt-BR" sz="2400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994197" y="5174243"/>
            <a:ext cx="771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pt-BR" sz="2400" dirty="0" smtClean="0"/>
              <a:t>	Propaganda </a:t>
            </a:r>
            <a:r>
              <a:rPr lang="pt-BR" sz="2400" dirty="0"/>
              <a:t>Antecipada - Proibida</a:t>
            </a:r>
          </a:p>
        </p:txBody>
      </p:sp>
      <p:sp>
        <p:nvSpPr>
          <p:cNvPr id="23" name="CaixaDeTexto 22"/>
          <p:cNvSpPr txBox="1"/>
          <p:nvPr/>
        </p:nvSpPr>
        <p:spPr>
          <a:xfrm>
            <a:off x="994197" y="5635908"/>
            <a:ext cx="771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pt-BR" sz="2400" dirty="0" smtClean="0"/>
              <a:t>	Propaganda </a:t>
            </a:r>
            <a:r>
              <a:rPr lang="pt-BR" sz="2400" dirty="0"/>
              <a:t>Antecipada – Não </a:t>
            </a:r>
            <a:r>
              <a:rPr lang="pt-BR" sz="2400" dirty="0" smtClean="0"/>
              <a:t>configura</a:t>
            </a:r>
            <a:endParaRPr lang="pt-BR" sz="2400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6467897" y="1389965"/>
            <a:ext cx="771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Wingdings" panose="05000000000000000000" pitchFamily="2" charset="2"/>
              <a:buChar char="ü"/>
            </a:pPr>
            <a:r>
              <a:rPr lang="pt-BR" sz="2400" dirty="0" smtClean="0"/>
              <a:t>   </a:t>
            </a:r>
            <a:r>
              <a:rPr lang="pt-BR" sz="2400" dirty="0"/>
              <a:t>Art. 3°-1. Pedido Explicito de </a:t>
            </a:r>
            <a:r>
              <a:rPr lang="pt-BR" sz="2400" dirty="0" smtClean="0"/>
              <a:t>voto</a:t>
            </a:r>
            <a:endParaRPr lang="pt-BR" sz="2400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6467897" y="2023632"/>
            <a:ext cx="771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Wingdings" panose="05000000000000000000" pitchFamily="2" charset="2"/>
              <a:buChar char="ü"/>
            </a:pPr>
            <a:r>
              <a:rPr lang="pt-BR" sz="2400" dirty="0" smtClean="0"/>
              <a:t>   </a:t>
            </a:r>
            <a:r>
              <a:rPr lang="pt-BR" sz="2400" dirty="0"/>
              <a:t>Art. 3°-2. A menção a </a:t>
            </a:r>
            <a:r>
              <a:rPr lang="pt-BR" sz="2400" dirty="0" smtClean="0"/>
              <a:t>candidatura</a:t>
            </a:r>
            <a:endParaRPr lang="pt-BR" sz="2400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6467897" y="2664128"/>
            <a:ext cx="4911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Wingdings" panose="05000000000000000000" pitchFamily="2" charset="2"/>
              <a:buChar char="ü"/>
            </a:pPr>
            <a:r>
              <a:rPr lang="pt-BR" sz="2400" dirty="0" smtClean="0"/>
              <a:t>   </a:t>
            </a:r>
            <a:r>
              <a:rPr lang="pt-BR" sz="2400" dirty="0"/>
              <a:t>Art. 3°- 3. A exaltação </a:t>
            </a:r>
            <a:r>
              <a:rPr lang="pt-BR" sz="2400" dirty="0" smtClean="0"/>
              <a:t>qualidades pessoais </a:t>
            </a:r>
            <a:r>
              <a:rPr lang="pt-BR" sz="2400" dirty="0"/>
              <a:t>do pré-candidato (</a:t>
            </a:r>
            <a:r>
              <a:rPr lang="pt-BR" sz="2400" dirty="0" smtClean="0"/>
              <a:t>a)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14395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8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t="2513" b="10963"/>
          <a:stretch/>
        </p:blipFill>
        <p:spPr>
          <a:xfrm>
            <a:off x="695067" y="76200"/>
            <a:ext cx="10939431" cy="667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87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673440" y="146737"/>
            <a:ext cx="88451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pt-BR" sz="5400" dirty="0"/>
              <a:t>PRESTAÇÃO DE CONTA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994202" y="1404889"/>
            <a:ext cx="771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400" dirty="0"/>
              <a:t>CNPJ </a:t>
            </a:r>
            <a:r>
              <a:rPr lang="pt-BR" sz="2400" dirty="0" smtClean="0"/>
              <a:t>Candidato</a:t>
            </a:r>
            <a:endParaRPr lang="pt-BR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994197" y="2056462"/>
            <a:ext cx="771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Wingdings" panose="05000000000000000000" pitchFamily="2" charset="2"/>
              <a:buChar char="ü"/>
            </a:pPr>
            <a:r>
              <a:rPr lang="pt-BR" sz="2400" dirty="0"/>
              <a:t>Abertura de </a:t>
            </a:r>
            <a:r>
              <a:rPr lang="pt-BR" sz="2400" dirty="0" smtClean="0"/>
              <a:t>Contas</a:t>
            </a:r>
            <a:endParaRPr lang="pt-BR" sz="2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994197" y="2681569"/>
            <a:ext cx="77106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Wingdings" panose="05000000000000000000" pitchFamily="2" charset="2"/>
              <a:buChar char="ü"/>
            </a:pPr>
            <a:r>
              <a:rPr lang="pt-BR" sz="2400" dirty="0"/>
              <a:t>Recibo Eleitoral</a:t>
            </a:r>
          </a:p>
          <a:p>
            <a:pPr hangingPunct="0"/>
            <a:endParaRPr lang="pt-BR" sz="24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994197" y="3224112"/>
            <a:ext cx="10959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Wingdings" panose="05000000000000000000" pitchFamily="2" charset="2"/>
              <a:buChar char="ü"/>
            </a:pPr>
            <a:r>
              <a:rPr lang="pt-BR" sz="2400" dirty="0" smtClean="0"/>
              <a:t>SPCE</a:t>
            </a:r>
            <a:endParaRPr lang="pt-BR" sz="240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994197" y="3778270"/>
            <a:ext cx="77106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Wingdings" panose="05000000000000000000" pitchFamily="2" charset="2"/>
              <a:buChar char="ü"/>
            </a:pPr>
            <a:r>
              <a:rPr lang="pt-BR" sz="2400" dirty="0" smtClean="0"/>
              <a:t>Parcial </a:t>
            </a:r>
            <a:r>
              <a:rPr lang="pt-BR" sz="2400" b="1" dirty="0" smtClean="0"/>
              <a:t>(09/09 – 13/09) </a:t>
            </a:r>
            <a:endParaRPr lang="pt-BR" sz="2400" b="1" dirty="0"/>
          </a:p>
          <a:p>
            <a:pPr hangingPunct="0"/>
            <a:endParaRPr lang="pt-BR" sz="2400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994195" y="4321459"/>
            <a:ext cx="771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Wingdings" panose="05000000000000000000" pitchFamily="2" charset="2"/>
              <a:buChar char="ü"/>
            </a:pPr>
            <a:r>
              <a:rPr lang="pt-BR" sz="2400" dirty="0" smtClean="0"/>
              <a:t>72 </a:t>
            </a:r>
            <a:r>
              <a:rPr lang="pt-BR" sz="2400" dirty="0"/>
              <a:t>h Financeiro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994195" y="4854233"/>
            <a:ext cx="771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Wingdings" panose="05000000000000000000" pitchFamily="2" charset="2"/>
              <a:buChar char="ü"/>
            </a:pPr>
            <a:r>
              <a:rPr lang="pt-BR" sz="2400" dirty="0"/>
              <a:t>Cadastro de </a:t>
            </a:r>
            <a:r>
              <a:rPr lang="pt-BR" sz="2400" dirty="0" smtClean="0"/>
              <a:t>Representantes</a:t>
            </a:r>
            <a:endParaRPr lang="pt-BR" sz="2400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7204497" y="1389965"/>
            <a:ext cx="771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Wingdings" panose="05000000000000000000" pitchFamily="2" charset="2"/>
              <a:buChar char="ü"/>
            </a:pPr>
            <a:r>
              <a:rPr lang="pt-BR" sz="2400" dirty="0" smtClean="0"/>
              <a:t>Financeiro</a:t>
            </a:r>
            <a:endParaRPr lang="pt-BR" sz="2400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7204497" y="2023632"/>
            <a:ext cx="771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Wingdings" panose="05000000000000000000" pitchFamily="2" charset="2"/>
              <a:buChar char="ü"/>
            </a:pPr>
            <a:r>
              <a:rPr lang="pt-BR" sz="2400" dirty="0" smtClean="0"/>
              <a:t>Estimado</a:t>
            </a:r>
            <a:endParaRPr lang="pt-BR" sz="2400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7204497" y="2664128"/>
            <a:ext cx="4911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Wingdings" panose="05000000000000000000" pitchFamily="2" charset="2"/>
              <a:buChar char="ü"/>
            </a:pPr>
            <a:r>
              <a:rPr lang="pt-BR" sz="2400" dirty="0" smtClean="0"/>
              <a:t>PC Final – </a:t>
            </a:r>
            <a:r>
              <a:rPr lang="pt-BR" sz="2400" b="1" dirty="0" smtClean="0"/>
              <a:t>1 turno 03/10 -  01/11</a:t>
            </a:r>
          </a:p>
          <a:p>
            <a:pPr lvl="3" hangingPunct="0"/>
            <a:r>
              <a:rPr lang="pt-BR" sz="2400" b="1" dirty="0"/>
              <a:t> </a:t>
            </a:r>
            <a:r>
              <a:rPr lang="pt-BR" sz="2400" b="1" dirty="0" smtClean="0"/>
              <a:t>  2 turno 31/10 – 19/11</a:t>
            </a:r>
            <a:endParaRPr lang="pt-BR" sz="2400" b="1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7204496" y="3666633"/>
            <a:ext cx="771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Wingdings" panose="05000000000000000000" pitchFamily="2" charset="2"/>
              <a:buChar char="ü"/>
            </a:pPr>
            <a:r>
              <a:rPr lang="pt-BR" sz="2400" dirty="0"/>
              <a:t>Análise </a:t>
            </a:r>
            <a:r>
              <a:rPr lang="pt-BR" sz="2400" dirty="0" smtClean="0"/>
              <a:t>Contínua</a:t>
            </a:r>
            <a:endParaRPr lang="pt-BR" sz="240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7204497" y="4263837"/>
            <a:ext cx="771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Wingdings" panose="05000000000000000000" pitchFamily="2" charset="2"/>
              <a:buChar char="ü"/>
            </a:pPr>
            <a:r>
              <a:rPr lang="pt-BR" sz="2400" dirty="0" smtClean="0"/>
              <a:t>Relatório </a:t>
            </a:r>
            <a:r>
              <a:rPr lang="pt-BR" sz="2400" dirty="0"/>
              <a:t>Preliminar</a:t>
            </a:r>
          </a:p>
        </p:txBody>
      </p:sp>
      <p:sp>
        <p:nvSpPr>
          <p:cNvPr id="17" name="CaixaDeTexto 16"/>
          <p:cNvSpPr txBox="1"/>
          <p:nvPr/>
        </p:nvSpPr>
        <p:spPr>
          <a:xfrm>
            <a:off x="7204496" y="4925342"/>
            <a:ext cx="7710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Wingdings" panose="05000000000000000000" pitchFamily="2" charset="2"/>
              <a:buChar char="ü"/>
            </a:pPr>
            <a:r>
              <a:rPr lang="pt-BR" sz="2400" dirty="0" smtClean="0"/>
              <a:t>Relatório Conclusivo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42893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8" grpId="0"/>
      <p:bldP spid="21" grpId="0"/>
      <p:bldP spid="22" grpId="0"/>
      <p:bldP spid="24" grpId="0"/>
      <p:bldP spid="25" grpId="0"/>
      <p:bldP spid="26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t="2513" b="10963"/>
          <a:stretch/>
        </p:blipFill>
        <p:spPr>
          <a:xfrm>
            <a:off x="695067" y="76200"/>
            <a:ext cx="10939431" cy="667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t="2513" b="10963"/>
          <a:stretch/>
        </p:blipFill>
        <p:spPr>
          <a:xfrm>
            <a:off x="695067" y="76200"/>
            <a:ext cx="10939431" cy="667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82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232454" y="146737"/>
            <a:ext cx="77106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dirty="0" smtClean="0"/>
              <a:t>PARTIDO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994202" y="1404889"/>
            <a:ext cx="7710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pt-BR" sz="3600" dirty="0" smtClean="0"/>
              <a:t>Vigente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994202" y="2423469"/>
            <a:ext cx="7710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pt-BR" sz="3600" dirty="0" smtClean="0"/>
              <a:t>Anotado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994202" y="3509319"/>
            <a:ext cx="7710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pt-BR" sz="3600" dirty="0" smtClean="0"/>
              <a:t>CNPJ ativo</a:t>
            </a:r>
          </a:p>
          <a:p>
            <a:pPr marL="685800" indent="-685800">
              <a:buFont typeface="Wingdings" panose="05000000000000000000" pitchFamily="2" charset="2"/>
              <a:buChar char="ü"/>
            </a:pPr>
            <a:endParaRPr lang="pt-BR" sz="3600" dirty="0" smtClean="0"/>
          </a:p>
        </p:txBody>
      </p:sp>
      <p:sp>
        <p:nvSpPr>
          <p:cNvPr id="7" name="CaixaDeTexto 6"/>
          <p:cNvSpPr txBox="1"/>
          <p:nvPr/>
        </p:nvSpPr>
        <p:spPr>
          <a:xfrm>
            <a:off x="994202" y="4527899"/>
            <a:ext cx="10959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pt-BR" sz="3600" dirty="0" smtClean="0"/>
              <a:t>Prestação de Contas Prestada </a:t>
            </a:r>
            <a:r>
              <a:rPr lang="pt-BR" sz="2000" dirty="0" smtClean="0"/>
              <a:t>(</a:t>
            </a:r>
            <a:r>
              <a:rPr lang="pt-BR" sz="2000" dirty="0"/>
              <a:t>2º, § 1º, Resolução TSE n. </a:t>
            </a:r>
            <a:r>
              <a:rPr lang="pt-BR" sz="2000" dirty="0" smtClean="0"/>
              <a:t>23.609/21)</a:t>
            </a:r>
            <a:endParaRPr lang="pt-BR" sz="2800" dirty="0" smtClean="0"/>
          </a:p>
          <a:p>
            <a:pPr marL="685800" indent="-685800">
              <a:buFont typeface="Wingdings" panose="05000000000000000000" pitchFamily="2" charset="2"/>
              <a:buChar char="ü"/>
            </a:pPr>
            <a:endParaRPr lang="pt-BR" sz="3600" dirty="0" smtClean="0"/>
          </a:p>
        </p:txBody>
      </p:sp>
    </p:spTree>
    <p:extLst>
      <p:ext uri="{BB962C8B-B14F-4D97-AF65-F5344CB8AC3E}">
        <p14:creationId xmlns:p14="http://schemas.microsoft.com/office/powerpoint/2010/main" val="347237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t="2513" b="10963"/>
          <a:stretch/>
        </p:blipFill>
        <p:spPr>
          <a:xfrm>
            <a:off x="695067" y="76200"/>
            <a:ext cx="10939431" cy="667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20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232454" y="146737"/>
            <a:ext cx="77106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dirty="0" smtClean="0"/>
              <a:t>FILIA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994202" y="1404889"/>
            <a:ext cx="7710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pt-BR" sz="3600" dirty="0" smtClean="0"/>
              <a:t>Janela (03/03 – 30/03)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994202" y="2423469"/>
            <a:ext cx="7710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pt-BR" sz="3600" dirty="0" smtClean="0"/>
              <a:t>Filiação (02/04/22)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994202" y="3509319"/>
            <a:ext cx="7710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pt-BR" sz="3600" dirty="0" smtClean="0"/>
              <a:t>CNPJ ativo</a:t>
            </a:r>
          </a:p>
          <a:p>
            <a:pPr marL="685800" indent="-685800">
              <a:buFont typeface="Wingdings" panose="05000000000000000000" pitchFamily="2" charset="2"/>
              <a:buChar char="ü"/>
            </a:pPr>
            <a:endParaRPr lang="pt-BR" sz="3600" dirty="0" smtClean="0"/>
          </a:p>
        </p:txBody>
      </p:sp>
      <p:sp>
        <p:nvSpPr>
          <p:cNvPr id="7" name="CaixaDeTexto 6"/>
          <p:cNvSpPr txBox="1"/>
          <p:nvPr/>
        </p:nvSpPr>
        <p:spPr>
          <a:xfrm>
            <a:off x="994202" y="4527899"/>
            <a:ext cx="10959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pt-BR" sz="3600" dirty="0" smtClean="0"/>
              <a:t>Prestação de Contas Prestada </a:t>
            </a:r>
            <a:r>
              <a:rPr lang="pt-BR" sz="2000" dirty="0" smtClean="0"/>
              <a:t>(</a:t>
            </a:r>
            <a:r>
              <a:rPr lang="pt-BR" sz="2000" dirty="0"/>
              <a:t>2º, § 1º, Resolução TSE n. </a:t>
            </a:r>
            <a:r>
              <a:rPr lang="pt-BR" sz="2000" dirty="0" smtClean="0"/>
              <a:t>23.609/21)</a:t>
            </a:r>
            <a:endParaRPr lang="pt-BR" sz="2800" dirty="0" smtClean="0"/>
          </a:p>
          <a:p>
            <a:pPr marL="685800" indent="-685800">
              <a:buFont typeface="Wingdings" panose="05000000000000000000" pitchFamily="2" charset="2"/>
              <a:buChar char="ü"/>
            </a:pPr>
            <a:endParaRPr lang="pt-BR" sz="3600" dirty="0" smtClean="0"/>
          </a:p>
        </p:txBody>
      </p:sp>
    </p:spTree>
    <p:extLst>
      <p:ext uri="{BB962C8B-B14F-4D97-AF65-F5344CB8AC3E}">
        <p14:creationId xmlns:p14="http://schemas.microsoft.com/office/powerpoint/2010/main" val="398994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t="2513" b="10963"/>
          <a:stretch/>
        </p:blipFill>
        <p:spPr>
          <a:xfrm>
            <a:off x="695067" y="76200"/>
            <a:ext cx="10939431" cy="667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1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232454" y="146737"/>
            <a:ext cx="77106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pt-BR" sz="5400" dirty="0"/>
              <a:t>CROWDFUNDING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994202" y="1404889"/>
            <a:ext cx="7710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hangingPunct="0">
              <a:buFont typeface="Wingdings" panose="05000000000000000000" pitchFamily="2" charset="2"/>
              <a:buChar char="ü"/>
            </a:pPr>
            <a:r>
              <a:rPr lang="pt-BR" sz="3600" dirty="0"/>
              <a:t>Pré-Candidato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994202" y="2423469"/>
            <a:ext cx="10531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hangingPunct="0">
              <a:buFont typeface="Wingdings" panose="05000000000000000000" pitchFamily="2" charset="2"/>
              <a:buChar char="ü"/>
            </a:pPr>
            <a:r>
              <a:rPr lang="pt-BR" sz="3600" dirty="0"/>
              <a:t>Vaquinha </a:t>
            </a:r>
            <a:r>
              <a:rPr lang="pt-BR" sz="3600" dirty="0" smtClean="0"/>
              <a:t>Virtual (15/05)</a:t>
            </a:r>
            <a:endParaRPr lang="pt-BR" sz="36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994202" y="3509319"/>
            <a:ext cx="7710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hangingPunct="0">
              <a:buFont typeface="Wingdings" panose="05000000000000000000" pitchFamily="2" charset="2"/>
              <a:buChar char="ü"/>
            </a:pPr>
            <a:r>
              <a:rPr lang="pt-BR" sz="3600" dirty="0"/>
              <a:t>Instituição cadastrada no TSE</a:t>
            </a:r>
          </a:p>
          <a:p>
            <a:pPr marL="685800" indent="-685800">
              <a:buFont typeface="Wingdings" panose="05000000000000000000" pitchFamily="2" charset="2"/>
              <a:buChar char="ü"/>
            </a:pPr>
            <a:endParaRPr lang="pt-BR" sz="3600" dirty="0" smtClean="0"/>
          </a:p>
        </p:txBody>
      </p:sp>
    </p:spTree>
    <p:extLst>
      <p:ext uri="{BB962C8B-B14F-4D97-AF65-F5344CB8AC3E}">
        <p14:creationId xmlns:p14="http://schemas.microsoft.com/office/powerpoint/2010/main" val="223944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t="2513" b="10963"/>
          <a:stretch/>
        </p:blipFill>
        <p:spPr>
          <a:xfrm>
            <a:off x="695067" y="76200"/>
            <a:ext cx="10939431" cy="667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3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232454" y="146737"/>
            <a:ext cx="77106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pt-BR" sz="5400" dirty="0"/>
              <a:t>CONVENÇÃO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994202" y="1404889"/>
            <a:ext cx="7710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pt-BR" sz="3600" dirty="0"/>
              <a:t>20/07 a </a:t>
            </a:r>
            <a:r>
              <a:rPr lang="pt-BR" sz="3600" dirty="0" smtClean="0"/>
              <a:t>05/08</a:t>
            </a:r>
            <a:endParaRPr lang="pt-BR" sz="36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994202" y="2205000"/>
            <a:ext cx="7710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pt-BR" sz="3600" dirty="0"/>
              <a:t>Ata – 24 horas  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994201" y="2966394"/>
            <a:ext cx="7710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pt-BR" sz="3600" dirty="0"/>
              <a:t>CANDEX</a:t>
            </a:r>
            <a:endParaRPr lang="pt-BR" sz="3600" dirty="0" smtClean="0"/>
          </a:p>
        </p:txBody>
      </p:sp>
      <p:sp>
        <p:nvSpPr>
          <p:cNvPr id="7" name="CaixaDeTexto 6"/>
          <p:cNvSpPr txBox="1"/>
          <p:nvPr/>
        </p:nvSpPr>
        <p:spPr>
          <a:xfrm>
            <a:off x="994201" y="3727788"/>
            <a:ext cx="10959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pt-BR" sz="3600" dirty="0"/>
              <a:t>DJE/Mural </a:t>
            </a:r>
            <a:r>
              <a:rPr lang="pt-BR" sz="3600" dirty="0" smtClean="0"/>
              <a:t>Eletrônico</a:t>
            </a:r>
            <a:endParaRPr lang="pt-BR" sz="2800" dirty="0" smtClean="0"/>
          </a:p>
          <a:p>
            <a:pPr marL="685800" indent="-685800">
              <a:buFont typeface="Wingdings" panose="05000000000000000000" pitchFamily="2" charset="2"/>
              <a:buChar char="ü"/>
            </a:pPr>
            <a:endParaRPr lang="pt-BR" sz="3600" dirty="0" smtClean="0"/>
          </a:p>
        </p:txBody>
      </p:sp>
      <p:sp>
        <p:nvSpPr>
          <p:cNvPr id="8" name="CaixaDeTexto 7"/>
          <p:cNvSpPr txBox="1"/>
          <p:nvPr/>
        </p:nvSpPr>
        <p:spPr>
          <a:xfrm>
            <a:off x="994200" y="4443015"/>
            <a:ext cx="10959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hangingPunct="0">
              <a:buFont typeface="Wingdings" panose="05000000000000000000" pitchFamily="2" charset="2"/>
              <a:buChar char="ü"/>
            </a:pPr>
            <a:r>
              <a:rPr lang="pt-BR" sz="3600" dirty="0" smtClean="0"/>
              <a:t> </a:t>
            </a:r>
            <a:r>
              <a:rPr lang="pt-BR" sz="3600" dirty="0" err="1" smtClean="0"/>
              <a:t>Divulgacand</a:t>
            </a:r>
            <a:endParaRPr lang="pt-BR" sz="3600" dirty="0"/>
          </a:p>
          <a:p>
            <a:pPr marL="685800" indent="-685800">
              <a:buFont typeface="Wingdings" panose="05000000000000000000" pitchFamily="2" charset="2"/>
              <a:buChar char="ü"/>
            </a:pPr>
            <a:endParaRPr lang="pt-BR" sz="3600" dirty="0" smtClean="0"/>
          </a:p>
        </p:txBody>
      </p:sp>
    </p:spTree>
    <p:extLst>
      <p:ext uri="{BB962C8B-B14F-4D97-AF65-F5344CB8AC3E}">
        <p14:creationId xmlns:p14="http://schemas.microsoft.com/office/powerpoint/2010/main" val="407352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231</Words>
  <Application>Microsoft Office PowerPoint</Application>
  <PresentationFormat>Widescreen</PresentationFormat>
  <Paragraphs>58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User</dc:creator>
  <cp:lastModifiedBy>User</cp:lastModifiedBy>
  <cp:revision>13</cp:revision>
  <dcterms:created xsi:type="dcterms:W3CDTF">2022-08-12T20:44:43Z</dcterms:created>
  <dcterms:modified xsi:type="dcterms:W3CDTF">2022-08-14T15:32:58Z</dcterms:modified>
</cp:coreProperties>
</file>