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2"/>
  </p:notesMasterIdLst>
  <p:handoutMasterIdLst>
    <p:handoutMasterId r:id="rId23"/>
  </p:handoutMasterIdLst>
  <p:sldIdLst>
    <p:sldId id="278" r:id="rId5"/>
    <p:sldId id="279" r:id="rId6"/>
    <p:sldId id="280" r:id="rId7"/>
    <p:sldId id="292" r:id="rId8"/>
    <p:sldId id="291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3" r:id="rId19"/>
    <p:sldId id="290" r:id="rId20"/>
    <p:sldId id="294" r:id="rId21"/>
  </p:sldIdLst>
  <p:sldSz cx="12192000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494" y="8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05132-4288-4164-B1CA-F5AC1CC796A7}" type="datetime1">
              <a:rPr lang="pt-BR" smtClean="0"/>
              <a:t>10/06/2022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B07BE-C169-4870-872B-F61D89F5554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10897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37FA0DA-72A3-424F-8A35-066434C5B9F1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 dirty="0"/>
              <a:t>Clique para editar o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E6DE88F-1F85-4A27-9D34-D74A50E7B0DA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7300918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31837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pt-BR" sz="12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847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pt-BR" sz="12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BR" sz="12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3653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pt-BR" sz="12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2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0375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pt-BR" sz="12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2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9443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rtlCol="0" anchor="b">
            <a:normAutofit/>
          </a:bodyPr>
          <a:lstStyle>
            <a:lvl1pPr algn="ctr">
              <a:defRPr sz="54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rtlCol="0"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 noProof="0"/>
              <a:t>Clique para editar o estilo do subtítulo Mestre</a:t>
            </a:r>
            <a:endParaRPr lang="pt-BR" noProof="0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0354758-9FD6-46D3-BA08-042BE364EA46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15074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m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rtlCol="0" anchor="b">
            <a:normAutofit/>
          </a:bodyPr>
          <a:lstStyle>
            <a:lvl1pPr algn="ctr">
              <a:defRPr sz="28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Imagem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C8ECD64-5AF2-4F32-AD18-136C465DC047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00950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rtlCol="0" anchor="ctr">
            <a:normAutofit/>
          </a:bodyPr>
          <a:lstStyle>
            <a:lvl1pPr>
              <a:defRPr sz="40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rtlCol="0"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F6B3D0-4304-407F-B819-80FF4D568789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05385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12" name="Espaço Reservado para Texto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F363FB-ECEA-4A76-B765-85460030C156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  <p:sp>
        <p:nvSpPr>
          <p:cNvPr id="11" name="Caixa de texto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pt-BR" sz="8000" noProof="0" dirty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3" name="Caixa de texto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pt-BR" sz="8000" noProof="0" dirty="0">
                <a:solidFill>
                  <a:schemeClr val="tx1"/>
                </a:solidFill>
                <a:effectLst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277529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F319CEA-9EF4-4A65-A004-44DCCF154232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345092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7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8" name="Espaço reservado para texto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9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0" name="Espaço reservado para texto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1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texto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91AA47-C612-4DA8-B151-4B748B7DAC4D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032647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na de 3 Imag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Imagem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Imagem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ítulo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19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Imagem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21" name="Espaço reservado para texto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2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3" name="Espaço Reservado para Imagem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24" name="Espaço reservado para texto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5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6" name="Espaço reservado para imagem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27" name="Espaço reservado para texto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27F2B2-02FF-4D65-8FE7-F6AE0D863843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79325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A070AB-0B0E-4B2D-804F-566417906A61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15486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rtlCol="0" anchor="b"/>
          <a:lstStyle>
            <a:lvl1pPr algn="ctr">
              <a:defRPr sz="4000" b="0" cap="none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rtlCol="0"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8BC9E8-30A4-4EE6-BB83-B04327D9020A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84640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rtlCol="0" anchor="t">
            <a:normAutofit/>
          </a:bodyPr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rtlCol="0" anchor="t">
            <a:normAutofit/>
          </a:bodyPr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2B272B-E9E3-4682-90D8-4B44853FAF6D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98820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Imagem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rtlCol="0"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rtlCol="0"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655272F-B51B-4957-97B0-074D18FB99AD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235120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056502-BDB4-46EE-9217-C5A23E5BE0CE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42909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E6A84A-F340-402E-97D3-C59F51FBE66F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65513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rtlCol="0" anchor="b">
            <a:normAutofit/>
          </a:bodyPr>
          <a:lstStyle>
            <a:lvl1pPr algn="ctr">
              <a:defRPr sz="2800" b="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0C5BF86-AA12-49E0-AC44-8E2B1E4B1B72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79355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rtlCol="0" anchor="b">
            <a:noAutofit/>
          </a:bodyPr>
          <a:lstStyle>
            <a:lvl1pPr algn="ctr">
              <a:defRPr sz="3200" b="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imagem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85EFD07-A8B9-401F-868B-7649A9F826C1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algn="l"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5305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BR" noProof="0" dirty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 rtl="0"/>
            <a:r>
              <a:rPr lang="pt-BR" noProof="0" dirty="0"/>
              <a:t>Clique para editar o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fld id="{76D0790B-18CF-4284-B479-4F95A66DEDDE}" type="datetime1">
              <a:rPr lang="pt-BR" noProof="0" smtClean="0"/>
              <a:t>10/06/2022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858978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6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se.jus.br/legislacao/compilada/res/2019/resolucao-no-23-607-de-17-de-dezembro-de-2019/resolveuid/e46991a088804e269605479cdd3215b8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.gov.br/materia/-/asset_publisher/Kujrw0TZC2Mb/content/id/19323326/do1-2017-09-28-resolucao-n-1-530-de-22-de-setembro-de-2017-19323202" TargetMode="External"/><Relationship Id="rId2" Type="http://schemas.openxmlformats.org/officeDocument/2006/relationships/hyperlink" Target="http://www.planalto.gov.br/ccivil_03/leis/l9613.ht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portal.stf.jus.br/processos/detalhe.asp?incidente=556554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8A1C807-B9AD-4C9B-BF9F-60F0342899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310" y="10"/>
            <a:ext cx="12192001" cy="6857990"/>
          </a:xfrm>
          <a:prstGeom prst="rect">
            <a:avLst/>
          </a:prstGeom>
        </p:spPr>
      </p:pic>
      <p:sp useBgFill="1">
        <p:nvSpPr>
          <p:cNvPr id="103" name="Forma Livre 5">
            <a:extLst>
              <a:ext uri="{FF2B5EF4-FFF2-40B4-BE49-F238E27FC236}">
                <a16:creationId xmlns:a16="http://schemas.microsoft.com/office/drawing/2014/main" id="{FE469E50-3893-4ED6-92BA-2985C32B0C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7131809" y="1385982"/>
            <a:ext cx="4031414" cy="4100418"/>
          </a:xfrm>
          <a:custGeom>
            <a:avLst/>
            <a:gdLst>
              <a:gd name="T0" fmla="*/ 1577 w 1601"/>
              <a:gd name="T1" fmla="*/ 0 h 696"/>
              <a:gd name="T2" fmla="*/ 833 w 1601"/>
              <a:gd name="T3" fmla="*/ 0 h 696"/>
              <a:gd name="T4" fmla="*/ 768 w 1601"/>
              <a:gd name="T5" fmla="*/ 0 h 696"/>
              <a:gd name="T6" fmla="*/ 24 w 1601"/>
              <a:gd name="T7" fmla="*/ 0 h 696"/>
              <a:gd name="T8" fmla="*/ 0 w 1601"/>
              <a:gd name="T9" fmla="*/ 27 h 696"/>
              <a:gd name="T10" fmla="*/ 0 w 1601"/>
              <a:gd name="T11" fmla="*/ 669 h 696"/>
              <a:gd name="T12" fmla="*/ 24 w 1601"/>
              <a:gd name="T13" fmla="*/ 696 h 696"/>
              <a:gd name="T14" fmla="*/ 768 w 1601"/>
              <a:gd name="T15" fmla="*/ 696 h 696"/>
              <a:gd name="T16" fmla="*/ 833 w 1601"/>
              <a:gd name="T17" fmla="*/ 696 h 696"/>
              <a:gd name="T18" fmla="*/ 1577 w 1601"/>
              <a:gd name="T19" fmla="*/ 696 h 696"/>
              <a:gd name="T20" fmla="*/ 1601 w 1601"/>
              <a:gd name="T21" fmla="*/ 669 h 696"/>
              <a:gd name="T22" fmla="*/ 1601 w 1601"/>
              <a:gd name="T23" fmla="*/ 27 h 696"/>
              <a:gd name="T24" fmla="*/ 1577 w 1601"/>
              <a:gd name="T25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1" h="696">
                <a:moveTo>
                  <a:pt x="1577" y="0"/>
                </a:moveTo>
                <a:cubicBezTo>
                  <a:pt x="833" y="0"/>
                  <a:pt x="833" y="0"/>
                  <a:pt x="833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2"/>
                  <a:pt x="0" y="27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84"/>
                  <a:pt x="11" y="696"/>
                  <a:pt x="24" y="696"/>
                </a:cubicBezTo>
                <a:cubicBezTo>
                  <a:pt x="768" y="696"/>
                  <a:pt x="768" y="696"/>
                  <a:pt x="768" y="696"/>
                </a:cubicBezTo>
                <a:cubicBezTo>
                  <a:pt x="833" y="696"/>
                  <a:pt x="833" y="696"/>
                  <a:pt x="833" y="696"/>
                </a:cubicBezTo>
                <a:cubicBezTo>
                  <a:pt x="1577" y="696"/>
                  <a:pt x="1577" y="696"/>
                  <a:pt x="1577" y="696"/>
                </a:cubicBezTo>
                <a:cubicBezTo>
                  <a:pt x="1590" y="696"/>
                  <a:pt x="1601" y="684"/>
                  <a:pt x="1601" y="669"/>
                </a:cubicBezTo>
                <a:cubicBezTo>
                  <a:pt x="1601" y="27"/>
                  <a:pt x="1601" y="27"/>
                  <a:pt x="1601" y="27"/>
                </a:cubicBezTo>
                <a:cubicBezTo>
                  <a:pt x="1601" y="12"/>
                  <a:pt x="1590" y="0"/>
                  <a:pt x="157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4="http://schemas.microsoft.com/office/drawing/2010/main" xmlns:a16="http://schemas.microsoft.com/office/drawing/2014/main" xmlns:p14="http://schemas.microsoft.com/office/powerpoint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03912" y="1557867"/>
            <a:ext cx="3571124" cy="2600066"/>
          </a:xfrm>
        </p:spPr>
        <p:txBody>
          <a:bodyPr rtlCol="0">
            <a:noAutofit/>
          </a:bodyPr>
          <a:lstStyle/>
          <a:p>
            <a:pPr algn="l"/>
            <a:r>
              <a:rPr lang="pt-BR" sz="4000" b="1" dirty="0">
                <a:latin typeface="Lucida Sans" panose="020B0602030504020204" pitchFamily="34" charset="0"/>
              </a:rPr>
              <a:t>PRESTAÇÃO DE CONTAS ELEIÇÃO 2022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9965" y="4157933"/>
            <a:ext cx="3485072" cy="1142200"/>
          </a:xfrm>
        </p:spPr>
        <p:txBody>
          <a:bodyPr rtlCol="0">
            <a:normAutofit/>
          </a:bodyPr>
          <a:lstStyle/>
          <a:p>
            <a:pPr algn="l" rtl="0"/>
            <a:r>
              <a:rPr lang="pt-BR" sz="2400" b="1" dirty="0">
                <a:latin typeface="Lucida Sans" panose="020B0602030504020204" pitchFamily="34" charset="0"/>
              </a:rPr>
              <a:t>Rinaldo Guimarães</a:t>
            </a:r>
          </a:p>
        </p:txBody>
      </p:sp>
    </p:spTree>
    <p:extLst>
      <p:ext uri="{BB962C8B-B14F-4D97-AF65-F5344CB8AC3E}">
        <p14:creationId xmlns:p14="http://schemas.microsoft.com/office/powerpoint/2010/main" val="4167884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7832-86C7-25DA-62E6-E158F5FC8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1230489"/>
          </a:xfrm>
        </p:spPr>
        <p:txBody>
          <a:bodyPr>
            <a:noAutofit/>
          </a:bodyPr>
          <a:lstStyle/>
          <a:p>
            <a: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  <a:t/>
            </a:r>
            <a:b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</a:br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>RESOLUÇÃO TSE 23.607/2019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CCCD47-E09D-3A00-82F6-D3EC483DC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365956"/>
            <a:ext cx="10353762" cy="5492044"/>
          </a:xfrm>
        </p:spPr>
        <p:txBody>
          <a:bodyPr>
            <a:normAutofit fontScale="25000" lnSpcReduction="20000"/>
          </a:bodyPr>
          <a:lstStyle/>
          <a:p>
            <a:endParaRPr lang="pt-BR" sz="14400" dirty="0">
              <a:solidFill>
                <a:srgbClr val="FFFF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pt-BR" sz="14400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DA OBRIGAÇÃO DE PRESTAR CONTAS</a:t>
            </a:r>
          </a:p>
          <a:p>
            <a:pPr algn="just">
              <a:spcAft>
                <a:spcPts val="1200"/>
              </a:spcAft>
            </a:pPr>
            <a:r>
              <a:rPr lang="pt-BR" sz="16000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I - a candidata ou o candidato;</a:t>
            </a:r>
          </a:p>
          <a:p>
            <a:pPr algn="just">
              <a:spcAft>
                <a:spcPts val="1200"/>
              </a:spcAft>
            </a:pPr>
            <a:r>
              <a:rPr lang="pt-BR" sz="16000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II - os órgãos partidários, ainda que constituídos sob forma provisória:</a:t>
            </a:r>
          </a:p>
          <a:p>
            <a:pPr algn="just">
              <a:spcAft>
                <a:spcPts val="1200"/>
              </a:spcAft>
            </a:pPr>
            <a:r>
              <a:rPr lang="pt-BR" sz="16000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a) nacionais; b) estaduais; c) distritais; </a:t>
            </a:r>
          </a:p>
          <a:p>
            <a:r>
              <a:rPr lang="pt-BR" sz="16000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</a:rPr>
              <a:t>d) municipais</a:t>
            </a:r>
            <a:endParaRPr lang="pt-BR" sz="16000" dirty="0">
              <a:solidFill>
                <a:srgbClr val="FFFF00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BR" sz="4400" dirty="0">
              <a:latin typeface="Lucida Sans" panose="020B0602030504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43105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7832-86C7-25DA-62E6-E158F5FC8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1230489"/>
          </a:xfrm>
        </p:spPr>
        <p:txBody>
          <a:bodyPr>
            <a:noAutofit/>
          </a:bodyPr>
          <a:lstStyle/>
          <a:p>
            <a: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  <a:t/>
            </a:r>
            <a:b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</a:br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>RESOLUÇÃO TSE 23.607/2019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CCCD47-E09D-3A00-82F6-D3EC483DC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-270933"/>
            <a:ext cx="10353762" cy="8082844"/>
          </a:xfrm>
        </p:spPr>
        <p:txBody>
          <a:bodyPr>
            <a:normAutofit fontScale="25000" lnSpcReduction="20000"/>
          </a:bodyPr>
          <a:lstStyle/>
          <a:p>
            <a:endParaRPr lang="pt-BR" sz="14400" dirty="0">
              <a:solidFill>
                <a:srgbClr val="FFFF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pt-BR" sz="40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58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endParaRPr lang="pt-BR" sz="58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ctr">
              <a:buNone/>
            </a:pPr>
            <a:endParaRPr lang="pt-BR" sz="144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ctr">
              <a:buNone/>
            </a:pPr>
            <a:r>
              <a:rPr lang="pt-BR" sz="144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OBRIGAÇÃO DE CONTRATAÇÃO DE CONTADOR E ADVOGADO</a:t>
            </a:r>
            <a:endParaRPr lang="pt-BR" sz="14400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just">
              <a:buNone/>
            </a:pPr>
            <a:r>
              <a:rPr lang="pt-BR" sz="11200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 4º A arrecadação de recursos e a realização de gastos eleitorais devem ser </a:t>
            </a:r>
            <a:r>
              <a:rPr lang="pt-BR" sz="11200" b="1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acompanhadas por profissional habilitada(o) em contabilidade desde o início da campanha,</a:t>
            </a:r>
            <a:r>
              <a:rPr lang="pt-BR" sz="112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a(o) qual realizará os registros contábeis pertinentes e auxiliará a candidata ou o candidato e o partido na elaboração da prestação de contas, observando as normas estabelecidas pelo Conselho Federal de Contabilidade e as regras estabelecidas nesta Resolução</a:t>
            </a:r>
            <a:r>
              <a:rPr lang="pt-BR" sz="11200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BR" sz="4400" dirty="0">
              <a:latin typeface="Lucida Sans" panose="020B0602030504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59033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7832-86C7-25DA-62E6-E158F5FC8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1230489"/>
          </a:xfrm>
        </p:spPr>
        <p:txBody>
          <a:bodyPr>
            <a:noAutofit/>
          </a:bodyPr>
          <a:lstStyle/>
          <a:p>
            <a: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  <a:t/>
            </a:r>
            <a:b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</a:br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>RESOLUÇÃO TSE 23.607/2019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CCCD47-E09D-3A00-82F6-D3EC483DC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-270933"/>
            <a:ext cx="10353762" cy="8082844"/>
          </a:xfrm>
        </p:spPr>
        <p:txBody>
          <a:bodyPr>
            <a:normAutofit fontScale="47500" lnSpcReduction="20000"/>
          </a:bodyPr>
          <a:lstStyle/>
          <a:p>
            <a:endParaRPr lang="pt-BR" sz="14400" dirty="0">
              <a:solidFill>
                <a:srgbClr val="FFFF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pt-BR" sz="40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58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r>
              <a:rPr lang="pt-BR" sz="58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OBRIGAÇÃO DE CONTRATAÇÃO DE CONTADOR E ADVOGADO</a:t>
            </a:r>
            <a:endParaRPr lang="pt-BR" sz="5800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just">
              <a:buNone/>
            </a:pPr>
            <a:endParaRPr lang="pt-BR" sz="4500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just">
              <a:buNone/>
            </a:pPr>
            <a:endParaRPr lang="pt-BR" sz="1800" b="1" dirty="0">
              <a:solidFill>
                <a:srgbClr val="6B6B6B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just">
              <a:buNone/>
            </a:pPr>
            <a:r>
              <a:rPr lang="pt-BR" sz="65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5º É obrigatória a constituição de advogada ou de advogado para a prestação de contas</a:t>
            </a:r>
            <a:r>
              <a:rPr lang="pt-BR" sz="6500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pt-BR" sz="6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BR" sz="4400" dirty="0">
              <a:latin typeface="Lucida Sans" panose="020B0602030504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2087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7832-86C7-25DA-62E6-E158F5FC8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1230489"/>
          </a:xfrm>
        </p:spPr>
        <p:txBody>
          <a:bodyPr>
            <a:noAutofit/>
          </a:bodyPr>
          <a:lstStyle/>
          <a:p>
            <a: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  <a:t/>
            </a:r>
            <a:b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</a:br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>RESOLUÇÃO TSE 23.607/2019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CCCD47-E09D-3A00-82F6-D3EC483DC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-270933"/>
            <a:ext cx="10353762" cy="8082844"/>
          </a:xfrm>
        </p:spPr>
        <p:txBody>
          <a:bodyPr>
            <a:normAutofit fontScale="25000" lnSpcReduction="20000"/>
          </a:bodyPr>
          <a:lstStyle/>
          <a:p>
            <a:endParaRPr lang="pt-BR" sz="14400" dirty="0">
              <a:solidFill>
                <a:srgbClr val="FFFF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pt-BR" sz="40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58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endParaRPr lang="pt-BR" sz="67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>
              <a:buNone/>
            </a:pPr>
            <a:endParaRPr lang="pt-BR" sz="67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 algn="ctr">
              <a:buNone/>
            </a:pPr>
            <a:r>
              <a:rPr lang="pt-BR" sz="128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DA ELABORAÇÃO E APRESENTAÇÃO DAS CONTAS</a:t>
            </a:r>
            <a:endParaRPr lang="pt-BR" sz="12800" dirty="0">
              <a:solidFill>
                <a:schemeClr val="tx1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 algn="just">
              <a:buNone/>
            </a:pPr>
            <a:r>
              <a:rPr lang="pt-BR" sz="72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Art. 53. Ressalvado o disposto no art. 62 desta Resolução, a prestação de contas, ainda que não haja movimentação de recursos financeiros ou estimáveis em dinheiro, deve ser composta:</a:t>
            </a:r>
            <a:endParaRPr lang="pt-BR" sz="7200" dirty="0">
              <a:solidFill>
                <a:schemeClr val="tx1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 algn="just">
              <a:spcAft>
                <a:spcPts val="1200"/>
              </a:spcAft>
              <a:buNone/>
            </a:pPr>
            <a:r>
              <a:rPr lang="pt-BR" sz="72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I - pelas seguintes informações:</a:t>
            </a:r>
            <a:endParaRPr lang="pt-BR" sz="7200" dirty="0">
              <a:solidFill>
                <a:schemeClr val="tx1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 algn="just">
              <a:buNone/>
            </a:pPr>
            <a:r>
              <a:rPr lang="pt-BR" sz="72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a) qualificação da prestadora ou do prestador de contas, observado: </a:t>
            </a:r>
            <a:r>
              <a:rPr lang="pt-BR" sz="7200" b="1" u="none" strike="noStrike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(Redação dada pela Resolução nº 23.665/2021)</a:t>
            </a:r>
            <a:endParaRPr lang="pt-BR" sz="7200" dirty="0">
              <a:solidFill>
                <a:schemeClr val="tx1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 algn="just">
              <a:buNone/>
            </a:pPr>
            <a:r>
              <a:rPr lang="pt-BR" sz="72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1. Da candidata ou do candidato: a indicação do seu nome, das(os) responsáveis pela administração de recursos, </a:t>
            </a:r>
            <a:r>
              <a:rPr lang="pt-BR" sz="7200" b="1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da(o) profissional habilitada(o) em contabilidade e da advogada ou do advogado; </a:t>
            </a:r>
            <a:r>
              <a:rPr lang="pt-BR" sz="7200" b="1" u="none" strike="noStrike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(Incluído pela Resolução nº 23.665/2021</a:t>
            </a:r>
            <a:r>
              <a:rPr lang="pt-BR" sz="7200" b="1" u="none" strike="noStrike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)</a:t>
            </a:r>
            <a:endParaRPr lang="pt-BR" sz="7200" dirty="0">
              <a:solidFill>
                <a:schemeClr val="tx1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 algn="just">
              <a:buNone/>
            </a:pPr>
            <a:r>
              <a:rPr lang="pt-BR" sz="72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2. do partido político: a indicação da(o) sua(seu) presidente, da tesoureira ou do tesoureiro, </a:t>
            </a:r>
            <a:r>
              <a:rPr lang="pt-BR" sz="7200" b="1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da(o) profissional habilitada(o) em contabilidade e da advogada ou do advogado. </a:t>
            </a:r>
            <a:r>
              <a:rPr lang="pt-BR" sz="7200" b="1" u="none" strike="noStrike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(Incluído pela Resolução nº 23.665/2021)</a:t>
            </a:r>
            <a:endParaRPr lang="pt-BR" sz="7200" dirty="0">
              <a:solidFill>
                <a:srgbClr val="FFFF00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 algn="just">
              <a:buNone/>
            </a:pPr>
            <a:endParaRPr lang="pt-BR" sz="4500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6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BR" sz="4400" dirty="0">
              <a:latin typeface="Lucida Sans" panose="020B0602030504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36328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7832-86C7-25DA-62E6-E158F5FC8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1230489"/>
          </a:xfrm>
        </p:spPr>
        <p:txBody>
          <a:bodyPr>
            <a:noAutofit/>
          </a:bodyPr>
          <a:lstStyle/>
          <a:p>
            <a: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  <a:t/>
            </a:r>
            <a:b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</a:br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>RESOLUÇÃO TSE 23.607/2019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CCCD47-E09D-3A00-82F6-D3EC483DC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-270933"/>
            <a:ext cx="10353762" cy="8082844"/>
          </a:xfrm>
        </p:spPr>
        <p:txBody>
          <a:bodyPr>
            <a:normAutofit fontScale="25000" lnSpcReduction="20000"/>
          </a:bodyPr>
          <a:lstStyle/>
          <a:p>
            <a:endParaRPr lang="pt-BR" sz="14400" dirty="0">
              <a:solidFill>
                <a:srgbClr val="FFFF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pt-BR" sz="40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58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endParaRPr lang="pt-BR" sz="67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pt-BR" sz="16000" b="1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60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</a:t>
            </a:r>
            <a:r>
              <a:rPr lang="pt-BR" sz="16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RESPONSABILIDADE SOLIDÁRIA</a:t>
            </a:r>
            <a:endParaRPr lang="pt-BR" sz="16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just">
              <a:buNone/>
            </a:pPr>
            <a:endParaRPr lang="pt-BR" sz="112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just">
              <a:buNone/>
            </a:pPr>
            <a:r>
              <a:rPr lang="pt-BR" sz="112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 2º </a:t>
            </a:r>
            <a:r>
              <a:rPr lang="pt-BR" sz="11200" b="1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candidata ou o candidato é solidariamente responsável com a pessoa indicada no § 1º (ADMINISTRADOR FINANCEIRO)e com a(o) profissional de contabilidade </a:t>
            </a:r>
            <a:r>
              <a:rPr lang="pt-BR" sz="112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que trata o § 4º deste artigo </a:t>
            </a:r>
            <a:r>
              <a:rPr lang="pt-BR" sz="11200" b="1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pela veracidade das informações financeiras e contábeis de sua campanha, </a:t>
            </a:r>
            <a:r>
              <a:rPr lang="pt-BR" sz="112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observado o disposto na </a:t>
            </a:r>
            <a:r>
              <a:rPr lang="pt-BR" sz="11200" b="1" u="sng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Lei nº 9.613/1998</a:t>
            </a:r>
            <a:r>
              <a:rPr lang="pt-BR" sz="112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e na </a:t>
            </a:r>
            <a:r>
              <a:rPr lang="pt-BR" sz="11200" b="1" u="sng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Resolução nº 1.530/2017</a:t>
            </a:r>
            <a:r>
              <a:rPr lang="pt-BR" sz="112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do Conselho Federal de Contabilidade</a:t>
            </a:r>
            <a:r>
              <a:rPr lang="pt-BR" sz="112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just">
              <a:buNone/>
            </a:pPr>
            <a:endParaRPr lang="pt-BR" sz="4500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6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BR" sz="4400" dirty="0">
              <a:latin typeface="Lucida Sans" panose="020B0602030504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9457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7832-86C7-25DA-62E6-E158F5FC8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1230489"/>
          </a:xfrm>
        </p:spPr>
        <p:txBody>
          <a:bodyPr>
            <a:noAutofit/>
          </a:bodyPr>
          <a:lstStyle/>
          <a:p>
            <a: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  <a:t/>
            </a:r>
            <a:b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</a:br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>RESOLUÇÃO TSE 23.607/2019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CCCD47-E09D-3A00-82F6-D3EC483DC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474237"/>
            <a:ext cx="10353762" cy="5169159"/>
          </a:xfrm>
        </p:spPr>
        <p:txBody>
          <a:bodyPr>
            <a:normAutofit fontScale="25000" lnSpcReduction="20000"/>
          </a:bodyPr>
          <a:lstStyle/>
          <a:p>
            <a:endParaRPr lang="pt-BR" sz="14400" dirty="0">
              <a:solidFill>
                <a:srgbClr val="FFFF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pt-BR" sz="40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5800" b="1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just">
              <a:spcAft>
                <a:spcPts val="1200"/>
              </a:spcAft>
              <a:buNone/>
            </a:pPr>
            <a:r>
              <a:rPr lang="pt-BR" sz="111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Art. 80. A decisão que julgar as contas eleitorais como não prestadas acarreta:</a:t>
            </a:r>
            <a:endParaRPr lang="pt-BR" sz="11100" dirty="0">
              <a:solidFill>
                <a:schemeClr val="tx1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 algn="just">
              <a:spcAft>
                <a:spcPts val="1200"/>
              </a:spcAft>
              <a:buNone/>
            </a:pPr>
            <a:r>
              <a:rPr lang="pt-BR" sz="11100" b="1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I - à candidata ou ao candidato, o impedimento de obter a certidão de quitação eleitoral até o fim da legislatura, persistindo os efeitos da restrição após esse período até a efetiva apresentação das contas;</a:t>
            </a:r>
            <a:endParaRPr lang="pt-BR" sz="11100" dirty="0">
              <a:solidFill>
                <a:srgbClr val="FFFF00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>
              <a:buNone/>
            </a:pPr>
            <a:endParaRPr lang="pt-BR" sz="67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Times New Roman" panose="02020603050405020304" pitchFamily="18" charset="0"/>
            </a:endParaRPr>
          </a:p>
          <a:p>
            <a:pPr marL="3690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pt-BR" sz="16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 algn="just">
              <a:buNone/>
            </a:pPr>
            <a:endParaRPr lang="pt-BR" sz="4500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6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4500" b="1" dirty="0">
              <a:solidFill>
                <a:schemeClr val="tx1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BR" sz="4400" dirty="0">
              <a:latin typeface="Lucida Sans" panose="020B0602030504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16053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044A1B-BAB0-7BA2-3285-A3DCA3DB3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746887"/>
          </a:xfrm>
        </p:spPr>
        <p:txBody>
          <a:bodyPr>
            <a:noAutofit/>
          </a:bodyPr>
          <a:lstStyle/>
          <a:p>
            <a:r>
              <a:rPr lang="pt-BR" sz="6600" dirty="0">
                <a:solidFill>
                  <a:srgbClr val="FFFF00"/>
                </a:solidFill>
                <a:latin typeface="Lucida Sans" panose="020B0602030504020204" pitchFamily="34" charset="0"/>
              </a:rPr>
              <a:t>MUITO OBRIGADO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347A044-5F4C-E89A-8663-A18BAB712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pt-BR" sz="2400" dirty="0">
                <a:solidFill>
                  <a:srgbClr val="FFFF00"/>
                </a:solidFill>
                <a:latin typeface="Lucida Sans" panose="020B0602030504020204" pitchFamily="34" charset="0"/>
              </a:rPr>
              <a:t>RINALDO PAES GUIMARÃES</a:t>
            </a:r>
          </a:p>
          <a:p>
            <a:r>
              <a:rPr lang="pt-BR" sz="2400" dirty="0">
                <a:solidFill>
                  <a:srgbClr val="FFFF00"/>
                </a:solidFill>
                <a:latin typeface="Lucida Sans" panose="020B0602030504020204" pitchFamily="34" charset="0"/>
              </a:rPr>
              <a:t>SEÇÃO DE CONTAS ELEITORAIS E PARTIDÁRIAS</a:t>
            </a:r>
          </a:p>
          <a:p>
            <a:r>
              <a:rPr lang="pt-BR" sz="2400" dirty="0">
                <a:solidFill>
                  <a:srgbClr val="FFFF00"/>
                </a:solidFill>
                <a:latin typeface="Lucida Sans" panose="020B0602030504020204" pitchFamily="34" charset="0"/>
              </a:rPr>
              <a:t>SECEP/CORE/SJD/PRES</a:t>
            </a:r>
          </a:p>
          <a:p>
            <a:r>
              <a:rPr lang="pt-BR" sz="2400" dirty="0">
                <a:solidFill>
                  <a:srgbClr val="FFFF00"/>
                </a:solidFill>
                <a:latin typeface="Lucida Sans" panose="020B0602030504020204" pitchFamily="34" charset="0"/>
              </a:rPr>
              <a:t>SECEP@TRE-AM.JUS.BR</a:t>
            </a:r>
          </a:p>
        </p:txBody>
      </p:sp>
    </p:spTree>
    <p:extLst>
      <p:ext uri="{BB962C8B-B14F-4D97-AF65-F5344CB8AC3E}">
        <p14:creationId xmlns:p14="http://schemas.microsoft.com/office/powerpoint/2010/main" val="1691306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2" t="15010" r="7058" b="30145"/>
          <a:stretch/>
        </p:blipFill>
        <p:spPr>
          <a:xfrm>
            <a:off x="2703443" y="2859"/>
            <a:ext cx="6023114" cy="685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4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tângulo 54">
            <a:extLst>
              <a:ext uri="{FF2B5EF4-FFF2-40B4-BE49-F238E27FC236}">
                <a16:creationId xmlns:a16="http://schemas.microsoft.com/office/drawing/2014/main" id="{0EF2A0DA-AE81-4A45-972E-646AC2870C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-8622" y="10"/>
            <a:ext cx="6096000" cy="6857990"/>
          </a:xfrm>
          <a:prstGeom prst="rect">
            <a:avLst/>
          </a:prstGeom>
        </p:spPr>
      </p:pic>
      <p:pic>
        <p:nvPicPr>
          <p:cNvPr id="57" name="Imagem 56">
            <a:extLst>
              <a:ext uri="{FF2B5EF4-FFF2-40B4-BE49-F238E27FC236}">
                <a16:creationId xmlns:a16="http://schemas.microsoft.com/office/drawing/2014/main" id="{B536FA4E-0152-4E27-91DA-0FC22D1846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7026" y="1"/>
            <a:ext cx="5934973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9559F60-4CE1-4E2F-86EA-1B60679F1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0493" y="609600"/>
            <a:ext cx="4538124" cy="970450"/>
          </a:xfrm>
        </p:spPr>
        <p:txBody>
          <a:bodyPr rtlCol="0" anchor="b">
            <a:normAutofit fontScale="90000"/>
          </a:bodyPr>
          <a:lstStyle/>
          <a:p>
            <a:pPr algn="l"/>
            <a:r>
              <a:rPr lang="pt-BR" sz="4000" dirty="0">
                <a:latin typeface="Lucida Sans" panose="020B0602030504020204" pitchFamily="34" charset="0"/>
              </a:rPr>
              <a:t>FUNDAMENTAÇÃO	</a:t>
            </a:r>
          </a:p>
        </p:txBody>
      </p:sp>
      <p:sp>
        <p:nvSpPr>
          <p:cNvPr id="24" name="Espaço Reservado para Conteúdo 2">
            <a:extLst>
              <a:ext uri="{FF2B5EF4-FFF2-40B4-BE49-F238E27FC236}">
                <a16:creationId xmlns:a16="http://schemas.microsoft.com/office/drawing/2014/main" id="{F260476B-CCA6-412B-A9C5-399C34AE6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0492" y="1732449"/>
            <a:ext cx="4781435" cy="4905418"/>
          </a:xfrm>
        </p:spPr>
        <p:txBody>
          <a:bodyPr rtlCol="0" anchor="t">
            <a:normAutofit fontScale="92500" lnSpcReduction="10000"/>
          </a:bodyPr>
          <a:lstStyle/>
          <a:p>
            <a:pPr marL="36900" lvl="0" indent="0" rtl="0">
              <a:buNone/>
            </a:pPr>
            <a:r>
              <a:rPr lang="pt-BR" sz="2400" b="1" dirty="0">
                <a:latin typeface="Lucida Sans" panose="020B0602030504020204" pitchFamily="34" charset="0"/>
              </a:rPr>
              <a:t>CONSTITUIÇÃO</a:t>
            </a:r>
          </a:p>
          <a:p>
            <a:pPr marL="36900" lvl="0" indent="0" rtl="0">
              <a:buNone/>
            </a:pPr>
            <a:r>
              <a:rPr lang="pt-BR" sz="2400" b="1" dirty="0">
                <a:latin typeface="Lucida Sans" panose="020B0602030504020204" pitchFamily="34" charset="0"/>
              </a:rPr>
              <a:t>CÓDIGO ELEITORAL</a:t>
            </a:r>
          </a:p>
          <a:p>
            <a:pPr marL="36900" lvl="0" indent="0" rtl="0">
              <a:buNone/>
            </a:pPr>
            <a:r>
              <a:rPr lang="pt-BR" sz="2400" b="1" dirty="0">
                <a:latin typeface="Lucida Sans" panose="020B0602030504020204" pitchFamily="34" charset="0"/>
              </a:rPr>
              <a:t>Lei 9.096/96</a:t>
            </a:r>
          </a:p>
          <a:p>
            <a:pPr marL="36900" lvl="0" indent="0" rtl="0">
              <a:buNone/>
            </a:pPr>
            <a:r>
              <a:rPr lang="pt-BR" sz="2400" b="1" dirty="0">
                <a:latin typeface="Lucida Sans" panose="020B0602030504020204" pitchFamily="34" charset="0"/>
              </a:rPr>
              <a:t>Lei 9.504/97</a:t>
            </a:r>
          </a:p>
          <a:p>
            <a:pPr marL="36900" lvl="0" indent="0" rtl="0">
              <a:buNone/>
            </a:pPr>
            <a:r>
              <a:rPr lang="pt-BR" sz="2400" b="1" dirty="0">
                <a:latin typeface="Lucida Sans" panose="020B0602030504020204" pitchFamily="34" charset="0"/>
              </a:rPr>
              <a:t>Resolução TSE 23.571/2018</a:t>
            </a:r>
          </a:p>
          <a:p>
            <a:pPr marL="36900" lvl="0" indent="0" rtl="0">
              <a:buNone/>
            </a:pPr>
            <a:r>
              <a:rPr lang="pt-BR" sz="2400" b="1" dirty="0">
                <a:latin typeface="Lucida Sans" panose="020B0602030504020204" pitchFamily="34" charset="0"/>
              </a:rPr>
              <a:t>Resolução TSE 23.604/2019</a:t>
            </a:r>
          </a:p>
          <a:p>
            <a:pPr marL="36900" lvl="0" indent="0" rtl="0">
              <a:buNone/>
            </a:pPr>
            <a:r>
              <a:rPr lang="pt-BR" sz="2400" b="1" dirty="0">
                <a:latin typeface="Lucida Sans" panose="020B0602030504020204" pitchFamily="34" charset="0"/>
              </a:rPr>
              <a:t>Resolução TSE 23.607/2019</a:t>
            </a:r>
          </a:p>
          <a:p>
            <a:pPr marL="36900" lvl="0" indent="0" rtl="0">
              <a:buNone/>
            </a:pPr>
            <a:r>
              <a:rPr lang="pt-BR" sz="2400" b="1" dirty="0">
                <a:latin typeface="Lucida Sans" panose="020B0602030504020204" pitchFamily="34" charset="0"/>
              </a:rPr>
              <a:t>Resolução TSE 23.609/2019</a:t>
            </a:r>
          </a:p>
          <a:p>
            <a:pPr marL="36900" lvl="0" indent="0" rtl="0">
              <a:buNone/>
            </a:pPr>
            <a:r>
              <a:rPr lang="pt-BR" sz="2400" b="1" dirty="0">
                <a:latin typeface="Lucida Sans" panose="020B0602030504020204" pitchFamily="34" charset="0"/>
              </a:rPr>
              <a:t>Resolução TSE 23.662/2021</a:t>
            </a:r>
          </a:p>
          <a:p>
            <a:pPr marL="36900" lvl="0" indent="0" rtl="0">
              <a:buNone/>
            </a:pPr>
            <a:r>
              <a:rPr lang="pt-BR" sz="2400" b="1" dirty="0">
                <a:latin typeface="Lucida Sans" panose="020B0602030504020204" pitchFamily="34" charset="0"/>
              </a:rPr>
              <a:t>Resolução TSE  23.675/2021</a:t>
            </a:r>
          </a:p>
        </p:txBody>
      </p:sp>
    </p:spTree>
    <p:extLst>
      <p:ext uri="{BB962C8B-B14F-4D97-AF65-F5344CB8AC3E}">
        <p14:creationId xmlns:p14="http://schemas.microsoft.com/office/powerpoint/2010/main" val="3220235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tângulo 54">
            <a:extLst>
              <a:ext uri="{FF2B5EF4-FFF2-40B4-BE49-F238E27FC236}">
                <a16:creationId xmlns:a16="http://schemas.microsoft.com/office/drawing/2014/main" id="{0EF2A0DA-AE81-4A45-972E-646AC2870C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-8622" y="10"/>
            <a:ext cx="3000178" cy="6857990"/>
          </a:xfrm>
          <a:prstGeom prst="rect">
            <a:avLst/>
          </a:prstGeom>
        </p:spPr>
      </p:pic>
      <p:pic>
        <p:nvPicPr>
          <p:cNvPr id="57" name="Imagem 56">
            <a:extLst>
              <a:ext uri="{FF2B5EF4-FFF2-40B4-BE49-F238E27FC236}">
                <a16:creationId xmlns:a16="http://schemas.microsoft.com/office/drawing/2014/main" id="{B536FA4E-0152-4E27-91DA-0FC22D1846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7026" y="1"/>
            <a:ext cx="5934973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9559F60-4CE1-4E2F-86EA-1B60679F1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7644" y="217714"/>
            <a:ext cx="8150578" cy="4593772"/>
          </a:xfrm>
        </p:spPr>
        <p:txBody>
          <a:bodyPr rtlCol="0" anchor="b">
            <a:normAutofit/>
          </a:bodyPr>
          <a:lstStyle/>
          <a:p>
            <a:r>
              <a:rPr lang="pt-BR" sz="44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 </a:t>
            </a:r>
            <a:r>
              <a:rPr lang="pt-BR" sz="28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28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28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28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28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DEMONSTRAR AS CONSEQUÊNCIAS AO PARTIDO POLÍTICO E AO CANDIDATO DE JULGAMENTO DE CONTAS NÃO PRESTADAS TANTO EM ELEIÇÃO QUANTO EM PRESTAÇÃO DE CONTAS ANUAIS</a:t>
            </a:r>
            <a:endParaRPr lang="pt-BR" sz="2800" dirty="0">
              <a:solidFill>
                <a:schemeClr val="tx1"/>
              </a:solidFill>
              <a:latin typeface="Lucida Sans" panose="020B0602030504020204" pitchFamily="34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D27B006-BB1D-20E4-1A0D-BC4459179B4F}"/>
              </a:ext>
            </a:extLst>
          </p:cNvPr>
          <p:cNvSpPr txBox="1">
            <a:spLocks/>
          </p:cNvSpPr>
          <p:nvPr/>
        </p:nvSpPr>
        <p:spPr>
          <a:xfrm>
            <a:off x="3460044" y="761999"/>
            <a:ext cx="8150578" cy="34205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endParaRPr lang="pt-BR" sz="40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177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tângulo 54">
            <a:extLst>
              <a:ext uri="{FF2B5EF4-FFF2-40B4-BE49-F238E27FC236}">
                <a16:creationId xmlns:a16="http://schemas.microsoft.com/office/drawing/2014/main" id="{0EF2A0DA-AE81-4A45-972E-646AC2870C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-8622" y="10"/>
            <a:ext cx="3000178" cy="6857990"/>
          </a:xfrm>
          <a:prstGeom prst="rect">
            <a:avLst/>
          </a:prstGeom>
        </p:spPr>
      </p:pic>
      <p:pic>
        <p:nvPicPr>
          <p:cNvPr id="57" name="Imagem 56">
            <a:extLst>
              <a:ext uri="{FF2B5EF4-FFF2-40B4-BE49-F238E27FC236}">
                <a16:creationId xmlns:a16="http://schemas.microsoft.com/office/drawing/2014/main" id="{B536FA4E-0152-4E27-91DA-0FC22D1846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7026" y="1"/>
            <a:ext cx="5934973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9559F60-4CE1-4E2F-86EA-1B60679F1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7644" y="217714"/>
            <a:ext cx="8150578" cy="5268686"/>
          </a:xfrm>
        </p:spPr>
        <p:txBody>
          <a:bodyPr rtlCol="0" anchor="b">
            <a:normAutofit/>
          </a:bodyPr>
          <a:lstStyle/>
          <a:p>
            <a:r>
              <a:rPr lang="pt-BR" sz="44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CONSEQUÊNCIAS DE NÃO PRESTAÇÃO PARA PARTIDOS POLÍTICOS </a:t>
            </a:r>
            <a:br>
              <a:rPr lang="pt-BR" sz="44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44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44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44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CONSEQUÊNCIAS DE NÃO PRESTAÇÃO PARA CANDIDATOS (AS)</a:t>
            </a:r>
            <a:endParaRPr lang="pt-BR" sz="4400" dirty="0">
              <a:solidFill>
                <a:schemeClr val="tx1"/>
              </a:solidFill>
              <a:latin typeface="Lucida Sans" panose="020B0602030504020204" pitchFamily="34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D27B006-BB1D-20E4-1A0D-BC4459179B4F}"/>
              </a:ext>
            </a:extLst>
          </p:cNvPr>
          <p:cNvSpPr txBox="1">
            <a:spLocks/>
          </p:cNvSpPr>
          <p:nvPr/>
        </p:nvSpPr>
        <p:spPr>
          <a:xfrm>
            <a:off x="3460044" y="761999"/>
            <a:ext cx="8150578" cy="34205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endParaRPr lang="pt-BR" sz="40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351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tângulo 54">
            <a:extLst>
              <a:ext uri="{FF2B5EF4-FFF2-40B4-BE49-F238E27FC236}">
                <a16:creationId xmlns:a16="http://schemas.microsoft.com/office/drawing/2014/main" id="{0EF2A0DA-AE81-4A45-972E-646AC2870C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-8622" y="10"/>
            <a:ext cx="3000178" cy="6857990"/>
          </a:xfrm>
          <a:prstGeom prst="rect">
            <a:avLst/>
          </a:prstGeom>
        </p:spPr>
      </p:pic>
      <p:pic>
        <p:nvPicPr>
          <p:cNvPr id="57" name="Imagem 56">
            <a:extLst>
              <a:ext uri="{FF2B5EF4-FFF2-40B4-BE49-F238E27FC236}">
                <a16:creationId xmlns:a16="http://schemas.microsoft.com/office/drawing/2014/main" id="{B536FA4E-0152-4E27-91DA-0FC22D1846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7026" y="1"/>
            <a:ext cx="5934973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9559F60-4CE1-4E2F-86EA-1B60679F1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7645" y="-108857"/>
            <a:ext cx="8150578" cy="6030686"/>
          </a:xfrm>
        </p:spPr>
        <p:txBody>
          <a:bodyPr rtlCol="0" anchor="b">
            <a:normAutofit fontScale="90000"/>
          </a:bodyPr>
          <a:lstStyle/>
          <a:p>
            <a:r>
              <a:rPr lang="pt-BR" sz="40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40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40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40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4000" b="1" dirty="0">
                <a:solidFill>
                  <a:srgbClr val="FFFF00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ATENÇÃO CANDIDATO (A), PARTIDO POLÍTICO E DEMAIS OPERADORES</a:t>
            </a:r>
            <a:r>
              <a:rPr lang="pt-BR" sz="31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31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31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31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31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EMBORA A PRESTAÇÃO DE CONTAS SEJA ENTREGUE À JUSTIÇA ELEITORAL EM NOVEMBRO</a:t>
            </a:r>
            <a:r>
              <a:rPr lang="pt-BR" sz="3100" b="1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 PROCESSO DE PRESTAÇÃO DE CONTAS É CONTÍNUO E O </a:t>
            </a:r>
            <a:r>
              <a:rPr lang="pt-BR" sz="31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PLANEJAMENTO E EFETIVAÇÃO DE LANÇAMENTOS TEM INÍCIO AINDA NA PRÉ CAMPANHA</a:t>
            </a:r>
            <a:r>
              <a:rPr lang="pt-B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pt-B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BR" sz="4000" dirty="0">
              <a:latin typeface="Lucida Sans" panose="020B0602030504020204" pitchFamily="34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D27B006-BB1D-20E4-1A0D-BC4459179B4F}"/>
              </a:ext>
            </a:extLst>
          </p:cNvPr>
          <p:cNvSpPr txBox="1">
            <a:spLocks/>
          </p:cNvSpPr>
          <p:nvPr/>
        </p:nvSpPr>
        <p:spPr>
          <a:xfrm>
            <a:off x="3674533" y="1346197"/>
            <a:ext cx="8150578" cy="34205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endParaRPr lang="pt-BR" sz="40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519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7832-86C7-25DA-62E6-E158F5FC8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382554"/>
            <a:ext cx="10353762" cy="6260841"/>
          </a:xfrm>
        </p:spPr>
        <p:txBody>
          <a:bodyPr>
            <a:noAutofit/>
          </a:bodyPr>
          <a:lstStyle/>
          <a:p>
            <a:pPr algn="l">
              <a:spcAft>
                <a:spcPts val="1200"/>
              </a:spcAft>
            </a:pPr>
            <a:r>
              <a:rPr lang="pt-BR" sz="4800" dirty="0">
                <a:solidFill>
                  <a:srgbClr val="FFFF00"/>
                </a:solidFill>
                <a:latin typeface="Lucida Sans" panose="020B0602030504020204" pitchFamily="34" charset="0"/>
              </a:rPr>
              <a:t>CONSEQUENCIAS AOS PARTIDOS</a:t>
            </a:r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/>
            </a:r>
            <a:b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</a:br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/>
            </a:r>
            <a:b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</a:br>
            <a:r>
              <a:rPr lang="pt-BR" sz="2800" b="1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a) a perda do direito ao recebimento da quota do Fundo Partidário, do Fundo Especial de Financiamento de Campanha, e</a:t>
            </a:r>
            <a:r>
              <a:rPr lang="pt-BR" sz="2800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/>
            </a:r>
            <a:br>
              <a:rPr lang="pt-BR" sz="2800" dirty="0"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</a:br>
            <a:r>
              <a:rPr lang="pt-BR" sz="2800" b="1" dirty="0">
                <a:solidFill>
                  <a:srgbClr val="FFC0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b) a suspensão do registro ou anotação do órgão partidário, após decisão, com trânsito em julgado, precedida de processo regular que assegure ampla defesa </a:t>
            </a:r>
            <a:r>
              <a:rPr lang="pt-BR" sz="2800" b="1" u="none" strike="noStrike" dirty="0">
                <a:solidFill>
                  <a:srgbClr val="FFC0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(STF ADI nº 6032, j. em 05.12.2019)</a:t>
            </a:r>
            <a:r>
              <a:rPr lang="pt-BR" sz="2800" b="1" dirty="0">
                <a:solidFill>
                  <a:srgbClr val="FFC0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>.</a:t>
            </a:r>
            <a:r>
              <a:rPr lang="pt-BR" sz="2800" dirty="0">
                <a:solidFill>
                  <a:srgbClr val="FFC0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  <a:t/>
            </a:r>
            <a:br>
              <a:rPr lang="pt-BR" sz="2800" dirty="0">
                <a:solidFill>
                  <a:srgbClr val="FFC000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</a:rPr>
            </a:br>
            <a:r>
              <a:rPr lang="pt-BR" sz="2800" b="1" dirty="0">
                <a:solidFill>
                  <a:srgbClr val="FFC000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pt-BR" sz="2800" dirty="0">
                <a:solidFill>
                  <a:srgbClr val="FFC000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2800" dirty="0">
                <a:solidFill>
                  <a:srgbClr val="FFC000"/>
                </a:solidFill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/>
            </a:r>
            <a:b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</a:br>
            <a:endParaRPr lang="pt-BR" sz="5400" dirty="0">
              <a:solidFill>
                <a:srgbClr val="FFFF00"/>
              </a:solidFill>
              <a:latin typeface="Lucida Sans" panose="020B0602030504020204" pitchFamily="34" charset="0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CCCD47-E09D-3A00-82F6-D3EC483DC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14" y="382554"/>
            <a:ext cx="11202243" cy="5346443"/>
          </a:xfrm>
        </p:spPr>
        <p:txBody>
          <a:bodyPr>
            <a:normAutofit/>
          </a:bodyPr>
          <a:lstStyle/>
          <a:p>
            <a:pPr marL="36900" indent="0">
              <a:buNone/>
            </a:pPr>
            <a:endParaRPr lang="pt-BR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endParaRPr lang="pt-BR" sz="3200" b="1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endParaRPr lang="pt-BR" sz="3200" b="1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endParaRPr lang="pt-BR" sz="3200" b="1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endParaRPr lang="pt-BR" sz="3200" b="1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832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7832-86C7-25DA-62E6-E158F5FC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>Resolução 23.571/2018, alterada pela 23.662/2021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CCCD47-E09D-3A00-82F6-D3EC483DCC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sz="5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REPRESENTAÇÃO DE SUSPENSÃO DE ÓRGÃO PARTIDÁRIO – PJE (SOF)</a:t>
            </a:r>
            <a:r>
              <a:rPr lang="pt-BR" sz="4400" b="1" i="0" dirty="0">
                <a:solidFill>
                  <a:srgbClr val="6B6B6B"/>
                </a:solidFill>
                <a:effectLst/>
                <a:latin typeface="Open Sans" panose="020B0604020202020204" pitchFamily="34" charset="0"/>
              </a:rPr>
              <a:t> </a:t>
            </a:r>
          </a:p>
          <a:p>
            <a:pPr algn="just"/>
            <a:r>
              <a:rPr lang="pt-BR" sz="4400" b="1" i="0" dirty="0">
                <a:solidFill>
                  <a:srgbClr val="FFFF00"/>
                </a:solidFill>
                <a:effectLst/>
                <a:latin typeface="Lucida Sans" panose="020B0602030504020204" pitchFamily="34" charset="0"/>
              </a:rPr>
              <a:t>Art. 54-O.</a:t>
            </a:r>
            <a:r>
              <a:rPr lang="pt-BR" sz="4400" b="0" i="0" dirty="0">
                <a:solidFill>
                  <a:srgbClr val="FFFF00"/>
                </a:solidFill>
                <a:effectLst/>
                <a:latin typeface="Lucida Sans" panose="020B0602030504020204" pitchFamily="34" charset="0"/>
              </a:rPr>
              <a:t> Ajuizada a representação, o processo será autuado diretamente no </a:t>
            </a:r>
            <a:r>
              <a:rPr lang="pt-BR" sz="4400" b="0" i="0" dirty="0" err="1">
                <a:solidFill>
                  <a:srgbClr val="FFFF00"/>
                </a:solidFill>
                <a:effectLst/>
                <a:latin typeface="Lucida Sans" panose="020B0602030504020204" pitchFamily="34" charset="0"/>
              </a:rPr>
              <a:t>PJe</a:t>
            </a:r>
            <a:r>
              <a:rPr lang="pt-BR" sz="4400" b="0" i="0" dirty="0">
                <a:solidFill>
                  <a:srgbClr val="FFFF00"/>
                </a:solidFill>
                <a:effectLst/>
                <a:latin typeface="Lucida Sans" panose="020B0602030504020204" pitchFamily="34" charset="0"/>
              </a:rPr>
              <a:t>, na classe Suspensão de Órgão Partidário (SOP).</a:t>
            </a:r>
            <a:endParaRPr lang="pt-BR" sz="5400" dirty="0">
              <a:solidFill>
                <a:srgbClr val="FFFF00"/>
              </a:solidFill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56700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7832-86C7-25DA-62E6-E158F5FC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>Resolução 23.571/2018, alterada pela 23.662/2021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CCCD47-E09D-3A00-82F6-D3EC483DCC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sz="48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Partido político após regular trâmite processual pode ter suspensa a anotação do Diretório Regional o que</a:t>
            </a:r>
            <a:r>
              <a:rPr lang="pt-BR" sz="48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48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IMPEDIRÁ DE LANÇAR CANDIDATOS</a:t>
            </a:r>
            <a:endParaRPr lang="pt-BR" sz="4800" dirty="0">
              <a:effectLst/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93419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7832-86C7-25DA-62E6-E158F5FC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  <a:t/>
            </a:r>
            <a:br>
              <a:rPr lang="pt-BR" sz="5400" dirty="0">
                <a:solidFill>
                  <a:schemeClr val="tx1"/>
                </a:solidFill>
                <a:latin typeface="Lucida Sans" panose="020B0602030504020204" pitchFamily="34" charset="0"/>
              </a:rPr>
            </a:br>
            <a:r>
              <a:rPr lang="pt-BR" sz="5400" dirty="0">
                <a:solidFill>
                  <a:srgbClr val="FFFF00"/>
                </a:solidFill>
                <a:latin typeface="Lucida Sans" panose="020B0602030504020204" pitchFamily="34" charset="0"/>
              </a:rPr>
              <a:t>RESOLUÇÃO TSE 23.607/2019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CCCD47-E09D-3A00-82F6-D3EC483DC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788356"/>
            <a:ext cx="10353762" cy="3002843"/>
          </a:xfrm>
        </p:spPr>
        <p:txBody>
          <a:bodyPr>
            <a:normAutofit lnSpcReduction="10000"/>
          </a:bodyPr>
          <a:lstStyle/>
          <a:p>
            <a:r>
              <a:rPr lang="pt-BR" sz="4400" b="1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CONSEQUENCIAS DE CONTAS JULGADAS NÃO PRESTADAS CANDIDATO (A)</a:t>
            </a:r>
            <a: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t-BR" sz="4400" dirty="0">
                <a:effectLst/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BR" sz="4400" dirty="0">
              <a:latin typeface="Lucida Sans" panose="020B0602030504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507283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ustom 35">
      <a:dk1>
        <a:sysClr val="windowText" lastClr="000000"/>
      </a:dk1>
      <a:lt1>
        <a:sysClr val="window" lastClr="FFFFFF"/>
      </a:lt1>
      <a:dk2>
        <a:srgbClr val="4E3B30"/>
      </a:dk2>
      <a:lt2>
        <a:srgbClr val="F4EDD8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5727_TF55705232.potx" id="{CF89F022-7C0A-442C-87D4-E924F7E5F040}" vid="{1DB92B71-4A04-4E0B-81E6-75673672B254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2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3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4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5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85E981-8C91-4205-A0C3-C991F42B4C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4C00F4-06E9-43E3-AD97-88A857CEFA8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64B270AB-C138-415C-897E-3C24487DEC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{AA641C27-A138-4ABA-812F-BD6147997F3E}tf55705232_win32</Template>
  <TotalTime>215</TotalTime>
  <Words>426</Words>
  <Application>Microsoft Office PowerPoint</Application>
  <PresentationFormat>Widescreen</PresentationFormat>
  <Paragraphs>119</Paragraphs>
  <Slides>17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6" baseType="lpstr">
      <vt:lpstr>Arial</vt:lpstr>
      <vt:lpstr>Calibri</vt:lpstr>
      <vt:lpstr>Goudy Old Style</vt:lpstr>
      <vt:lpstr>Lucida Sans</vt:lpstr>
      <vt:lpstr>Open Sans</vt:lpstr>
      <vt:lpstr>Times New Roman</vt:lpstr>
      <vt:lpstr>Trebuchet MS</vt:lpstr>
      <vt:lpstr>Wingdings 2</vt:lpstr>
      <vt:lpstr>SlateVTI</vt:lpstr>
      <vt:lpstr>PRESTAÇÃO DE CONTAS ELEIÇÃO 2022</vt:lpstr>
      <vt:lpstr>FUNDAMENTAÇÃO </vt:lpstr>
      <vt:lpstr>OBJETIVO   DEMONSTRAR AS CONSEQUÊNCIAS AO PARTIDO POLÍTICO E AO CANDIDATO DE JULGAMENTO DE CONTAS NÃO PRESTADAS TANTO EM ELEIÇÃO QUANTO EM PRESTAÇÃO DE CONTAS ANUAIS</vt:lpstr>
      <vt:lpstr>CONSEQUÊNCIAS DE NÃO PRESTAÇÃO PARA PARTIDOS POLÍTICOS   CONSEQUÊNCIAS DE NÃO PRESTAÇÃO PARA CANDIDATOS (AS)</vt:lpstr>
      <vt:lpstr>  ATENÇÃO CANDIDATO (A), PARTIDO POLÍTICO E DEMAIS OPERADORES   EMBORA A PRESTAÇÃO DE CONTAS SEJA ENTREGUE À JUSTIÇA ELEITORAL EM NOVEMBRO, O PROCESSO DE PRESTAÇÃO DE CONTAS É CONTÍNUO E O PLANEJAMENTO E EFETIVAÇÃO DE LANÇAMENTOS TEM INÍCIO AINDA NA PRÉ CAMPANHA. </vt:lpstr>
      <vt:lpstr>CONSEQUENCIAS AOS PARTIDOS  a) a perda do direito ao recebimento da quota do Fundo Partidário, do Fundo Especial de Financiamento de Campanha, e b) a suspensão do registro ou anotação do órgão partidário, após decisão, com trânsito em julgado, precedida de processo regular que assegure ampla defesa (STF ADI nº 6032, j. em 05.12.2019).    </vt:lpstr>
      <vt:lpstr>Resolução 23.571/2018, alterada pela 23.662/2021</vt:lpstr>
      <vt:lpstr>Resolução 23.571/2018, alterada pela 23.662/2021</vt:lpstr>
      <vt:lpstr> RESOLUÇÃO TSE 23.607/2019</vt:lpstr>
      <vt:lpstr> RESOLUÇÃO TSE 23.607/2019</vt:lpstr>
      <vt:lpstr> RESOLUÇÃO TSE 23.607/2019</vt:lpstr>
      <vt:lpstr> RESOLUÇÃO TSE 23.607/2019</vt:lpstr>
      <vt:lpstr> RESOLUÇÃO TSE 23.607/2019</vt:lpstr>
      <vt:lpstr> RESOLUÇÃO TSE 23.607/2019</vt:lpstr>
      <vt:lpstr> RESOLUÇÃO TSE 23.607/2019</vt:lpstr>
      <vt:lpstr>MUITO OBRIGADO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PRESTAÇÃO DE CONTAS ELEIÇÃO 2022</dc:title>
  <dc:creator>Rinaldo Paes Guimarães Guimarães</dc:creator>
  <cp:lastModifiedBy>Jonathan Silva</cp:lastModifiedBy>
  <cp:revision>28</cp:revision>
  <dcterms:created xsi:type="dcterms:W3CDTF">2022-05-22T13:53:04Z</dcterms:created>
  <dcterms:modified xsi:type="dcterms:W3CDTF">2022-06-10T18:30:44Z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