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4"/>
    <p:sldMasterId id="2147483876" r:id="rId5"/>
  </p:sldMasterIdLst>
  <p:notesMasterIdLst>
    <p:notesMasterId r:id="rId107"/>
  </p:notesMasterIdLst>
  <p:handoutMasterIdLst>
    <p:handoutMasterId r:id="rId108"/>
  </p:handoutMasterIdLst>
  <p:sldIdLst>
    <p:sldId id="256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71" r:id="rId14"/>
    <p:sldId id="270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4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6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3" r:id="rId52"/>
    <p:sldId id="314" r:id="rId53"/>
    <p:sldId id="315" r:id="rId54"/>
    <p:sldId id="316" r:id="rId55"/>
    <p:sldId id="318" r:id="rId56"/>
    <p:sldId id="319" r:id="rId57"/>
    <p:sldId id="321" r:id="rId58"/>
    <p:sldId id="322" r:id="rId59"/>
    <p:sldId id="324" r:id="rId60"/>
    <p:sldId id="326" r:id="rId61"/>
    <p:sldId id="327" r:id="rId62"/>
    <p:sldId id="328" r:id="rId63"/>
    <p:sldId id="329" r:id="rId64"/>
    <p:sldId id="330" r:id="rId65"/>
    <p:sldId id="331" r:id="rId66"/>
    <p:sldId id="332" r:id="rId67"/>
    <p:sldId id="334" r:id="rId68"/>
    <p:sldId id="335" r:id="rId69"/>
    <p:sldId id="337" r:id="rId70"/>
    <p:sldId id="338" r:id="rId71"/>
    <p:sldId id="339" r:id="rId72"/>
    <p:sldId id="340" r:id="rId73"/>
    <p:sldId id="343" r:id="rId74"/>
    <p:sldId id="344" r:id="rId75"/>
    <p:sldId id="345" r:id="rId76"/>
    <p:sldId id="347" r:id="rId77"/>
    <p:sldId id="348" r:id="rId78"/>
    <p:sldId id="349" r:id="rId79"/>
    <p:sldId id="350" r:id="rId80"/>
    <p:sldId id="352" r:id="rId81"/>
    <p:sldId id="353" r:id="rId82"/>
    <p:sldId id="355" r:id="rId83"/>
    <p:sldId id="356" r:id="rId84"/>
    <p:sldId id="359" r:id="rId85"/>
    <p:sldId id="360" r:id="rId86"/>
    <p:sldId id="361" r:id="rId87"/>
    <p:sldId id="362" r:id="rId88"/>
    <p:sldId id="363" r:id="rId89"/>
    <p:sldId id="364" r:id="rId90"/>
    <p:sldId id="365" r:id="rId91"/>
    <p:sldId id="367" r:id="rId92"/>
    <p:sldId id="368" r:id="rId93"/>
    <p:sldId id="369" r:id="rId94"/>
    <p:sldId id="371" r:id="rId95"/>
    <p:sldId id="372" r:id="rId96"/>
    <p:sldId id="373" r:id="rId97"/>
    <p:sldId id="374" r:id="rId98"/>
    <p:sldId id="376" r:id="rId99"/>
    <p:sldId id="377" r:id="rId100"/>
    <p:sldId id="378" r:id="rId101"/>
    <p:sldId id="379" r:id="rId102"/>
    <p:sldId id="380" r:id="rId103"/>
    <p:sldId id="381" r:id="rId104"/>
    <p:sldId id="385" r:id="rId105"/>
    <p:sldId id="386" r:id="rId106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DCF185-A6C1-463A-9FBE-C454D39CCF8A}" v="396" dt="2022-08-13T23:32:06.2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2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2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12" Type="http://schemas.openxmlformats.org/officeDocument/2006/relationships/tableStyles" Target="tableStyles.xml"/><Relationship Id="rId16" Type="http://schemas.openxmlformats.org/officeDocument/2006/relationships/slide" Target="slides/slide11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113" Type="http://schemas.microsoft.com/office/2015/10/relationships/revisionInfo" Target="revisionInfo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59" Type="http://schemas.openxmlformats.org/officeDocument/2006/relationships/slide" Target="slides/slide54.xml"/><Relationship Id="rId103" Type="http://schemas.openxmlformats.org/officeDocument/2006/relationships/slide" Target="slides/slide98.xml"/><Relationship Id="rId108" Type="http://schemas.openxmlformats.org/officeDocument/2006/relationships/handoutMaster" Target="handoutMasters/handoutMaster1.xml"/><Relationship Id="rId54" Type="http://schemas.openxmlformats.org/officeDocument/2006/relationships/slide" Target="slides/slide49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slide" Target="slides/slide10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presProps" Target="presProps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110" Type="http://schemas.openxmlformats.org/officeDocument/2006/relationships/viewProps" Target="viewProps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25" Type="http://schemas.openxmlformats.org/officeDocument/2006/relationships/slide" Target="slides/slide20.xml"/><Relationship Id="rId46" Type="http://schemas.openxmlformats.org/officeDocument/2006/relationships/slide" Target="slides/slide41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62" Type="http://schemas.openxmlformats.org/officeDocument/2006/relationships/slide" Target="slides/slide57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11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C9D3D1FA-A0C8-41F4-A2C1-292FCEB251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4A3E8E0-9BF4-47CD-803C-37D8507D94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CFC71-F865-48AC-B7E4-53DE3FAA9F36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DFE1FB7-9BFF-494C-8FB3-95A83AD449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3903A1D-8056-4DB4-A5FD-CF16BFDFC1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C551-7EAE-46A9-A420-C37F778D65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4750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BBEDE-81DC-445B-AE5C-7B4620CF91B4}" type="datetimeFigureOut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Editar estilos de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D7CEB-968B-430F-857E-428F31D6B919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30411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729612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10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022592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11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00288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12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14815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13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7836071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14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645962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15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545823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16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2949126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17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56452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18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543766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19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081360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051265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20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7352802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21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1109262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22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805224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23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4493543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24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2121022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25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046339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26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4325350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27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6375206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28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9326823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29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199782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3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2468670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30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9893764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31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4160447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32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061434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33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4612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4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713009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5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073067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6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16723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7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468941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8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99841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D7CEB-968B-430F-857E-428F31D6B919}" type="slidenum">
              <a:rPr lang="pt-BR" noProof="0" smtClean="0"/>
              <a:t>9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31151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tângulo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69848" y="1298448"/>
            <a:ext cx="7315200" cy="3255264"/>
          </a:xfrm>
        </p:spPr>
        <p:txBody>
          <a:bodyPr rtlCol="0"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100015" y="4670246"/>
            <a:ext cx="7315200" cy="914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D26E3CE-BE2A-4B4B-B786-18270E557415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35466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E841A87-6647-4EEA-A413-3E031D29095D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9439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381000" y="990600"/>
            <a:ext cx="2819400" cy="4953000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rtlCol="0" anchor="t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407F8DE-4813-4815-8A42-C1BD6DD3FCE1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197192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4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4" y="4777380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Freeform 6"/>
          <p:cNvSpPr/>
          <p:nvPr/>
        </p:nvSpPr>
        <p:spPr bwMode="auto">
          <a:xfrm>
            <a:off x="1" y="4323811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4529540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7545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24109"/>
            <a:ext cx="8911687" cy="1280891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1"/>
            <a:ext cx="8915400" cy="377762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7386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2058751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0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9117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1"/>
            <a:ext cx="4313864" cy="3777623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3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3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5780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4" y="1972703"/>
            <a:ext cx="3992732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7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30" y="1969475"/>
            <a:ext cx="3999001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9"/>
            <a:ext cx="4338675" cy="3354060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3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0293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59477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169817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9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4" y="1598614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5319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169EF8C-29ED-4289-854B-19CD22E02BD2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181794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9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6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8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2318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7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0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0161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7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0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0971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1"/>
            <a:ext cx="8915400" cy="72962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6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8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686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1"/>
            <a:ext cx="8915400" cy="72962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4911726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8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82067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1"/>
            <a:ext cx="8915400" cy="72962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6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8"/>
            <a:ext cx="779767" cy="365125"/>
          </a:xfrm>
        </p:spPr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70603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07278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3" y="627406"/>
            <a:ext cx="2207601" cy="5283817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6"/>
            <a:ext cx="6477000" cy="5283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56195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63279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310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867912" y="1298448"/>
            <a:ext cx="7315200" cy="3255264"/>
          </a:xfrm>
        </p:spPr>
        <p:txBody>
          <a:bodyPr rtlCol="0"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rtlCol="0"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CEFD74-C605-4273-87FC-91E0D2522235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10662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07389" y="325881"/>
            <a:ext cx="107772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1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7112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BD0FA5-C617-4553-A39A-7D26CB048611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10" name="Espaço reservado para o número do slide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41377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635EB7-EF54-4FEE-AC19-8C5848058E35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11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39466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C970CE-C714-48F2-BF18-30068085C424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8" name="Espaço reservado para o número do slide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63204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20C71AB-D434-4A32-A6A1-CEBB196455BA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6492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 baseline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06981" y="1852122"/>
            <a:ext cx="2458230" cy="2008678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256032" y="3494176"/>
            <a:ext cx="2834640" cy="2321990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C183FD-86C6-48B3-8A1B-C1E0D03332BE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10" name="Espaço reservado para o número do slide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87B0DF2F-DAFD-4616-9E25-0C28D75BF30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91805" y="1852122"/>
            <a:ext cx="2458230" cy="2008678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2" name="Espaço Reservado para Conteúdo 2">
            <a:extLst>
              <a:ext uri="{FF2B5EF4-FFF2-40B4-BE49-F238E27FC236}">
                <a16:creationId xmlns:a16="http://schemas.microsoft.com/office/drawing/2014/main" id="{336DA0F9-D851-437C-A45B-EC125A3D3DB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076629" y="1852122"/>
            <a:ext cx="2458230" cy="2008678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0FF0BA98-3AB4-4D88-B1C2-6279BCACFA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7792" y="3971924"/>
            <a:ext cx="2477419" cy="8032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13" name="Espaço Reservado para Texto 5">
            <a:extLst>
              <a:ext uri="{FF2B5EF4-FFF2-40B4-BE49-F238E27FC236}">
                <a16:creationId xmlns:a16="http://schemas.microsoft.com/office/drawing/2014/main" id="{D9DEF72B-B924-4A0D-8C83-3B370632C0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72616" y="3971925"/>
            <a:ext cx="2477419" cy="8032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14" name="Espaço Reservado para Texto 5">
            <a:extLst>
              <a:ext uri="{FF2B5EF4-FFF2-40B4-BE49-F238E27FC236}">
                <a16:creationId xmlns:a16="http://schemas.microsoft.com/office/drawing/2014/main" id="{E9D30C54-E9E8-4300-8DA4-352DB3A71A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70240" y="3971924"/>
            <a:ext cx="2458230" cy="8032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pt-BR" noProof="0"/>
              <a:t>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07508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256032" y="3493008"/>
            <a:ext cx="2834640" cy="2322576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E0BB30-9E83-4464-96F4-75CF8A8409AE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05941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D8F0D9E6-AAD5-457D-86A7-4A9140761586}" type="datetime1">
              <a:rPr lang="pt-BR" noProof="0" smtClean="0"/>
              <a:t>14/08/2022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rtl="0"/>
            <a:fld id="{4FAB73BC-B049-4115-A692-8D63A059BFB8}" type="slidenum">
              <a:rPr lang="pt-BR" noProof="0" smtClean="0"/>
              <a:pPr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3593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" y="228601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5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6" y="624109"/>
            <a:ext cx="8911687" cy="12808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438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4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4" y="787783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211661">
              <a:spcBef>
                <a:spcPts val="33"/>
              </a:spcBef>
            </a:pPr>
            <a:fld id="{81D60167-4931-47E6-BA6A-407CBD079E47}" type="slidenum">
              <a:rPr lang="pt-BR" smtClean="0"/>
              <a:pPr marL="211661">
                <a:spcBef>
                  <a:spcPts val="33"/>
                </a:spcBef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67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  <p:sldLayoutId id="2147483894" r:id="rId18"/>
    <p:sldLayoutId id="2147483895" r:id="rId19"/>
  </p:sldLayoutIdLst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e.jus.br/" TargetMode="Externa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EB8AA617-0537-4ED7-91B6-66511A647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2E8BF1F-CE61-45C5-92AC-552D23176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E6EB406-9088-0E1B-F8CB-CC63C595B9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3109128" y="377610"/>
            <a:ext cx="5489110" cy="3838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object 3">
            <a:extLst>
              <a:ext uri="{FF2B5EF4-FFF2-40B4-BE49-F238E27FC236}">
                <a16:creationId xmlns:a16="http://schemas.microsoft.com/office/drawing/2014/main" id="{ABE157D7-36FD-FA6A-82ED-C6A464857DC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84633" y="4670043"/>
            <a:ext cx="10210800" cy="13362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4300" b="1" spc="-40" dirty="0">
                <a:solidFill>
                  <a:schemeClr val="tx1"/>
                </a:solidFill>
                <a:latin typeface="Calibri"/>
                <a:cs typeface="Calibri"/>
              </a:rPr>
              <a:t>ARRECADAÇÃO,</a:t>
            </a:r>
            <a:r>
              <a:rPr sz="4300" b="1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spc="-35" dirty="0">
                <a:solidFill>
                  <a:schemeClr val="tx1"/>
                </a:solidFill>
                <a:latin typeface="Calibri"/>
                <a:cs typeface="Calibri"/>
              </a:rPr>
              <a:t>GASTOS </a:t>
            </a:r>
            <a:r>
              <a:rPr sz="4300" b="1" spc="-3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dirty="0">
                <a:solidFill>
                  <a:schemeClr val="tx1"/>
                </a:solidFill>
                <a:latin typeface="Calibri"/>
                <a:cs typeface="Calibri"/>
              </a:rPr>
              <a:t>E</a:t>
            </a:r>
            <a:r>
              <a:rPr sz="4300" b="1" spc="-2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spc="-65" dirty="0">
                <a:solidFill>
                  <a:schemeClr val="tx1"/>
                </a:solidFill>
                <a:latin typeface="Calibri"/>
                <a:cs typeface="Calibri"/>
              </a:rPr>
              <a:t>PRESTAÇÃO</a:t>
            </a:r>
            <a:r>
              <a:rPr sz="4300" b="1" spc="-1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4300" b="1" spc="-2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spc="-70" dirty="0">
                <a:solidFill>
                  <a:schemeClr val="tx1"/>
                </a:solidFill>
                <a:latin typeface="Calibri"/>
                <a:cs typeface="Calibri"/>
              </a:rPr>
              <a:t>CONTAS </a:t>
            </a:r>
            <a:r>
              <a:rPr sz="4300" b="1" spc="-96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spc="-20" dirty="0">
                <a:solidFill>
                  <a:schemeClr val="tx1"/>
                </a:solidFill>
                <a:latin typeface="Calibri"/>
                <a:cs typeface="Calibri"/>
              </a:rPr>
              <a:t>ELEITORAIS</a:t>
            </a:r>
            <a:r>
              <a:rPr sz="4300" b="1" spc="4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300" b="1" dirty="0">
                <a:solidFill>
                  <a:schemeClr val="tx1"/>
                </a:solidFill>
                <a:latin typeface="Calibri"/>
                <a:cs typeface="Calibri"/>
              </a:rPr>
              <a:t>2022</a:t>
            </a:r>
            <a:endParaRPr sz="43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5828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19" y="-64974"/>
            <a:ext cx="11436176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1C466CA0-F0EE-ED59-85C0-D5A27CA62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>
                <a:solidFill>
                  <a:schemeClr val="tx1"/>
                </a:solidFill>
                <a:latin typeface="Arial Black" panose="020B0A04020102020204" pitchFamily="34" charset="0"/>
              </a:rPr>
              <a:t>CNPJ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E78E7890-E120-9EEC-395E-E2071CCE1B9F}"/>
              </a:ext>
            </a:extLst>
          </p:cNvPr>
          <p:cNvSpPr txBox="1"/>
          <p:nvPr/>
        </p:nvSpPr>
        <p:spPr>
          <a:xfrm>
            <a:off x="3861497" y="815931"/>
            <a:ext cx="7729857" cy="5168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5440" indent="-332740">
              <a:lnSpc>
                <a:spcPct val="100000"/>
              </a:lnSpc>
              <a:spcBef>
                <a:spcPts val="100"/>
              </a:spcBef>
              <a:buClr>
                <a:srgbClr val="000099"/>
              </a:buClr>
              <a:buFont typeface="Wingdings"/>
              <a:buChar char=""/>
              <a:tabLst>
                <a:tab pos="345440" algn="l"/>
              </a:tabLst>
            </a:pPr>
            <a:r>
              <a:rPr sz="2600" b="1" spc="-10" dirty="0">
                <a:latin typeface="Calibri"/>
                <a:cs typeface="Calibri"/>
              </a:rPr>
              <a:t>fornecido</a:t>
            </a:r>
            <a:r>
              <a:rPr sz="2600" b="1" spc="3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automaticamente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pela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Receita</a:t>
            </a:r>
            <a:r>
              <a:rPr sz="2600" b="1" spc="30" dirty="0">
                <a:latin typeface="Calibri"/>
                <a:cs typeface="Calibri"/>
              </a:rPr>
              <a:t> </a:t>
            </a:r>
            <a:r>
              <a:rPr sz="2600" b="1" spc="-20" dirty="0">
                <a:latin typeface="Calibri"/>
                <a:cs typeface="Calibri"/>
              </a:rPr>
              <a:t>Federal</a:t>
            </a:r>
            <a:endParaRPr sz="2600" dirty="0">
              <a:latin typeface="Calibri"/>
              <a:cs typeface="Calibri"/>
            </a:endParaRPr>
          </a:p>
          <a:p>
            <a:pPr marL="345440" indent="-33274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45440" algn="l"/>
              </a:tabLst>
            </a:pPr>
            <a:r>
              <a:rPr sz="2600" b="1" spc="-5" dirty="0">
                <a:latin typeface="Calibri"/>
                <a:cs typeface="Calibri"/>
              </a:rPr>
              <a:t>em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25" dirty="0">
                <a:latin typeface="Calibri"/>
                <a:cs typeface="Calibri"/>
              </a:rPr>
              <a:t>até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3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dias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após</a:t>
            </a:r>
            <a:r>
              <a:rPr sz="2600" b="1" spc="1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registro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 </a:t>
            </a:r>
            <a:r>
              <a:rPr sz="2600" b="1" spc="-15" dirty="0">
                <a:latin typeface="Calibri"/>
                <a:cs typeface="Calibri"/>
              </a:rPr>
              <a:t>candidatura</a:t>
            </a:r>
            <a:r>
              <a:rPr sz="2600" b="1" spc="45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(no</a:t>
            </a:r>
            <a:r>
              <a:rPr sz="2300" b="1" spc="-20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mesmo</a:t>
            </a:r>
            <a:r>
              <a:rPr sz="2300" b="1" spc="10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dia)</a:t>
            </a:r>
            <a:endParaRPr sz="2300" dirty="0">
              <a:latin typeface="Calibri"/>
              <a:cs typeface="Calibri"/>
            </a:endParaRPr>
          </a:p>
          <a:p>
            <a:pPr marL="345440" indent="-332740">
              <a:lnSpc>
                <a:spcPct val="100000"/>
              </a:lnSpc>
              <a:buClr>
                <a:srgbClr val="000099"/>
              </a:buClr>
              <a:buFont typeface="Wingdings"/>
              <a:buChar char=""/>
              <a:tabLst>
                <a:tab pos="345440" algn="l"/>
              </a:tabLst>
            </a:pPr>
            <a:r>
              <a:rPr sz="2600" b="1" spc="-5" dirty="0">
                <a:latin typeface="Calibri"/>
                <a:cs typeface="Calibri"/>
              </a:rPr>
              <a:t>divulgado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nos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sites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da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Receita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e do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TSE</a:t>
            </a:r>
            <a:endParaRPr sz="26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Clr>
                <a:srgbClr val="000066"/>
              </a:buClr>
              <a:buFont typeface="Wingdings"/>
              <a:buChar char=""/>
              <a:tabLst>
                <a:tab pos="345440" algn="l"/>
              </a:tabLst>
            </a:pPr>
            <a:r>
              <a:rPr sz="2600" b="1" dirty="0">
                <a:latin typeface="Calibri"/>
                <a:cs typeface="Calibri"/>
              </a:rPr>
              <a:t>necessário</a:t>
            </a:r>
            <a:r>
              <a:rPr sz="2600" b="1" spc="34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para</a:t>
            </a:r>
            <a:r>
              <a:rPr sz="2600" b="1" spc="35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abertura</a:t>
            </a:r>
            <a:r>
              <a:rPr sz="2600" b="1" spc="320" dirty="0">
                <a:latin typeface="Calibri"/>
                <a:cs typeface="Calibri"/>
              </a:rPr>
              <a:t> </a:t>
            </a:r>
            <a:r>
              <a:rPr sz="2600" b="1" spc="10" dirty="0">
                <a:latin typeface="Calibri"/>
                <a:cs typeface="Calibri"/>
              </a:rPr>
              <a:t>da</a:t>
            </a:r>
            <a:r>
              <a:rPr sz="2600" b="1" spc="34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conta</a:t>
            </a:r>
            <a:r>
              <a:rPr sz="2600" b="1" spc="36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bancária</a:t>
            </a:r>
            <a:r>
              <a:rPr sz="2600" b="1" spc="35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</a:t>
            </a:r>
            <a:r>
              <a:rPr sz="2600" b="1" spc="35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campanha, </a:t>
            </a:r>
            <a:r>
              <a:rPr sz="2600" b="1" spc="-57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utilização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nos </a:t>
            </a:r>
            <a:r>
              <a:rPr sz="2600" b="1" spc="-20" dirty="0">
                <a:latin typeface="Calibri"/>
                <a:cs typeface="Calibri"/>
              </a:rPr>
              <a:t>contratos,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notas</a:t>
            </a:r>
            <a:r>
              <a:rPr sz="2600" b="1" spc="-10" dirty="0">
                <a:latin typeface="Calibri"/>
                <a:cs typeface="Calibri"/>
              </a:rPr>
              <a:t> fiscais,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recibos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-25" dirty="0">
                <a:latin typeface="Calibri"/>
                <a:cs typeface="Calibri"/>
              </a:rPr>
              <a:t>etc</a:t>
            </a:r>
            <a:endParaRPr sz="2600" dirty="0">
              <a:latin typeface="Calibri"/>
              <a:cs typeface="Calibri"/>
            </a:endParaRPr>
          </a:p>
          <a:p>
            <a:pPr marL="345440" indent="-33274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45440" algn="l"/>
              </a:tabLst>
            </a:pPr>
            <a:r>
              <a:rPr sz="2600" b="1" spc="-5" dirty="0">
                <a:latin typeface="Calibri"/>
                <a:cs typeface="Calibri"/>
              </a:rPr>
              <a:t>cancelado</a:t>
            </a:r>
            <a:r>
              <a:rPr sz="2600" b="1" spc="4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automaticamente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em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31/12</a:t>
            </a:r>
            <a:r>
              <a:rPr sz="2600" b="1" spc="-5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do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ano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da</a:t>
            </a:r>
            <a:r>
              <a:rPr sz="2600" b="1" spc="-2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eleição</a:t>
            </a:r>
            <a:endParaRPr sz="2600" dirty="0">
              <a:latin typeface="Calibri"/>
              <a:cs typeface="Calibri"/>
            </a:endParaRPr>
          </a:p>
          <a:p>
            <a:pPr marL="208279" marR="173990" indent="-20320"/>
            <a:r>
              <a:rPr sz="2600" b="1" spc="-35" dirty="0">
                <a:latin typeface="Calibri"/>
                <a:cs typeface="Calibri"/>
              </a:rPr>
              <a:t>ATENÇÃO!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Cuide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com</a:t>
            </a:r>
            <a:r>
              <a:rPr sz="2600" b="1" spc="1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antecedência</a:t>
            </a:r>
            <a:r>
              <a:rPr sz="2600" b="1" spc="5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detalhes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que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possam </a:t>
            </a:r>
            <a:r>
              <a:rPr sz="2600" b="1" spc="-57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atrasar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 </a:t>
            </a:r>
            <a:r>
              <a:rPr sz="2600" b="1" spc="-5" dirty="0">
                <a:latin typeface="Calibri"/>
                <a:cs typeface="Calibri"/>
              </a:rPr>
              <a:t>emissão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do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45" dirty="0">
                <a:latin typeface="Calibri"/>
                <a:cs typeface="Calibri"/>
              </a:rPr>
              <a:t>CNPJ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e,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consequentemente,</a:t>
            </a:r>
            <a:r>
              <a:rPr sz="2600" b="1" spc="7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 err="1">
                <a:latin typeface="Calibri"/>
                <a:cs typeface="Calibri"/>
              </a:rPr>
              <a:t>início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da</a:t>
            </a:r>
            <a:r>
              <a:rPr lang="pt-BR" sz="2600" b="1" dirty="0">
                <a:latin typeface="Calibri"/>
                <a:cs typeface="Calibri"/>
              </a:rPr>
              <a:t> </a:t>
            </a:r>
            <a:r>
              <a:rPr lang="pt-BR" sz="2600" b="1" spc="-5" dirty="0">
                <a:latin typeface="Calibri"/>
                <a:cs typeface="Calibri"/>
              </a:rPr>
              <a:t>campanha,</a:t>
            </a:r>
            <a:r>
              <a:rPr lang="pt-BR" sz="2600" b="1" spc="30" dirty="0">
                <a:latin typeface="Calibri"/>
                <a:cs typeface="Calibri"/>
              </a:rPr>
              <a:t> </a:t>
            </a:r>
            <a:r>
              <a:rPr lang="pt-BR" sz="2600" b="1" spc="-10" dirty="0">
                <a:latin typeface="Calibri"/>
                <a:cs typeface="Calibri"/>
              </a:rPr>
              <a:t>como</a:t>
            </a:r>
            <a:r>
              <a:rPr lang="pt-BR" sz="2600" b="1" dirty="0">
                <a:latin typeface="Calibri"/>
                <a:cs typeface="Calibri"/>
              </a:rPr>
              <a:t> </a:t>
            </a:r>
            <a:r>
              <a:rPr lang="pt-BR" sz="2600" b="1" spc="-10" dirty="0">
                <a:latin typeface="Calibri"/>
                <a:cs typeface="Calibri"/>
              </a:rPr>
              <a:t>divergência</a:t>
            </a:r>
            <a:r>
              <a:rPr lang="pt-BR" sz="2600" b="1" spc="15" dirty="0">
                <a:latin typeface="Calibri"/>
                <a:cs typeface="Calibri"/>
              </a:rPr>
              <a:t> </a:t>
            </a:r>
            <a:r>
              <a:rPr lang="pt-BR" sz="2600" b="1" spc="-5" dirty="0">
                <a:latin typeface="Calibri"/>
                <a:cs typeface="Calibri"/>
              </a:rPr>
              <a:t>em</a:t>
            </a:r>
            <a:r>
              <a:rPr lang="pt-BR" sz="2600" b="1" dirty="0">
                <a:latin typeface="Calibri"/>
                <a:cs typeface="Calibri"/>
              </a:rPr>
              <a:t> nome,</a:t>
            </a:r>
            <a:r>
              <a:rPr lang="pt-BR" sz="2600" b="1" spc="10" dirty="0">
                <a:latin typeface="Calibri"/>
                <a:cs typeface="Calibri"/>
              </a:rPr>
              <a:t> </a:t>
            </a:r>
            <a:r>
              <a:rPr lang="pt-BR" sz="2600" b="1" spc="-15" dirty="0">
                <a:latin typeface="Calibri"/>
                <a:cs typeface="Calibri"/>
              </a:rPr>
              <a:t>endereço,</a:t>
            </a:r>
            <a:r>
              <a:rPr lang="pt-BR" sz="2600" b="1" spc="30" dirty="0">
                <a:latin typeface="Calibri"/>
                <a:cs typeface="Calibri"/>
              </a:rPr>
              <a:t> </a:t>
            </a:r>
            <a:r>
              <a:rPr lang="pt-BR" sz="2600" b="1" spc="-5" dirty="0">
                <a:latin typeface="Calibri"/>
                <a:cs typeface="Calibri"/>
              </a:rPr>
              <a:t>CEP </a:t>
            </a:r>
            <a:r>
              <a:rPr lang="pt-BR" sz="2600" b="1" spc="-25" dirty="0" err="1">
                <a:latin typeface="Calibri"/>
                <a:cs typeface="Calibri"/>
              </a:rPr>
              <a:t>etc</a:t>
            </a:r>
            <a:endParaRPr sz="2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65445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8743" y="0"/>
            <a:ext cx="11504507" cy="6542133"/>
          </a:xfrm>
          <a:prstGeom prst="rect">
            <a:avLst/>
          </a:prstGeom>
        </p:spPr>
        <p:txBody>
          <a:bodyPr vert="horz" wrap="square" lIns="0" tIns="117687" rIns="0" bIns="0" rtlCol="0">
            <a:spAutoFit/>
          </a:bodyPr>
          <a:lstStyle/>
          <a:p>
            <a:pPr marL="159169" indent="-142236" defTabSz="609585">
              <a:spcBef>
                <a:spcPts val="927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dirty="0">
                <a:latin typeface="Calibri"/>
                <a:cs typeface="Calibri"/>
              </a:rPr>
              <a:t>Constituição</a:t>
            </a:r>
            <a:r>
              <a:rPr sz="2000" b="1" spc="-11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Federal</a:t>
            </a:r>
            <a:r>
              <a:rPr sz="2000" b="1" spc="-9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do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Brasil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dirty="0">
                <a:latin typeface="Calibri"/>
                <a:cs typeface="Calibri"/>
              </a:rPr>
              <a:t>Emenda</a:t>
            </a:r>
            <a:r>
              <a:rPr sz="2000" b="1" spc="-7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Constitucional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111/21</a:t>
            </a:r>
            <a:endParaRPr sz="2000" dirty="0">
              <a:latin typeface="Calibri"/>
              <a:cs typeface="Calibri"/>
            </a:endParaRPr>
          </a:p>
          <a:p>
            <a:pPr marL="16933" defTabSz="609585">
              <a:spcBef>
                <a:spcPts val="800"/>
              </a:spcBef>
            </a:pPr>
            <a:r>
              <a:rPr sz="2000" b="1" dirty="0">
                <a:latin typeface="Calibri"/>
                <a:cs typeface="Calibri"/>
              </a:rPr>
              <a:t>-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Lei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9096/95</a:t>
            </a:r>
            <a:r>
              <a:rPr sz="2000" b="1" spc="-9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(Lei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dos</a:t>
            </a:r>
            <a:r>
              <a:rPr sz="2000" b="1" spc="-4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Partidos</a:t>
            </a:r>
            <a:r>
              <a:rPr sz="2000" b="1" spc="-7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Políticos)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dirty="0">
                <a:latin typeface="Calibri"/>
                <a:cs typeface="Calibri"/>
              </a:rPr>
              <a:t>Lei</a:t>
            </a:r>
            <a:r>
              <a:rPr sz="2000" b="1" spc="-47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9504/97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(Lei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das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Eleições</a:t>
            </a:r>
            <a:r>
              <a:rPr sz="2000" b="1" spc="-6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-</a:t>
            </a:r>
            <a:r>
              <a:rPr sz="2000" b="1" spc="-1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do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art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16-C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ao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32)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7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dirty="0">
                <a:latin typeface="Calibri"/>
                <a:cs typeface="Calibri"/>
              </a:rPr>
              <a:t>Lei</a:t>
            </a:r>
            <a:r>
              <a:rPr sz="2000" b="1" spc="-6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14.208/21</a:t>
            </a:r>
            <a:r>
              <a:rPr sz="2000" b="1" spc="-100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(federações)</a:t>
            </a:r>
            <a:endParaRPr sz="2000" dirty="0">
              <a:latin typeface="Calibri"/>
              <a:cs typeface="Calibri"/>
            </a:endParaRPr>
          </a:p>
          <a:p>
            <a:pPr marL="16933" defTabSz="609585">
              <a:spcBef>
                <a:spcPts val="800"/>
              </a:spcBef>
            </a:pPr>
            <a:r>
              <a:rPr sz="2000" b="1" dirty="0">
                <a:latin typeface="Calibri"/>
                <a:cs typeface="Calibri"/>
              </a:rPr>
              <a:t>-</a:t>
            </a:r>
            <a:r>
              <a:rPr sz="2000" b="1" spc="-1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Res.</a:t>
            </a:r>
            <a:r>
              <a:rPr sz="2000" b="1" spc="-47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23.604/19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(finanças</a:t>
            </a:r>
            <a:r>
              <a:rPr sz="2000" b="1" spc="-6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partidárias)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7" dirty="0">
                <a:latin typeface="Calibri"/>
                <a:cs typeface="Calibri"/>
              </a:rPr>
              <a:t>Res.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23.605/19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spc="-13" dirty="0">
                <a:latin typeface="Calibri"/>
                <a:cs typeface="Calibri"/>
              </a:rPr>
              <a:t>(gestão</a:t>
            </a:r>
            <a:r>
              <a:rPr sz="2000" b="1" spc="-7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e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distribuição</a:t>
            </a:r>
            <a:r>
              <a:rPr sz="2000" b="1" spc="-67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do</a:t>
            </a:r>
            <a:r>
              <a:rPr sz="2000" b="1" spc="-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FEFC </a:t>
            </a:r>
            <a:r>
              <a:rPr sz="2000" b="1" spc="7" dirty="0">
                <a:latin typeface="Calibri"/>
                <a:cs typeface="Calibri"/>
              </a:rPr>
              <a:t>–</a:t>
            </a:r>
            <a:r>
              <a:rPr sz="2000" b="1" spc="-7" dirty="0">
                <a:latin typeface="Calibri"/>
                <a:cs typeface="Calibri"/>
              </a:rPr>
              <a:t> alterada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pela</a:t>
            </a:r>
            <a:r>
              <a:rPr sz="2000" b="1" spc="-2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23.664/21)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7" dirty="0">
                <a:latin typeface="Calibri"/>
                <a:cs typeface="Calibri"/>
              </a:rPr>
              <a:t>Res.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23.607/19</a:t>
            </a:r>
            <a:r>
              <a:rPr sz="2000" b="1" spc="-7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(arrecadação,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spc="-13" dirty="0">
                <a:latin typeface="Calibri"/>
                <a:cs typeface="Calibri"/>
              </a:rPr>
              <a:t>gastos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e</a:t>
            </a:r>
            <a:r>
              <a:rPr sz="2000" b="1" spc="-1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prestação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de</a:t>
            </a:r>
            <a:r>
              <a:rPr sz="2000" b="1" spc="-7" dirty="0">
                <a:latin typeface="Calibri"/>
                <a:cs typeface="Calibri"/>
              </a:rPr>
              <a:t> contas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de</a:t>
            </a:r>
            <a:r>
              <a:rPr sz="2000" b="1" spc="-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candidatos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e</a:t>
            </a:r>
            <a:r>
              <a:rPr sz="2000" b="1" spc="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partidos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- </a:t>
            </a:r>
            <a:r>
              <a:rPr sz="2000" b="1" spc="-7" dirty="0">
                <a:latin typeface="Calibri"/>
                <a:cs typeface="Calibri"/>
              </a:rPr>
              <a:t>alterada</a:t>
            </a:r>
            <a:r>
              <a:rPr sz="2000" b="1" spc="-8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pela</a:t>
            </a:r>
            <a:endParaRPr sz="2000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2000" b="1" dirty="0">
                <a:latin typeface="Calibri"/>
                <a:cs typeface="Calibri"/>
              </a:rPr>
              <a:t>Resolução</a:t>
            </a:r>
            <a:r>
              <a:rPr sz="2000" b="1" spc="339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23.665/21)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13" dirty="0">
                <a:latin typeface="Calibri"/>
                <a:cs typeface="Calibri"/>
              </a:rPr>
              <a:t>Res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23.610/19</a:t>
            </a:r>
            <a:r>
              <a:rPr sz="2000" b="1" spc="41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(propaganda,utilização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e</a:t>
            </a:r>
            <a:r>
              <a:rPr sz="2000" b="1" spc="-1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geração</a:t>
            </a:r>
            <a:r>
              <a:rPr sz="2000" b="1" spc="-8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do</a:t>
            </a:r>
            <a:r>
              <a:rPr sz="2000" b="1" dirty="0">
                <a:latin typeface="Calibri"/>
                <a:cs typeface="Calibri"/>
              </a:rPr>
              <a:t> horário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-13" dirty="0">
                <a:latin typeface="Calibri"/>
                <a:cs typeface="Calibri"/>
              </a:rPr>
              <a:t>gratuito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e</a:t>
            </a:r>
            <a:r>
              <a:rPr sz="2000" b="1" spc="-1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condutas</a:t>
            </a:r>
            <a:r>
              <a:rPr sz="2000" b="1" spc="-1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ilícitas-alterada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pela</a:t>
            </a:r>
            <a:endParaRPr sz="2000" dirty="0">
              <a:latin typeface="Calibri"/>
              <a:cs typeface="Calibri"/>
            </a:endParaRPr>
          </a:p>
          <a:p>
            <a:pPr marL="16933" defTabSz="609585"/>
            <a:r>
              <a:rPr sz="2000" b="1" dirty="0">
                <a:latin typeface="Calibri"/>
                <a:cs typeface="Calibri"/>
              </a:rPr>
              <a:t>23.671/21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13" dirty="0">
                <a:latin typeface="Calibri"/>
                <a:cs typeface="Calibri"/>
              </a:rPr>
              <a:t>Res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4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23.640/21</a:t>
            </a:r>
            <a:r>
              <a:rPr sz="2000" b="1" spc="-9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(apuração</a:t>
            </a:r>
            <a:r>
              <a:rPr sz="2000" b="1" spc="-9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de</a:t>
            </a:r>
            <a:r>
              <a:rPr sz="2000" b="1" spc="-2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crimes</a:t>
            </a:r>
            <a:r>
              <a:rPr sz="2000" b="1" spc="-47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eleitorais)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7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13" dirty="0">
                <a:latin typeface="Calibri"/>
                <a:cs typeface="Calibri"/>
              </a:rPr>
              <a:t>Res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23.646/21</a:t>
            </a:r>
            <a:r>
              <a:rPr sz="2000" b="1" spc="41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(formulário</a:t>
            </a:r>
            <a:r>
              <a:rPr sz="2000" b="1" spc="-9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para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regularizar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contas</a:t>
            </a:r>
            <a:r>
              <a:rPr sz="2000" b="1" spc="-6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julgadas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não</a:t>
            </a:r>
            <a:r>
              <a:rPr sz="2000" b="1" spc="-3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prestadas)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13" dirty="0">
                <a:latin typeface="Calibri"/>
                <a:cs typeface="Calibri"/>
              </a:rPr>
              <a:t>Res</a:t>
            </a:r>
            <a:r>
              <a:rPr sz="2000" b="1" spc="46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23.662/21</a:t>
            </a:r>
            <a:r>
              <a:rPr sz="2000" b="1" spc="-7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(criação,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organização,fusão,</a:t>
            </a:r>
            <a:r>
              <a:rPr sz="2000" b="1" spc="-87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incorporação,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extinção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de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partidos-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alterou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a </a:t>
            </a:r>
            <a:r>
              <a:rPr sz="2000" b="1" dirty="0">
                <a:latin typeface="Calibri"/>
                <a:cs typeface="Calibri"/>
              </a:rPr>
              <a:t>23.571/19)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13" dirty="0">
                <a:latin typeface="Calibri"/>
                <a:cs typeface="Calibri"/>
              </a:rPr>
              <a:t>Res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47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23.670/21</a:t>
            </a:r>
            <a:r>
              <a:rPr sz="2000" b="1" spc="373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(federações)</a:t>
            </a:r>
            <a:endParaRPr sz="2000" dirty="0">
              <a:latin typeface="Calibri"/>
              <a:cs typeface="Calibri"/>
            </a:endParaRPr>
          </a:p>
          <a:p>
            <a:pPr marL="159169" indent="-142236" defTabSz="609585">
              <a:spcBef>
                <a:spcPts val="800"/>
              </a:spcBef>
              <a:buClr>
                <a:srgbClr val="800000"/>
              </a:buClr>
              <a:buFont typeface="Calibri"/>
              <a:buChar char="-"/>
              <a:tabLst>
                <a:tab pos="159169" algn="l"/>
              </a:tabLst>
            </a:pPr>
            <a:r>
              <a:rPr sz="2000" b="1" spc="-7" dirty="0">
                <a:latin typeface="Calibri"/>
                <a:cs typeface="Calibri"/>
              </a:rPr>
              <a:t>Res.</a:t>
            </a:r>
            <a:r>
              <a:rPr sz="2000" b="1" spc="-53" dirty="0">
                <a:latin typeface="Calibri"/>
                <a:cs typeface="Calibri"/>
              </a:rPr>
              <a:t> </a:t>
            </a:r>
            <a:r>
              <a:rPr sz="2000" b="1" spc="7" dirty="0">
                <a:latin typeface="Calibri"/>
                <a:cs typeface="Calibri"/>
              </a:rPr>
              <a:t>TSE</a:t>
            </a:r>
            <a:r>
              <a:rPr sz="2000" b="1" spc="-8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23.674/21</a:t>
            </a:r>
            <a:r>
              <a:rPr sz="2000" b="1" spc="-93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(calendário</a:t>
            </a:r>
            <a:r>
              <a:rPr sz="2000" b="1" spc="-67" dirty="0">
                <a:latin typeface="Calibri"/>
                <a:cs typeface="Calibri"/>
              </a:rPr>
              <a:t> </a:t>
            </a:r>
            <a:r>
              <a:rPr sz="2000" b="1" spc="-7" dirty="0">
                <a:latin typeface="Calibri"/>
                <a:cs typeface="Calibri"/>
              </a:rPr>
              <a:t>eleitoral)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8743" y="6453716"/>
            <a:ext cx="7275407" cy="336909"/>
          </a:xfrm>
          <a:prstGeom prst="rect">
            <a:avLst/>
          </a:prstGeom>
        </p:spPr>
        <p:txBody>
          <a:bodyPr vert="horz" wrap="square" lIns="0" tIns="18627" rIns="0" bIns="0" rtlCol="0">
            <a:spAutoFit/>
          </a:bodyPr>
          <a:lstStyle/>
          <a:p>
            <a:pPr marL="16933" defTabSz="609585">
              <a:spcBef>
                <a:spcPts val="147"/>
              </a:spcBef>
            </a:pPr>
            <a:r>
              <a:rPr sz="2067" dirty="0">
                <a:latin typeface="Calibri"/>
                <a:cs typeface="Calibri"/>
              </a:rPr>
              <a:t>-</a:t>
            </a:r>
            <a:r>
              <a:rPr sz="2067" spc="20" dirty="0">
                <a:latin typeface="Calibri"/>
                <a:cs typeface="Calibri"/>
              </a:rPr>
              <a:t> </a:t>
            </a:r>
            <a:r>
              <a:rPr sz="2067" b="1" spc="-13" dirty="0">
                <a:latin typeface="Calibri"/>
                <a:cs typeface="Calibri"/>
              </a:rPr>
              <a:t>Res</a:t>
            </a:r>
            <a:r>
              <a:rPr sz="2067" b="1" spc="-33" dirty="0">
                <a:latin typeface="Calibri"/>
                <a:cs typeface="Calibri"/>
              </a:rPr>
              <a:t> </a:t>
            </a:r>
            <a:r>
              <a:rPr sz="2067" b="1" spc="7" dirty="0">
                <a:latin typeface="Calibri"/>
                <a:cs typeface="Calibri"/>
              </a:rPr>
              <a:t>TSE</a:t>
            </a:r>
            <a:r>
              <a:rPr sz="2067" b="1" spc="-27" dirty="0">
                <a:latin typeface="Calibri"/>
                <a:cs typeface="Calibri"/>
              </a:rPr>
              <a:t> </a:t>
            </a:r>
            <a:r>
              <a:rPr sz="2067" b="1" dirty="0">
                <a:latin typeface="Calibri"/>
                <a:cs typeface="Calibri"/>
              </a:rPr>
              <a:t>23.675/21</a:t>
            </a:r>
            <a:r>
              <a:rPr sz="2067" b="1" spc="-80" dirty="0">
                <a:latin typeface="Calibri"/>
                <a:cs typeface="Calibri"/>
              </a:rPr>
              <a:t> </a:t>
            </a:r>
            <a:r>
              <a:rPr sz="2067" b="1" spc="-13" dirty="0">
                <a:latin typeface="Calibri"/>
                <a:cs typeface="Calibri"/>
              </a:rPr>
              <a:t>(registro</a:t>
            </a:r>
            <a:r>
              <a:rPr sz="2067" b="1" spc="-53" dirty="0">
                <a:latin typeface="Calibri"/>
                <a:cs typeface="Calibri"/>
              </a:rPr>
              <a:t> </a:t>
            </a:r>
            <a:r>
              <a:rPr sz="2067" b="1" spc="7" dirty="0">
                <a:latin typeface="Calibri"/>
                <a:cs typeface="Calibri"/>
              </a:rPr>
              <a:t>de</a:t>
            </a:r>
            <a:r>
              <a:rPr sz="2067" b="1" spc="13" dirty="0">
                <a:latin typeface="Calibri"/>
                <a:cs typeface="Calibri"/>
              </a:rPr>
              <a:t> </a:t>
            </a:r>
            <a:r>
              <a:rPr sz="2067" b="1" spc="-7" dirty="0">
                <a:latin typeface="Calibri"/>
                <a:cs typeface="Calibri"/>
              </a:rPr>
              <a:t>candidatura</a:t>
            </a:r>
            <a:r>
              <a:rPr sz="2067" b="1" spc="-53" dirty="0">
                <a:latin typeface="Calibri"/>
                <a:cs typeface="Calibri"/>
              </a:rPr>
              <a:t> </a:t>
            </a:r>
            <a:r>
              <a:rPr sz="2067" b="1" dirty="0">
                <a:latin typeface="Calibri"/>
                <a:cs typeface="Calibri"/>
              </a:rPr>
              <a:t>- </a:t>
            </a:r>
            <a:r>
              <a:rPr sz="2067" b="1" spc="-7" dirty="0">
                <a:latin typeface="Calibri"/>
                <a:cs typeface="Calibri"/>
              </a:rPr>
              <a:t>alterou</a:t>
            </a:r>
            <a:r>
              <a:rPr sz="2067" b="1" spc="-60" dirty="0">
                <a:latin typeface="Calibri"/>
                <a:cs typeface="Calibri"/>
              </a:rPr>
              <a:t> </a:t>
            </a:r>
            <a:r>
              <a:rPr sz="2067" b="1" dirty="0">
                <a:latin typeface="Calibri"/>
                <a:cs typeface="Calibri"/>
              </a:rPr>
              <a:t>a</a:t>
            </a:r>
            <a:r>
              <a:rPr sz="2067" b="1" spc="7" dirty="0">
                <a:latin typeface="Calibri"/>
                <a:cs typeface="Calibri"/>
              </a:rPr>
              <a:t> </a:t>
            </a:r>
            <a:r>
              <a:rPr sz="2067" b="1" dirty="0">
                <a:latin typeface="Calibri"/>
                <a:cs typeface="Calibri"/>
              </a:rPr>
              <a:t>23.609/21)</a:t>
            </a:r>
            <a:endParaRPr sz="2067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12635" y="6486313"/>
            <a:ext cx="338667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1600" spc="-13" dirty="0">
                <a:solidFill>
                  <a:srgbClr val="888888"/>
                </a:solidFill>
                <a:latin typeface="Calibri"/>
                <a:cs typeface="Calibri"/>
              </a:rPr>
              <a:t>130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EC943424-BA7F-7F7B-7843-899296331440}"/>
              </a:ext>
            </a:extLst>
          </p:cNvPr>
          <p:cNvSpPr txBox="1">
            <a:spLocks/>
          </p:cNvSpPr>
          <p:nvPr/>
        </p:nvSpPr>
        <p:spPr>
          <a:xfrm>
            <a:off x="7019029" y="108367"/>
            <a:ext cx="4493606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>
              <a:spcBef>
                <a:spcPts val="133"/>
              </a:spcBef>
            </a:pPr>
            <a:r>
              <a:rPr lang="pt-BR" sz="4800" dirty="0">
                <a:latin typeface="Arial Black"/>
                <a:cs typeface="Arial Black"/>
              </a:rPr>
              <a:t>LEGISLAÇÃO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2667" y="261619"/>
            <a:ext cx="11371580" cy="6587402"/>
          </a:xfrm>
          <a:prstGeom prst="rect">
            <a:avLst/>
          </a:prstGeom>
        </p:spPr>
        <p:txBody>
          <a:bodyPr vert="horz" wrap="square" lIns="0" tIns="18627" rIns="0" bIns="0" rtlCol="0">
            <a:spAutoFit/>
          </a:bodyPr>
          <a:lstStyle/>
          <a:p>
            <a:pPr marL="474121" indent="-457189" defTabSz="609585">
              <a:spcBef>
                <a:spcPts val="147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Lei</a:t>
            </a:r>
            <a:r>
              <a:rPr sz="2200" b="1" spc="-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4737/65</a:t>
            </a:r>
            <a:r>
              <a:rPr sz="22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2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Código</a:t>
            </a:r>
            <a:r>
              <a:rPr sz="2200" b="1" spc="-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Eleitoral</a:t>
            </a:r>
            <a:r>
              <a:rPr sz="2200" b="1" spc="58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(e</a:t>
            </a:r>
            <a:r>
              <a:rPr sz="2200" b="1" spc="-2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o novo</a:t>
            </a:r>
            <a:r>
              <a:rPr sz="2200" b="1" spc="-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Código</a:t>
            </a:r>
            <a:r>
              <a:rPr sz="2200" b="1" spc="-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Eleitoral)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2107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Lei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Complementar</a:t>
            </a:r>
            <a:r>
              <a:rPr sz="2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64/90</a:t>
            </a:r>
            <a:r>
              <a:rPr sz="2200" b="1" spc="-9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2200" b="1" spc="2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Lei</a:t>
            </a:r>
            <a:r>
              <a:rPr sz="2200" b="1" spc="-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Complementar</a:t>
            </a:r>
            <a:r>
              <a:rPr sz="2200" b="1" spc="-7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135/10</a:t>
            </a:r>
            <a:r>
              <a:rPr sz="2200" b="1" spc="-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inelegibilidade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2107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Portaria</a:t>
            </a:r>
            <a:r>
              <a:rPr sz="2200" b="1" spc="-5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Conjunta</a:t>
            </a:r>
            <a:r>
              <a:rPr sz="2200" b="1" spc="-4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TSE/SRF</a:t>
            </a:r>
            <a:r>
              <a:rPr sz="22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74/2006:</a:t>
            </a:r>
            <a:r>
              <a:rPr sz="2200" b="1" spc="-6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intercâmbio</a:t>
            </a:r>
            <a:r>
              <a:rPr sz="2200" b="1" spc="-6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2200" b="1" spc="-1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informações</a:t>
            </a:r>
            <a:r>
              <a:rPr sz="2200" b="1" spc="-7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Receita</a:t>
            </a:r>
            <a:r>
              <a:rPr sz="2200" b="1" spc="-4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e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13" dirty="0">
                <a:solidFill>
                  <a:srgbClr val="001F5F"/>
                </a:solidFill>
                <a:latin typeface="Arial"/>
                <a:cs typeface="Arial"/>
              </a:rPr>
              <a:t>TSE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1100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Instruções</a:t>
            </a:r>
            <a:r>
              <a:rPr sz="22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Normativas</a:t>
            </a:r>
            <a:r>
              <a:rPr sz="2200" b="1" spc="-10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Receita</a:t>
            </a:r>
            <a:r>
              <a:rPr sz="2200" b="1" spc="-5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Federal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1547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Lei</a:t>
            </a:r>
            <a:r>
              <a:rPr sz="2200" b="1" spc="-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9613/98</a:t>
            </a:r>
            <a:r>
              <a:rPr sz="22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2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lavagem</a:t>
            </a:r>
            <a:r>
              <a:rPr sz="22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2200" b="1" spc="-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dinheiro,</a:t>
            </a:r>
            <a:r>
              <a:rPr sz="2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ilícitos</a:t>
            </a:r>
            <a:r>
              <a:rPr sz="2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sistema</a:t>
            </a:r>
            <a:r>
              <a:rPr sz="2200" b="1" spc="-8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financeiro,</a:t>
            </a:r>
            <a:r>
              <a:rPr sz="2200" b="1" spc="-7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cria</a:t>
            </a:r>
            <a:r>
              <a:rPr sz="22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-7" dirty="0">
                <a:solidFill>
                  <a:srgbClr val="001F5F"/>
                </a:solidFill>
                <a:latin typeface="Arial"/>
                <a:cs typeface="Arial"/>
              </a:rPr>
              <a:t>COAF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2107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Circular</a:t>
            </a:r>
            <a:r>
              <a:rPr sz="22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3978/20</a:t>
            </a:r>
            <a:r>
              <a:rPr sz="22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2200" b="1" spc="1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prevenção</a:t>
            </a:r>
            <a:r>
              <a:rPr sz="2200" b="1" spc="-6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lavagem</a:t>
            </a:r>
            <a:r>
              <a:rPr sz="2200" b="1" spc="-2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2200" b="1" spc="-8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dinheiro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2140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Resolução</a:t>
            </a:r>
            <a:r>
              <a:rPr sz="22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-13" dirty="0">
                <a:solidFill>
                  <a:srgbClr val="001F5F"/>
                </a:solidFill>
                <a:latin typeface="Arial"/>
                <a:cs typeface="Arial"/>
              </a:rPr>
              <a:t>BACEN</a:t>
            </a:r>
            <a:r>
              <a:rPr sz="2200" b="1" spc="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4753/19-Comunicado</a:t>
            </a:r>
            <a:r>
              <a:rPr sz="22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-13" dirty="0">
                <a:solidFill>
                  <a:srgbClr val="001F5F"/>
                </a:solidFill>
                <a:latin typeface="Arial"/>
                <a:cs typeface="Arial"/>
              </a:rPr>
              <a:t>BACEN</a:t>
            </a:r>
            <a:r>
              <a:rPr sz="2200" b="1" spc="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35.979/20</a:t>
            </a:r>
            <a:r>
              <a:rPr sz="2200" b="1" spc="-5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2200" b="1" spc="-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(acompanhar</a:t>
            </a:r>
            <a:r>
              <a:rPr sz="2200" b="1" spc="-6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o</a:t>
            </a:r>
            <a:r>
              <a:rPr sz="2200" b="1" spc="1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de</a:t>
            </a:r>
            <a:r>
              <a:rPr sz="2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22)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2107"/>
              </a:spcBef>
              <a:buFont typeface="Wingdings"/>
              <a:buChar char=""/>
              <a:tabLst>
                <a:tab pos="473275" algn="l"/>
                <a:tab pos="474121" algn="l"/>
                <a:tab pos="3637189" algn="l"/>
              </a:tabLst>
            </a:pP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Decreto-Lei</a:t>
            </a:r>
            <a:r>
              <a:rPr sz="2200" b="1" spc="-7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9295/46</a:t>
            </a:r>
            <a:r>
              <a:rPr sz="2200" b="1" spc="579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e	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Resolução</a:t>
            </a:r>
            <a:r>
              <a:rPr sz="2200" b="1" spc="-87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7" dirty="0">
                <a:solidFill>
                  <a:srgbClr val="001F5F"/>
                </a:solidFill>
                <a:latin typeface="Arial"/>
                <a:cs typeface="Arial"/>
              </a:rPr>
              <a:t>CFC</a:t>
            </a:r>
            <a:r>
              <a:rPr sz="22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1530/17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21" indent="-457189" defTabSz="609585">
              <a:spcBef>
                <a:spcPts val="2107"/>
              </a:spcBef>
              <a:buFont typeface="Wingdings"/>
              <a:buChar char=""/>
              <a:tabLst>
                <a:tab pos="473275" algn="l"/>
                <a:tab pos="474121" algn="l"/>
              </a:tabLst>
            </a:pPr>
            <a:r>
              <a:rPr sz="2200" b="1" dirty="0">
                <a:solidFill>
                  <a:srgbClr val="001F5F"/>
                </a:solidFill>
                <a:latin typeface="Arial"/>
                <a:cs typeface="Arial"/>
              </a:rPr>
              <a:t>Jurisprudência</a:t>
            </a:r>
            <a:r>
              <a:rPr sz="2200" b="1" spc="-13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spc="13" dirty="0">
                <a:solidFill>
                  <a:srgbClr val="001F5F"/>
                </a:solidFill>
                <a:latin typeface="Arial"/>
                <a:cs typeface="Arial"/>
              </a:rPr>
              <a:t>TSE</a:t>
            </a:r>
            <a:endParaRPr sz="2200" dirty="0">
              <a:solidFill>
                <a:prstClr val="black"/>
              </a:solidFill>
              <a:latin typeface="Arial"/>
              <a:cs typeface="Arial"/>
            </a:endParaRPr>
          </a:p>
          <a:p>
            <a:pPr defTabSz="609585">
              <a:spcBef>
                <a:spcPts val="7"/>
              </a:spcBef>
            </a:pPr>
            <a:endParaRPr sz="3467" dirty="0">
              <a:solidFill>
                <a:prstClr val="black"/>
              </a:solidFill>
              <a:latin typeface="Arial"/>
              <a:cs typeface="Arial"/>
            </a:endParaRPr>
          </a:p>
          <a:p>
            <a:pPr marL="280240" algn="ctr" defTabSz="609585"/>
            <a:r>
              <a:rPr sz="2667" b="1" spc="-7" dirty="0">
                <a:latin typeface="Arial"/>
                <a:cs typeface="Arial"/>
              </a:rPr>
              <a:t>Importante ter</a:t>
            </a:r>
            <a:r>
              <a:rPr sz="2667" b="1" spc="-13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atenção</a:t>
            </a:r>
            <a:r>
              <a:rPr sz="2667" b="1" spc="-47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às</a:t>
            </a:r>
            <a:r>
              <a:rPr sz="2667" b="1" spc="13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alterações</a:t>
            </a:r>
            <a:r>
              <a:rPr sz="2667" b="1" spc="-60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na</a:t>
            </a:r>
            <a:r>
              <a:rPr sz="2667" b="1" spc="-7" dirty="0">
                <a:latin typeface="Arial"/>
                <a:cs typeface="Arial"/>
              </a:rPr>
              <a:t> legislação!!</a:t>
            </a:r>
            <a:endParaRPr sz="2667" dirty="0">
              <a:latin typeface="Arial"/>
              <a:cs typeface="Arial"/>
            </a:endParaRPr>
          </a:p>
          <a:p>
            <a:pPr marL="271773" algn="ctr" defTabSz="609585">
              <a:lnSpc>
                <a:spcPts val="3113"/>
              </a:lnSpc>
            </a:pPr>
            <a:r>
              <a:rPr sz="2667" b="1" spc="-7" dirty="0">
                <a:latin typeface="Arial"/>
                <a:cs typeface="Arial"/>
              </a:rPr>
              <a:t>Consulte</a:t>
            </a:r>
            <a:r>
              <a:rPr sz="2667" b="1" spc="7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sempre</a:t>
            </a:r>
            <a:r>
              <a:rPr sz="2667" b="1" spc="-40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o site</a:t>
            </a:r>
            <a:r>
              <a:rPr sz="2667" b="1" spc="-7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do TSE</a:t>
            </a:r>
            <a:r>
              <a:rPr sz="2667" b="1" spc="-13" dirty="0">
                <a:latin typeface="Arial"/>
                <a:cs typeface="Arial"/>
              </a:rPr>
              <a:t> </a:t>
            </a:r>
            <a:r>
              <a:rPr sz="2667" b="1" spc="-7" dirty="0"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www.tse.jus.br</a:t>
            </a:r>
            <a:endParaRPr sz="2667" dirty="0">
              <a:latin typeface="Arial"/>
              <a:cs typeface="Arial"/>
            </a:endParaRPr>
          </a:p>
          <a:p>
            <a:pPr marR="57572" algn="r" defTabSz="609585">
              <a:lnSpc>
                <a:spcPts val="1833"/>
              </a:lnSpc>
            </a:pPr>
            <a:r>
              <a:rPr sz="1600" dirty="0">
                <a:solidFill>
                  <a:srgbClr val="888888"/>
                </a:solidFill>
                <a:latin typeface="Calibri"/>
                <a:cs typeface="Calibri"/>
              </a:rPr>
              <a:t>5</a:t>
            </a:r>
            <a:endParaRPr sz="16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474A7FC5-56F0-4FE3-8383-04EE92963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pic>
        <p:nvPicPr>
          <p:cNvPr id="5" name="Imagem 4" descr="Trabalhando">
            <a:extLst>
              <a:ext uri="{FF2B5EF4-FFF2-40B4-BE49-F238E27FC236}">
                <a16:creationId xmlns:a16="http://schemas.microsoft.com/office/drawing/2014/main" id="{BC829010-59E7-4B6E-AE76-EEE7D0ED0D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61257"/>
            <a:ext cx="12188932" cy="685800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DE6BEBC3-6A99-4A53-9835-9875E0841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1006911-EDB8-4CDF-AEAA-A3FA060851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07C33ACD-3903-4E99-78EF-F1343D8E4E4F}"/>
              </a:ext>
            </a:extLst>
          </p:cNvPr>
          <p:cNvSpPr txBox="1">
            <a:spLocks/>
          </p:cNvSpPr>
          <p:nvPr/>
        </p:nvSpPr>
        <p:spPr>
          <a:xfrm>
            <a:off x="-128644" y="4962990"/>
            <a:ext cx="9141618" cy="104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chemeClr val="tx1"/>
                </a:solidFill>
                <a:latin typeface="Arial Black" panose="020B0A04020102020204" pitchFamily="34" charset="0"/>
              </a:rPr>
              <a:t>ARRECADAÇÃO DE RECURSOS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8B4AF5B-F1F5-18EA-94B4-6F2B78734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21" y="903512"/>
            <a:ext cx="8179145" cy="456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2419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19" y="0"/>
            <a:ext cx="11562944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1C466CA0-F0EE-ED59-85C0-D5A27CA62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MARCO INICIAL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PARA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ARRECADAÇÃO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21DA125F-E506-675F-A7A7-795A39CA271C}"/>
              </a:ext>
            </a:extLst>
          </p:cNvPr>
          <p:cNvSpPr txBox="1"/>
          <p:nvPr/>
        </p:nvSpPr>
        <p:spPr>
          <a:xfrm>
            <a:off x="3964033" y="960418"/>
            <a:ext cx="6454140" cy="3134191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2400" b="1" spc="-10" dirty="0">
                <a:latin typeface="Calibri"/>
                <a:cs typeface="Calibri"/>
              </a:rPr>
              <a:t>Candidatos: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85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r>
              <a:rPr sz="2400" b="1" spc="-10" dirty="0">
                <a:latin typeface="Calibri"/>
                <a:cs typeface="Calibri"/>
              </a:rPr>
              <a:t>registro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da</a:t>
            </a:r>
            <a:r>
              <a:rPr sz="2400" b="1" spc="-15" dirty="0">
                <a:latin typeface="Calibri"/>
                <a:cs typeface="Calibri"/>
              </a:rPr>
              <a:t> candidatura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8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r>
              <a:rPr sz="2400" b="1" spc="-10" dirty="0">
                <a:latin typeface="Calibri"/>
                <a:cs typeface="Calibri"/>
              </a:rPr>
              <a:t>obtenção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do</a:t>
            </a:r>
            <a:r>
              <a:rPr sz="2400" b="1" spc="-40" dirty="0">
                <a:latin typeface="Calibri"/>
                <a:cs typeface="Calibri"/>
              </a:rPr>
              <a:t> </a:t>
            </a:r>
            <a:r>
              <a:rPr sz="2400" b="1" spc="-35" dirty="0">
                <a:latin typeface="Calibri"/>
                <a:cs typeface="Calibri"/>
              </a:rPr>
              <a:t>CNPJ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85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r>
              <a:rPr sz="2400" b="1" spc="-10" dirty="0">
                <a:latin typeface="Calibri"/>
                <a:cs typeface="Calibri"/>
              </a:rPr>
              <a:t>abertura </a:t>
            </a:r>
            <a:r>
              <a:rPr sz="2400" b="1" spc="-15" dirty="0">
                <a:latin typeface="Calibri"/>
                <a:cs typeface="Calibri"/>
              </a:rPr>
              <a:t>conta</a:t>
            </a:r>
            <a:r>
              <a:rPr sz="2400" b="1" spc="-3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bancária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0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r>
              <a:rPr sz="2400" b="1" spc="-10" dirty="0">
                <a:latin typeface="Calibri"/>
                <a:cs typeface="Calibri"/>
              </a:rPr>
              <a:t>emissão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de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recibos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eleitorais</a:t>
            </a:r>
            <a:r>
              <a:rPr sz="2400" b="1" spc="5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–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(instalação</a:t>
            </a:r>
            <a:r>
              <a:rPr sz="2400" b="1" spc="4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SPCE)</a:t>
            </a:r>
            <a:endParaRPr lang="pt-BR" sz="2400" b="1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0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endParaRPr lang="pt-BR" sz="2400" b="1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0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225B3E-B7DF-27F6-7D5D-9D5F38479070}"/>
              </a:ext>
            </a:extLst>
          </p:cNvPr>
          <p:cNvSpPr txBox="1"/>
          <p:nvPr/>
        </p:nvSpPr>
        <p:spPr>
          <a:xfrm>
            <a:off x="3795776" y="5159207"/>
            <a:ext cx="7481823" cy="7527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400" b="1" spc="5" dirty="0">
                <a:latin typeface="Calibri"/>
                <a:cs typeface="Calibri"/>
              </a:rPr>
              <a:t>=&gt;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A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vaquinha</a:t>
            </a:r>
            <a:r>
              <a:rPr sz="2400" b="1" spc="-4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virtual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é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permitida</a:t>
            </a:r>
            <a:r>
              <a:rPr sz="2400" b="1" spc="-4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partir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de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15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de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maio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do</a:t>
            </a:r>
            <a:r>
              <a:rPr sz="2400" b="1" spc="-3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ano </a:t>
            </a:r>
            <a:r>
              <a:rPr sz="2400" b="1" spc="5" dirty="0">
                <a:latin typeface="Calibri"/>
                <a:cs typeface="Calibri"/>
              </a:rPr>
              <a:t>da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eleição.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473110B5-9B44-D7F3-4049-426AB79F40C0}"/>
              </a:ext>
            </a:extLst>
          </p:cNvPr>
          <p:cNvSpPr txBox="1"/>
          <p:nvPr/>
        </p:nvSpPr>
        <p:spPr>
          <a:xfrm>
            <a:off x="3827238" y="3534961"/>
            <a:ext cx="7537445" cy="128496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2400" b="1" u="heavy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até: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dirty="0">
                <a:latin typeface="Calibri"/>
                <a:cs typeface="Calibri"/>
              </a:rPr>
              <a:t>a</a:t>
            </a:r>
            <a:r>
              <a:rPr sz="2400" b="1" spc="-15" dirty="0">
                <a:latin typeface="Calibri"/>
                <a:cs typeface="Calibri"/>
              </a:rPr>
              <a:t> data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da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15" dirty="0" err="1">
                <a:latin typeface="Calibri"/>
                <a:cs typeface="Calibri"/>
              </a:rPr>
              <a:t>eleição</a:t>
            </a:r>
            <a:r>
              <a:rPr lang="pt-BR" sz="2400" b="1" spc="-15" dirty="0">
                <a:latin typeface="Calibri"/>
                <a:cs typeface="Calibri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2400" b="1" spc="-5" dirty="0" err="1">
                <a:latin typeface="Calibri"/>
                <a:cs typeface="Calibri"/>
              </a:rPr>
              <a:t>O</a:t>
            </a:r>
            <a:r>
              <a:rPr sz="2400" b="1" spc="-35" dirty="0" err="1">
                <a:latin typeface="Calibri"/>
                <a:cs typeface="Calibri"/>
              </a:rPr>
              <a:t>b</a:t>
            </a:r>
            <a:r>
              <a:rPr sz="2400" b="1" spc="20" dirty="0" err="1">
                <a:latin typeface="Calibri"/>
                <a:cs typeface="Calibri"/>
              </a:rPr>
              <a:t>s</a:t>
            </a:r>
            <a:r>
              <a:rPr sz="2400" b="1" dirty="0">
                <a:latin typeface="Calibri"/>
                <a:cs typeface="Calibri"/>
              </a:rPr>
              <a:t>!	Se	</a:t>
            </a:r>
            <a:r>
              <a:rPr sz="2400" b="1" spc="-10" dirty="0">
                <a:latin typeface="Calibri"/>
                <a:cs typeface="Calibri"/>
              </a:rPr>
              <a:t>h</a:t>
            </a:r>
            <a:r>
              <a:rPr sz="2400" b="1" spc="5" dirty="0">
                <a:latin typeface="Calibri"/>
                <a:cs typeface="Calibri"/>
              </a:rPr>
              <a:t>o</a:t>
            </a:r>
            <a:r>
              <a:rPr sz="2400" b="1" spc="-10" dirty="0">
                <a:latin typeface="Calibri"/>
                <a:cs typeface="Calibri"/>
              </a:rPr>
              <a:t>u</a:t>
            </a:r>
            <a:r>
              <a:rPr sz="2400" b="1" spc="-20" dirty="0">
                <a:latin typeface="Calibri"/>
                <a:cs typeface="Calibri"/>
              </a:rPr>
              <a:t>v</a:t>
            </a:r>
            <a:r>
              <a:rPr sz="2400" b="1" spc="-15" dirty="0">
                <a:latin typeface="Calibri"/>
                <a:cs typeface="Calibri"/>
              </a:rPr>
              <a:t>e</a:t>
            </a:r>
            <a:r>
              <a:rPr sz="2400" b="1" dirty="0">
                <a:latin typeface="Calibri"/>
                <a:cs typeface="Calibri"/>
              </a:rPr>
              <a:t>r	</a:t>
            </a:r>
            <a:r>
              <a:rPr sz="2400" b="1" spc="-10" dirty="0" err="1">
                <a:latin typeface="Calibri"/>
                <a:cs typeface="Calibri"/>
              </a:rPr>
              <a:t>d</a:t>
            </a:r>
            <a:r>
              <a:rPr sz="2400" b="1" spc="-15" dirty="0" err="1">
                <a:latin typeface="Calibri"/>
                <a:cs typeface="Calibri"/>
              </a:rPr>
              <a:t>í</a:t>
            </a:r>
            <a:r>
              <a:rPr sz="2400" b="1" spc="-5" dirty="0" err="1">
                <a:latin typeface="Calibri"/>
                <a:cs typeface="Calibri"/>
              </a:rPr>
              <a:t>v</a:t>
            </a:r>
            <a:r>
              <a:rPr sz="2400" b="1" spc="-10" dirty="0" err="1">
                <a:latin typeface="Calibri"/>
                <a:cs typeface="Calibri"/>
              </a:rPr>
              <a:t>i</a:t>
            </a:r>
            <a:r>
              <a:rPr sz="2400" b="1" spc="5" dirty="0" err="1">
                <a:latin typeface="Calibri"/>
                <a:cs typeface="Calibri"/>
              </a:rPr>
              <a:t>d</a:t>
            </a:r>
            <a:r>
              <a:rPr sz="2400" b="1" dirty="0" err="1">
                <a:latin typeface="Calibri"/>
                <a:cs typeface="Calibri"/>
              </a:rPr>
              <a:t>as</a:t>
            </a:r>
            <a:r>
              <a:rPr sz="2400" b="1" dirty="0">
                <a:latin typeface="Calibri"/>
                <a:cs typeface="Calibri"/>
              </a:rPr>
              <a:t>,</a:t>
            </a:r>
            <a:r>
              <a:rPr lang="pt-BR" sz="2400" b="1" dirty="0">
                <a:latin typeface="Calibri"/>
                <a:cs typeface="Calibri"/>
              </a:rPr>
              <a:t> pode arrecadar até </a:t>
            </a:r>
            <a:r>
              <a:rPr sz="2400" b="1" spc="-10" dirty="0" err="1">
                <a:latin typeface="Calibri"/>
                <a:cs typeface="Calibri"/>
              </a:rPr>
              <a:t>apresentação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das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contas.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2610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20" y="-174172"/>
            <a:ext cx="11562944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0BE513B4-34F8-170A-51DC-553491D64F6C}"/>
              </a:ext>
            </a:extLst>
          </p:cNvPr>
          <p:cNvSpPr txBox="1"/>
          <p:nvPr/>
        </p:nvSpPr>
        <p:spPr>
          <a:xfrm>
            <a:off x="3879421" y="988107"/>
            <a:ext cx="7500613" cy="4881786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304800" indent="-292735">
              <a:spcBef>
                <a:spcPts val="385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recursos</a:t>
            </a:r>
            <a:r>
              <a:rPr sz="2400" b="1" spc="-5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próprios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do</a:t>
            </a:r>
            <a:r>
              <a:rPr sz="2400" b="1" spc="-3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candidato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28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doações </a:t>
            </a:r>
            <a:r>
              <a:rPr sz="2400" b="1" spc="-5" dirty="0">
                <a:latin typeface="Calibri"/>
                <a:cs typeface="Calibri"/>
              </a:rPr>
              <a:t>de partidos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políticos*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305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doações</a:t>
            </a:r>
            <a:r>
              <a:rPr sz="2400" b="1" spc="-5" dirty="0">
                <a:latin typeface="Calibri"/>
                <a:cs typeface="Calibri"/>
              </a:rPr>
              <a:t> de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outros</a:t>
            </a:r>
            <a:r>
              <a:rPr sz="2400" b="1" spc="-4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candidatos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28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5" dirty="0">
                <a:latin typeface="Calibri"/>
                <a:cs typeface="Calibri"/>
              </a:rPr>
              <a:t>receita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da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venda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de </a:t>
            </a:r>
            <a:r>
              <a:rPr sz="2400" b="1" spc="-10" dirty="0">
                <a:latin typeface="Calibri"/>
                <a:cs typeface="Calibri"/>
              </a:rPr>
              <a:t>bens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28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receita</a:t>
            </a:r>
            <a:r>
              <a:rPr sz="2400" b="1" spc="-3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da promoção</a:t>
            </a:r>
            <a:r>
              <a:rPr sz="2400" b="1" spc="-4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de</a:t>
            </a:r>
            <a:r>
              <a:rPr sz="2400" b="1" spc="-15" dirty="0">
                <a:latin typeface="Calibri"/>
                <a:cs typeface="Calibri"/>
              </a:rPr>
              <a:t> eventos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305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rendimentos </a:t>
            </a:r>
            <a:r>
              <a:rPr sz="2400" b="1" spc="-5" dirty="0">
                <a:latin typeface="Calibri"/>
                <a:cs typeface="Calibri"/>
              </a:rPr>
              <a:t>de</a:t>
            </a:r>
            <a:r>
              <a:rPr sz="2400" b="1" spc="-10" dirty="0">
                <a:latin typeface="Calibri"/>
                <a:cs typeface="Calibri"/>
              </a:rPr>
              <a:t> aplicação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financeira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28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doações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financeiras</a:t>
            </a:r>
            <a:r>
              <a:rPr sz="2400" b="1" spc="5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pessoas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físicas</a:t>
            </a:r>
            <a:endParaRPr sz="2400" dirty="0">
              <a:latin typeface="Calibri"/>
              <a:cs typeface="Calibri"/>
            </a:endParaRPr>
          </a:p>
          <a:p>
            <a:pPr marL="304800" indent="-292735">
              <a:spcBef>
                <a:spcPts val="300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04800" algn="l"/>
                <a:tab pos="305435" algn="l"/>
              </a:tabLst>
            </a:pPr>
            <a:r>
              <a:rPr sz="2400" b="1" spc="-10" dirty="0">
                <a:latin typeface="Calibri"/>
                <a:cs typeface="Calibri"/>
              </a:rPr>
              <a:t>doações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estimáveis</a:t>
            </a:r>
            <a:r>
              <a:rPr sz="2400" b="1" spc="3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de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pessoas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físicas</a:t>
            </a:r>
            <a:endParaRPr sz="2400" dirty="0">
              <a:latin typeface="Calibri"/>
              <a:cs typeface="Calibri"/>
            </a:endParaRPr>
          </a:p>
          <a:p>
            <a:pPr marL="12700" marR="5080" indent="66040" algn="just">
              <a:spcBef>
                <a:spcPts val="955"/>
              </a:spcBef>
            </a:pPr>
            <a:r>
              <a:rPr sz="2400" b="1" dirty="0">
                <a:latin typeface="Calibri"/>
                <a:cs typeface="Calibri"/>
              </a:rPr>
              <a:t>*oriundas</a:t>
            </a:r>
            <a:r>
              <a:rPr sz="2400" b="1" spc="5" dirty="0">
                <a:latin typeface="Calibri"/>
                <a:cs typeface="Calibri"/>
              </a:rPr>
              <a:t> de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pessoas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físicas,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contribuição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de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filiados,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 err="1">
                <a:latin typeface="Calibri"/>
                <a:cs typeface="Calibri"/>
              </a:rPr>
              <a:t>comercialização</a:t>
            </a:r>
            <a:r>
              <a:rPr sz="2400" b="1" spc="-10" dirty="0">
                <a:latin typeface="Calibri"/>
                <a:cs typeface="Calibri"/>
              </a:rPr>
              <a:t>, </a:t>
            </a:r>
            <a:r>
              <a:rPr sz="2400" b="1" spc="-5" dirty="0">
                <a:latin typeface="Calibri"/>
                <a:cs typeface="Calibri"/>
              </a:rPr>
              <a:t> locação</a:t>
            </a:r>
            <a:r>
              <a:rPr sz="2400" b="1" dirty="0">
                <a:latin typeface="Calibri"/>
                <a:cs typeface="Calibri"/>
              </a:rPr>
              <a:t> de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bens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próprios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do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partido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e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eventos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arrecadação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para </a:t>
            </a:r>
            <a:r>
              <a:rPr sz="2400" b="1" spc="-5" dirty="0">
                <a:latin typeface="Calibri"/>
                <a:cs typeface="Calibri"/>
              </a:rPr>
              <a:t> campanhas,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Fundo</a:t>
            </a:r>
            <a:r>
              <a:rPr sz="2400" b="1" spc="-4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Partidário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e </a:t>
            </a:r>
            <a:r>
              <a:rPr sz="2400" b="1" dirty="0">
                <a:latin typeface="Calibri"/>
                <a:cs typeface="Calibri"/>
              </a:rPr>
              <a:t>FEFC.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5C589FB5-4C35-FF17-30C9-AE0F54F724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FONTES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DE 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ARRECADAÇÃO</a:t>
            </a:r>
          </a:p>
        </p:txBody>
      </p:sp>
    </p:spTree>
    <p:extLst>
      <p:ext uri="{BB962C8B-B14F-4D97-AF65-F5344CB8AC3E}">
        <p14:creationId xmlns:p14="http://schemas.microsoft.com/office/powerpoint/2010/main" val="329346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310976" y="-14516"/>
            <a:ext cx="11562944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5C589FB5-4C35-FF17-30C9-AE0F54F724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FONTES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DE 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ARRECADAÇÃO</a:t>
            </a:r>
          </a:p>
        </p:txBody>
      </p:sp>
      <p:sp>
        <p:nvSpPr>
          <p:cNvPr id="2" name="object 9">
            <a:extLst>
              <a:ext uri="{FF2B5EF4-FFF2-40B4-BE49-F238E27FC236}">
                <a16:creationId xmlns:a16="http://schemas.microsoft.com/office/drawing/2014/main" id="{4A194B4F-7D83-1CAB-EA8C-E3F03D376301}"/>
              </a:ext>
            </a:extLst>
          </p:cNvPr>
          <p:cNvSpPr txBox="1">
            <a:spLocks/>
          </p:cNvSpPr>
          <p:nvPr/>
        </p:nvSpPr>
        <p:spPr>
          <a:xfrm>
            <a:off x="4927624" y="819041"/>
            <a:ext cx="5914545" cy="7907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u="sng" dirty="0">
                <a:solidFill>
                  <a:schemeClr val="tx1"/>
                </a:solidFill>
                <a:latin typeface="Arial Black" panose="020B0A04020102020204" pitchFamily="34" charset="0"/>
              </a:rPr>
              <a:t>DOAÇÕES ESTIMÁVEIS</a:t>
            </a:r>
          </a:p>
        </p:txBody>
      </p:sp>
      <p:sp>
        <p:nvSpPr>
          <p:cNvPr id="3" name="object 7">
            <a:extLst>
              <a:ext uri="{FF2B5EF4-FFF2-40B4-BE49-F238E27FC236}">
                <a16:creationId xmlns:a16="http://schemas.microsoft.com/office/drawing/2014/main" id="{04FB88EA-8360-4FE9-70D6-8782E02A50EF}"/>
              </a:ext>
            </a:extLst>
          </p:cNvPr>
          <p:cNvSpPr txBox="1"/>
          <p:nvPr/>
        </p:nvSpPr>
        <p:spPr>
          <a:xfrm>
            <a:off x="3858835" y="1631944"/>
            <a:ext cx="8177677" cy="9538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200"/>
              </a:lnSpc>
              <a:spcBef>
                <a:spcPts val="100"/>
              </a:spcBef>
            </a:pPr>
            <a:r>
              <a:rPr sz="2600" b="1" spc="-5" dirty="0">
                <a:latin typeface="Calibri"/>
                <a:cs typeface="Calibri"/>
              </a:rPr>
              <a:t>Bens:</a:t>
            </a:r>
            <a:r>
              <a:rPr sz="2600" b="1" spc="3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empréstimo </a:t>
            </a:r>
            <a:r>
              <a:rPr sz="2600" b="1" spc="-5" dirty="0">
                <a:latin typeface="Calibri"/>
                <a:cs typeface="Calibri"/>
              </a:rPr>
              <a:t>de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salas,</a:t>
            </a:r>
            <a:r>
              <a:rPr sz="2600" b="1" spc="1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veículos,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equipamentos</a:t>
            </a:r>
            <a:r>
              <a:rPr sz="2600" b="1" spc="40" dirty="0">
                <a:latin typeface="Calibri"/>
                <a:cs typeface="Calibri"/>
              </a:rPr>
              <a:t> </a:t>
            </a:r>
            <a:r>
              <a:rPr sz="2600" b="1" spc="-20" dirty="0" err="1">
                <a:latin typeface="Calibri"/>
                <a:cs typeface="Calibri"/>
              </a:rPr>
              <a:t>etc</a:t>
            </a:r>
            <a:r>
              <a:rPr sz="2600" b="1" spc="-20" dirty="0">
                <a:latin typeface="Calibri"/>
                <a:cs typeface="Calibri"/>
              </a:rPr>
              <a:t> </a:t>
            </a:r>
            <a:r>
              <a:rPr sz="2600" b="1" spc="-525" dirty="0">
                <a:latin typeface="Calibri"/>
                <a:cs typeface="Calibri"/>
              </a:rPr>
              <a:t> </a:t>
            </a:r>
            <a:endParaRPr lang="pt-BR" sz="2600" b="1" spc="-525" dirty="0">
              <a:latin typeface="Calibri"/>
              <a:cs typeface="Calibri"/>
            </a:endParaRPr>
          </a:p>
          <a:p>
            <a:pPr marL="12700" marR="5080">
              <a:lnSpc>
                <a:spcPct val="120200"/>
              </a:lnSpc>
              <a:spcBef>
                <a:spcPts val="100"/>
              </a:spcBef>
            </a:pPr>
            <a:r>
              <a:rPr sz="2600" b="1" spc="-5" dirty="0" err="1">
                <a:latin typeface="Calibri"/>
                <a:cs typeface="Calibri"/>
              </a:rPr>
              <a:t>Serviços</a:t>
            </a:r>
            <a:r>
              <a:rPr sz="2600" b="1" spc="-5" dirty="0">
                <a:latin typeface="Calibri"/>
                <a:cs typeface="Calibri"/>
              </a:rPr>
              <a:t>: serviços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de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informática,</a:t>
            </a:r>
            <a:r>
              <a:rPr sz="2600" b="1" spc="3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motorista</a:t>
            </a:r>
            <a:r>
              <a:rPr sz="2600" b="1" spc="-70" dirty="0">
                <a:latin typeface="Calibri"/>
                <a:cs typeface="Calibri"/>
              </a:rPr>
              <a:t> </a:t>
            </a:r>
            <a:r>
              <a:rPr sz="2600" b="1" spc="-25" dirty="0">
                <a:latin typeface="Calibri"/>
                <a:cs typeface="Calibri"/>
              </a:rPr>
              <a:t>etc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BAF3B2F2-6D98-8BCD-91AB-5999712AD7D4}"/>
              </a:ext>
            </a:extLst>
          </p:cNvPr>
          <p:cNvSpPr txBox="1"/>
          <p:nvPr/>
        </p:nvSpPr>
        <p:spPr>
          <a:xfrm>
            <a:off x="3855909" y="4149216"/>
            <a:ext cx="331926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1205" algn="l"/>
                <a:tab pos="1838960" algn="l"/>
              </a:tabLst>
            </a:pPr>
            <a:r>
              <a:rPr sz="2800" b="1" spc="-10" dirty="0">
                <a:latin typeface="Calibri"/>
                <a:cs typeface="Calibri"/>
              </a:rPr>
              <a:t>Os	</a:t>
            </a:r>
            <a:r>
              <a:rPr sz="2800" b="1" spc="5" dirty="0">
                <a:latin typeface="Calibri"/>
                <a:cs typeface="Calibri"/>
              </a:rPr>
              <a:t>be</a:t>
            </a:r>
            <a:r>
              <a:rPr lang="pt-BR" sz="2800" b="1" spc="5" dirty="0" err="1">
                <a:latin typeface="Calibri"/>
                <a:cs typeface="Calibri"/>
              </a:rPr>
              <a:t>ns</a:t>
            </a:r>
            <a:r>
              <a:rPr lang="pt-BR" sz="2800" b="1" spc="5" dirty="0">
                <a:latin typeface="Calibri"/>
                <a:cs typeface="Calibri"/>
              </a:rPr>
              <a:t> </a:t>
            </a:r>
            <a:r>
              <a:rPr sz="2800" b="1" spc="-15" dirty="0" err="1">
                <a:latin typeface="Calibri"/>
                <a:cs typeface="Calibri"/>
              </a:rPr>
              <a:t>estimáveis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D1541864-8406-8554-A01C-C879540A786E}"/>
              </a:ext>
            </a:extLst>
          </p:cNvPr>
          <p:cNvSpPr txBox="1"/>
          <p:nvPr/>
        </p:nvSpPr>
        <p:spPr>
          <a:xfrm>
            <a:off x="7234448" y="4149216"/>
            <a:ext cx="422211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6600" algn="l"/>
                <a:tab pos="3030855" algn="l"/>
              </a:tabLst>
            </a:pPr>
            <a:r>
              <a:rPr sz="2800" b="1" spc="-50" dirty="0">
                <a:latin typeface="Calibri"/>
                <a:cs typeface="Calibri"/>
              </a:rPr>
              <a:t>f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-20" dirty="0">
                <a:latin typeface="Calibri"/>
                <a:cs typeface="Calibri"/>
              </a:rPr>
              <a:t>r</a:t>
            </a:r>
            <a:r>
              <a:rPr sz="2800" b="1" dirty="0">
                <a:latin typeface="Calibri"/>
                <a:cs typeface="Calibri"/>
              </a:rPr>
              <a:t>nec</a:t>
            </a:r>
            <a:r>
              <a:rPr sz="2800" b="1" spc="-15" dirty="0">
                <a:latin typeface="Calibri"/>
                <a:cs typeface="Calibri"/>
              </a:rPr>
              <a:t>i</a:t>
            </a:r>
            <a:r>
              <a:rPr sz="2800" b="1" dirty="0">
                <a:latin typeface="Calibri"/>
                <a:cs typeface="Calibri"/>
              </a:rPr>
              <a:t>d</a:t>
            </a:r>
            <a:r>
              <a:rPr sz="2800" b="1" spc="10" dirty="0">
                <a:latin typeface="Calibri"/>
                <a:cs typeface="Calibri"/>
              </a:rPr>
              <a:t>o</a:t>
            </a:r>
            <a:r>
              <a:rPr sz="2800" b="1" dirty="0">
                <a:latin typeface="Calibri"/>
                <a:cs typeface="Calibri"/>
              </a:rPr>
              <a:t>s	</a:t>
            </a:r>
            <a:r>
              <a:rPr sz="2800" b="1" spc="-15" dirty="0">
                <a:latin typeface="Calibri"/>
                <a:cs typeface="Calibri"/>
              </a:rPr>
              <a:t>p</a:t>
            </a:r>
            <a:r>
              <a:rPr sz="2800" b="1" dirty="0">
                <a:latin typeface="Calibri"/>
                <a:cs typeface="Calibri"/>
              </a:rPr>
              <a:t>elo	p</a:t>
            </a:r>
            <a:r>
              <a:rPr sz="2800" b="1" spc="-40" dirty="0">
                <a:latin typeface="Calibri"/>
                <a:cs typeface="Calibri"/>
              </a:rPr>
              <a:t>r</a:t>
            </a:r>
            <a:r>
              <a:rPr sz="2800" b="1" spc="-15" dirty="0">
                <a:latin typeface="Calibri"/>
                <a:cs typeface="Calibri"/>
              </a:rPr>
              <a:t>ó</a:t>
            </a:r>
            <a:r>
              <a:rPr sz="2800" b="1" dirty="0">
                <a:latin typeface="Calibri"/>
                <a:cs typeface="Calibri"/>
              </a:rPr>
              <a:t>prio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1AF6D138-0FEB-809D-53DF-169AB79B8C4A}"/>
              </a:ext>
            </a:extLst>
          </p:cNvPr>
          <p:cNvSpPr txBox="1"/>
          <p:nvPr/>
        </p:nvSpPr>
        <p:spPr>
          <a:xfrm>
            <a:off x="3870422" y="4667247"/>
            <a:ext cx="745072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latin typeface="Calibri"/>
                <a:cs typeface="Calibri"/>
              </a:rPr>
              <a:t>candidato </a:t>
            </a:r>
            <a:r>
              <a:rPr sz="2800" b="1" spc="-20" dirty="0">
                <a:latin typeface="Calibri"/>
                <a:cs typeface="Calibri"/>
              </a:rPr>
              <a:t>deverão </a:t>
            </a:r>
            <a:r>
              <a:rPr sz="2800" b="1" u="heavy" spc="-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integrar </a:t>
            </a:r>
            <a:r>
              <a:rPr sz="28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o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seu </a:t>
            </a:r>
            <a:r>
              <a:rPr sz="2800" b="1" u="heavy" spc="-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patrimônio </a:t>
            </a:r>
            <a:r>
              <a:rPr sz="2800" b="1" spc="10" dirty="0">
                <a:latin typeface="Calibri"/>
                <a:cs typeface="Calibri"/>
              </a:rPr>
              <a:t>em 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período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anterior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ao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pedido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5" dirty="0">
                <a:latin typeface="Calibri"/>
                <a:cs typeface="Calibri"/>
              </a:rPr>
              <a:t>de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registro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10" dirty="0">
                <a:latin typeface="Calibri"/>
                <a:cs typeface="Calibri"/>
              </a:rPr>
              <a:t>da 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candidatura.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DC1D9FDB-2B23-3087-9DF6-335C17D61638}"/>
              </a:ext>
            </a:extLst>
          </p:cNvPr>
          <p:cNvSpPr txBox="1">
            <a:spLocks/>
          </p:cNvSpPr>
          <p:nvPr/>
        </p:nvSpPr>
        <p:spPr>
          <a:xfrm>
            <a:off x="5334539" y="2897558"/>
            <a:ext cx="4446262" cy="7907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u="sng" dirty="0">
                <a:solidFill>
                  <a:schemeClr val="tx1"/>
                </a:solidFill>
                <a:latin typeface="Arial Black" panose="020B0A04020102020204" pitchFamily="34" charset="0"/>
              </a:rPr>
              <a:t>IMPORTANTE</a:t>
            </a:r>
          </a:p>
        </p:txBody>
      </p:sp>
    </p:spTree>
    <p:extLst>
      <p:ext uri="{BB962C8B-B14F-4D97-AF65-F5344CB8AC3E}">
        <p14:creationId xmlns:p14="http://schemas.microsoft.com/office/powerpoint/2010/main" val="1748537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194458" y="166591"/>
            <a:ext cx="11871486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5C589FB5-4C35-FF17-30C9-AE0F54F724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FONTES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DE 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ARRECADAÇÃO</a:t>
            </a: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C19E48A7-DEF5-715C-C1D5-FF5F64817E41}"/>
              </a:ext>
            </a:extLst>
          </p:cNvPr>
          <p:cNvSpPr txBox="1"/>
          <p:nvPr/>
        </p:nvSpPr>
        <p:spPr>
          <a:xfrm>
            <a:off x="762498" y="219422"/>
            <a:ext cx="1083677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latin typeface="Arial Black"/>
                <a:cs typeface="Arial Black"/>
              </a:rPr>
              <a:t>SERVIÇOS</a:t>
            </a:r>
            <a:r>
              <a:rPr sz="3200" spc="5" dirty="0">
                <a:latin typeface="Arial Black"/>
                <a:cs typeface="Arial Black"/>
              </a:rPr>
              <a:t> </a:t>
            </a:r>
            <a:r>
              <a:rPr sz="3200" dirty="0">
                <a:latin typeface="Arial Black"/>
                <a:cs typeface="Arial Black"/>
              </a:rPr>
              <a:t>E</a:t>
            </a:r>
            <a:r>
              <a:rPr sz="3200" spc="-10" dirty="0">
                <a:latin typeface="Arial Black"/>
                <a:cs typeface="Arial Black"/>
              </a:rPr>
              <a:t> </a:t>
            </a:r>
            <a:r>
              <a:rPr sz="3200" spc="-5" dirty="0">
                <a:latin typeface="Arial Black"/>
                <a:cs typeface="Arial Black"/>
              </a:rPr>
              <a:t>BENS</a:t>
            </a:r>
            <a:r>
              <a:rPr sz="3200" spc="10" dirty="0">
                <a:latin typeface="Arial Black"/>
                <a:cs typeface="Arial Black"/>
              </a:rPr>
              <a:t> </a:t>
            </a:r>
            <a:r>
              <a:rPr sz="3200" spc="-20" dirty="0">
                <a:latin typeface="Arial Black"/>
                <a:cs typeface="Arial Black"/>
              </a:rPr>
              <a:t>DOADOS</a:t>
            </a:r>
            <a:r>
              <a:rPr sz="3200" spc="30" dirty="0">
                <a:latin typeface="Arial Black"/>
                <a:cs typeface="Arial Black"/>
              </a:rPr>
              <a:t> </a:t>
            </a:r>
            <a:r>
              <a:rPr sz="3200" spc="-5" dirty="0">
                <a:latin typeface="Arial Black"/>
                <a:cs typeface="Arial Black"/>
              </a:rPr>
              <a:t>POR</a:t>
            </a:r>
            <a:r>
              <a:rPr sz="3200" spc="10" dirty="0">
                <a:latin typeface="Arial Black"/>
                <a:cs typeface="Arial Black"/>
              </a:rPr>
              <a:t> </a:t>
            </a:r>
            <a:r>
              <a:rPr sz="3200" spc="-25" dirty="0">
                <a:latin typeface="Arial Black"/>
                <a:cs typeface="Arial Black"/>
              </a:rPr>
              <a:t>PESSOA</a:t>
            </a:r>
            <a:r>
              <a:rPr sz="3200" spc="-10" dirty="0">
                <a:latin typeface="Arial Black"/>
                <a:cs typeface="Arial Black"/>
              </a:rPr>
              <a:t> </a:t>
            </a:r>
            <a:r>
              <a:rPr sz="3200" dirty="0">
                <a:latin typeface="Arial Black"/>
                <a:cs typeface="Arial Black"/>
              </a:rPr>
              <a:t>FÍSICA</a:t>
            </a: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ABE32FA9-2C39-AEAD-CD4A-AAC097F0D015}"/>
              </a:ext>
            </a:extLst>
          </p:cNvPr>
          <p:cNvSpPr txBox="1"/>
          <p:nvPr/>
        </p:nvSpPr>
        <p:spPr>
          <a:xfrm>
            <a:off x="3839529" y="3884087"/>
            <a:ext cx="7593636" cy="19287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5"/>
              </a:spcBef>
              <a:tabLst>
                <a:tab pos="1061720" algn="l"/>
                <a:tab pos="3107055" algn="l"/>
                <a:tab pos="4443095" algn="l"/>
                <a:tab pos="5744845" algn="l"/>
                <a:tab pos="6146165" algn="l"/>
                <a:tab pos="7903845" algn="l"/>
              </a:tabLst>
            </a:pPr>
            <a:r>
              <a:rPr sz="2600" dirty="0">
                <a:latin typeface="Calibri"/>
                <a:cs typeface="Calibri"/>
              </a:rPr>
              <a:t>-</a:t>
            </a:r>
            <a:r>
              <a:rPr lang="pt-BR" sz="2600" spc="-5" dirty="0">
                <a:latin typeface="Calibri"/>
                <a:cs typeface="Calibri"/>
              </a:rPr>
              <a:t> </a:t>
            </a:r>
            <a:r>
              <a:rPr lang="pt-BR" sz="2600" b="1" dirty="0" err="1">
                <a:latin typeface="Calibri"/>
                <a:cs typeface="Calibri"/>
              </a:rPr>
              <a:t>ben</a:t>
            </a:r>
            <a:r>
              <a:rPr sz="2600" b="1" dirty="0">
                <a:latin typeface="Calibri"/>
                <a:cs typeface="Calibri"/>
              </a:rPr>
              <a:t>s	</a:t>
            </a:r>
            <a:r>
              <a:rPr sz="2600" b="1" spc="20" dirty="0">
                <a:latin typeface="Calibri"/>
                <a:cs typeface="Calibri"/>
              </a:rPr>
              <a:t>p</a:t>
            </a:r>
            <a:r>
              <a:rPr sz="2600" b="1" spc="-5" dirty="0">
                <a:latin typeface="Calibri"/>
                <a:cs typeface="Calibri"/>
              </a:rPr>
              <a:t>erma</a:t>
            </a:r>
            <a:r>
              <a:rPr sz="2600" b="1" spc="20" dirty="0">
                <a:latin typeface="Calibri"/>
                <a:cs typeface="Calibri"/>
              </a:rPr>
              <a:t>n</a:t>
            </a:r>
            <a:r>
              <a:rPr sz="2600" b="1" spc="-5" dirty="0">
                <a:latin typeface="Calibri"/>
                <a:cs typeface="Calibri"/>
              </a:rPr>
              <a:t>e</a:t>
            </a:r>
            <a:r>
              <a:rPr sz="2600" b="1" spc="-20" dirty="0">
                <a:latin typeface="Calibri"/>
                <a:cs typeface="Calibri"/>
              </a:rPr>
              <a:t>nt</a:t>
            </a:r>
            <a:r>
              <a:rPr sz="2600" b="1" spc="-5" dirty="0">
                <a:latin typeface="Calibri"/>
                <a:cs typeface="Calibri"/>
              </a:rPr>
              <a:t>e</a:t>
            </a:r>
            <a:r>
              <a:rPr sz="2600" b="1" dirty="0">
                <a:latin typeface="Calibri"/>
                <a:cs typeface="Calibri"/>
              </a:rPr>
              <a:t>s	</a:t>
            </a:r>
            <a:r>
              <a:rPr sz="2600" b="1" spc="20" dirty="0">
                <a:latin typeface="Calibri"/>
                <a:cs typeface="Calibri"/>
              </a:rPr>
              <a:t>d</a:t>
            </a:r>
            <a:r>
              <a:rPr sz="2600" b="1" spc="-30" dirty="0">
                <a:latin typeface="Calibri"/>
                <a:cs typeface="Calibri"/>
              </a:rPr>
              <a:t>e</a:t>
            </a:r>
            <a:r>
              <a:rPr sz="2600" b="1" spc="-15" dirty="0">
                <a:latin typeface="Calibri"/>
                <a:cs typeface="Calibri"/>
              </a:rPr>
              <a:t>v</a:t>
            </a:r>
            <a:r>
              <a:rPr sz="2600" b="1" spc="-10" dirty="0">
                <a:latin typeface="Calibri"/>
                <a:cs typeface="Calibri"/>
              </a:rPr>
              <a:t>e</a:t>
            </a:r>
            <a:r>
              <a:rPr sz="2600" b="1" spc="-65" dirty="0">
                <a:latin typeface="Calibri"/>
                <a:cs typeface="Calibri"/>
              </a:rPr>
              <a:t>r</a:t>
            </a:r>
            <a:r>
              <a:rPr sz="2600" b="1" dirty="0">
                <a:latin typeface="Calibri"/>
                <a:cs typeface="Calibri"/>
              </a:rPr>
              <a:t>ão	</a:t>
            </a:r>
            <a:r>
              <a:rPr sz="2600" b="1" u="heavy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i</a:t>
            </a:r>
            <a:r>
              <a:rPr sz="2600" b="1" u="heavy" spc="-1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n</a:t>
            </a:r>
            <a:r>
              <a:rPr sz="2600" b="1" u="heavy" spc="-4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</a:t>
            </a:r>
            <a:r>
              <a:rPr sz="2600" b="1" u="heavy" spc="-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e</a:t>
            </a:r>
            <a:r>
              <a:rPr sz="2600" b="1" u="heavy" spc="2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g</a:t>
            </a:r>
            <a:r>
              <a:rPr sz="2600" b="1" u="heavy" spc="-6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</a:t>
            </a:r>
            <a:r>
              <a:rPr sz="2600" b="1" u="heavy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ar</a:t>
            </a:r>
            <a:r>
              <a:rPr lang="pt-BR" sz="2600" b="1" u="heavy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o</a:t>
            </a:r>
            <a:r>
              <a:rPr lang="pt-BR" sz="2600" b="1" u="heavy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p</a:t>
            </a:r>
            <a:r>
              <a:rPr sz="2600" b="1" u="heavy" spc="-2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</a:t>
            </a:r>
            <a:r>
              <a:rPr sz="2600" b="1" u="heavy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trimônio</a:t>
            </a:r>
            <a:r>
              <a:rPr lang="pt-BR" sz="2600" b="1" u="sng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do  </a:t>
            </a:r>
            <a:r>
              <a:rPr sz="2600" b="1" spc="-35" dirty="0">
                <a:latin typeface="Calibri"/>
                <a:cs typeface="Calibri"/>
              </a:rPr>
              <a:t>doador.</a:t>
            </a:r>
            <a:endParaRPr sz="2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50" dirty="0">
              <a:latin typeface="Calibri"/>
              <a:cs typeface="Calibri"/>
            </a:endParaRPr>
          </a:p>
          <a:p>
            <a:pPr marL="655320">
              <a:lnSpc>
                <a:spcPct val="100000"/>
              </a:lnSpc>
            </a:pPr>
            <a:r>
              <a:rPr sz="2600" b="1" spc="-5" dirty="0">
                <a:latin typeface="Arial"/>
                <a:cs typeface="Arial"/>
              </a:rPr>
              <a:t>TUDO</a:t>
            </a:r>
            <a:r>
              <a:rPr sz="2600" b="1" spc="-10" dirty="0">
                <a:latin typeface="Arial"/>
                <a:cs typeface="Arial"/>
              </a:rPr>
              <a:t> DEVIDAMENTE</a:t>
            </a:r>
            <a:r>
              <a:rPr sz="2600" b="1" spc="65" dirty="0">
                <a:latin typeface="Arial"/>
                <a:cs typeface="Arial"/>
              </a:rPr>
              <a:t> </a:t>
            </a:r>
            <a:r>
              <a:rPr sz="2600" b="1" spc="-25" dirty="0">
                <a:latin typeface="Arial"/>
                <a:cs typeface="Arial"/>
              </a:rPr>
              <a:t>DOCUMENTADO!!</a:t>
            </a:r>
            <a:r>
              <a:rPr lang="pt-BR" sz="2600" b="1" spc="-25" dirty="0">
                <a:latin typeface="Arial"/>
                <a:cs typeface="Arial"/>
              </a:rPr>
              <a:t>/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18" name="Retângulo: Cantos Arredondados 17" descr="* Serviços&#10;">
            <a:extLst>
              <a:ext uri="{FF2B5EF4-FFF2-40B4-BE49-F238E27FC236}">
                <a16:creationId xmlns:a16="http://schemas.microsoft.com/office/drawing/2014/main" id="{A471D0CA-501A-78BA-C4D9-45181ED1E7CD}"/>
              </a:ext>
            </a:extLst>
          </p:cNvPr>
          <p:cNvSpPr/>
          <p:nvPr/>
        </p:nvSpPr>
        <p:spPr>
          <a:xfrm>
            <a:off x="3839529" y="1148920"/>
            <a:ext cx="7538165" cy="1343733"/>
          </a:xfrm>
          <a:prstGeom prst="round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b="1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pt-BR" sz="2400" b="1" dirty="0">
                <a:solidFill>
                  <a:schemeClr val="tx1"/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Serviços estimáveis doados por pessoas físicas devem constituir produto de seu próprio serviço ou de sua atividade econômica.</a:t>
            </a:r>
            <a:r>
              <a:rPr lang="pt-BR" sz="2400" b="1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etângulo: Cantos Arredondados 18" descr="* Serviços&#10;">
            <a:extLst>
              <a:ext uri="{FF2B5EF4-FFF2-40B4-BE49-F238E27FC236}">
                <a16:creationId xmlns:a16="http://schemas.microsoft.com/office/drawing/2014/main" id="{85BC55AD-AE6A-2720-65A0-354B1092834D}"/>
              </a:ext>
            </a:extLst>
          </p:cNvPr>
          <p:cNvSpPr/>
          <p:nvPr/>
        </p:nvSpPr>
        <p:spPr>
          <a:xfrm>
            <a:off x="3817103" y="2501238"/>
            <a:ext cx="7538165" cy="1343733"/>
          </a:xfrm>
          <a:prstGeom prst="round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b="1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pt-BR" sz="2400" b="1" dirty="0">
                <a:solidFill>
                  <a:schemeClr val="tx1"/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Serviços estimáveis doados por pessoas físicas devem constituir produto de seu próprio serviço ou de sua atividade econômica.</a:t>
            </a:r>
            <a:r>
              <a:rPr lang="pt-BR" sz="2400" b="1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5439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37597" y="-21779"/>
            <a:ext cx="11871486" cy="6665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5C589FB5-4C35-FF17-30C9-AE0F54F724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DOAÇÕES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DO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PARTIDO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E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DOAÇÕES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FINANCEIRAS</a:t>
            </a:r>
          </a:p>
        </p:txBody>
      </p:sp>
      <p:sp>
        <p:nvSpPr>
          <p:cNvPr id="2" name="object 5">
            <a:extLst>
              <a:ext uri="{FF2B5EF4-FFF2-40B4-BE49-F238E27FC236}">
                <a16:creationId xmlns:a16="http://schemas.microsoft.com/office/drawing/2014/main" id="{9A7912F4-E1FD-CC19-F677-A8DBDEE31E8B}"/>
              </a:ext>
            </a:extLst>
          </p:cNvPr>
          <p:cNvSpPr txBox="1"/>
          <p:nvPr/>
        </p:nvSpPr>
        <p:spPr>
          <a:xfrm>
            <a:off x="3797446" y="877116"/>
            <a:ext cx="7635719" cy="968855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304800" indent="-292735">
              <a:lnSpc>
                <a:spcPct val="100000"/>
              </a:lnSpc>
              <a:spcBef>
                <a:spcPts val="355"/>
              </a:spcBef>
              <a:buClr>
                <a:srgbClr val="420008"/>
              </a:buClr>
              <a:buSzPct val="65909"/>
              <a:buFont typeface="Wingdings"/>
              <a:buChar char=""/>
              <a:tabLst>
                <a:tab pos="304800" algn="l"/>
                <a:tab pos="305435" algn="l"/>
                <a:tab pos="894080" algn="l"/>
                <a:tab pos="2268855" algn="l"/>
                <a:tab pos="3816350" algn="l"/>
                <a:tab pos="4394835" algn="l"/>
                <a:tab pos="5584190" algn="l"/>
                <a:tab pos="6895465" algn="l"/>
              </a:tabLst>
            </a:pPr>
            <a:r>
              <a:rPr sz="2000" b="1" spc="-55" dirty="0">
                <a:latin typeface="Arial"/>
                <a:cs typeface="Arial"/>
              </a:rPr>
              <a:t>A</a:t>
            </a:r>
            <a:r>
              <a:rPr sz="2000" b="1" spc="-5" dirty="0">
                <a:latin typeface="Arial"/>
                <a:cs typeface="Arial"/>
              </a:rPr>
              <a:t>s</a:t>
            </a:r>
            <a:r>
              <a:rPr sz="2000" b="1" dirty="0">
                <a:latin typeface="Arial"/>
                <a:cs typeface="Arial"/>
              </a:rPr>
              <a:t>	d</a:t>
            </a:r>
            <a:r>
              <a:rPr sz="2000" b="1" spc="5" dirty="0">
                <a:latin typeface="Arial"/>
                <a:cs typeface="Arial"/>
              </a:rPr>
              <a:t>o</a:t>
            </a:r>
            <a:r>
              <a:rPr sz="2000" b="1" spc="-5" dirty="0">
                <a:latin typeface="Arial"/>
                <a:cs typeface="Arial"/>
              </a:rPr>
              <a:t>aç</a:t>
            </a:r>
            <a:r>
              <a:rPr sz="2000" b="1" dirty="0">
                <a:latin typeface="Arial"/>
                <a:cs typeface="Arial"/>
              </a:rPr>
              <a:t>õ</a:t>
            </a:r>
            <a:r>
              <a:rPr sz="2000" b="1" spc="-5" dirty="0">
                <a:latin typeface="Arial"/>
                <a:cs typeface="Arial"/>
              </a:rPr>
              <a:t>es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-5" dirty="0">
                <a:latin typeface="Arial"/>
                <a:cs typeface="Arial"/>
              </a:rPr>
              <a:t>re</a:t>
            </a:r>
            <a:r>
              <a:rPr sz="2000" b="1" spc="10" dirty="0">
                <a:latin typeface="Arial"/>
                <a:cs typeface="Arial"/>
              </a:rPr>
              <a:t>c</a:t>
            </a:r>
            <a:r>
              <a:rPr sz="2000" b="1" dirty="0">
                <a:latin typeface="Arial"/>
                <a:cs typeface="Arial"/>
              </a:rPr>
              <a:t>e</a:t>
            </a:r>
            <a:r>
              <a:rPr sz="2000" b="1" spc="-10" dirty="0">
                <a:latin typeface="Arial"/>
                <a:cs typeface="Arial"/>
              </a:rPr>
              <a:t>b</a:t>
            </a:r>
            <a:r>
              <a:rPr sz="2000" b="1" spc="5" dirty="0">
                <a:latin typeface="Arial"/>
                <a:cs typeface="Arial"/>
              </a:rPr>
              <a:t>i</a:t>
            </a:r>
            <a:r>
              <a:rPr sz="2000" b="1" dirty="0">
                <a:latin typeface="Arial"/>
                <a:cs typeface="Arial"/>
              </a:rPr>
              <a:t>d</a:t>
            </a:r>
            <a:r>
              <a:rPr sz="2000" b="1" spc="-10" dirty="0">
                <a:latin typeface="Arial"/>
                <a:cs typeface="Arial"/>
              </a:rPr>
              <a:t>a</a:t>
            </a:r>
            <a:r>
              <a:rPr sz="2000" b="1" spc="-5" dirty="0">
                <a:latin typeface="Arial"/>
                <a:cs typeface="Arial"/>
              </a:rPr>
              <a:t>s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-5" dirty="0">
                <a:latin typeface="Arial"/>
                <a:cs typeface="Arial"/>
              </a:rPr>
              <a:t>d</a:t>
            </a:r>
            <a:r>
              <a:rPr sz="2000" b="1" dirty="0">
                <a:latin typeface="Arial"/>
                <a:cs typeface="Arial"/>
              </a:rPr>
              <a:t>o	p</a:t>
            </a:r>
            <a:r>
              <a:rPr sz="2000" b="1" spc="-10" dirty="0">
                <a:latin typeface="Arial"/>
                <a:cs typeface="Arial"/>
              </a:rPr>
              <a:t>a</a:t>
            </a:r>
            <a:r>
              <a:rPr sz="2000" b="1" spc="-5" dirty="0">
                <a:latin typeface="Arial"/>
                <a:cs typeface="Arial"/>
              </a:rPr>
              <a:t>r</a:t>
            </a:r>
            <a:r>
              <a:rPr sz="2000" b="1" dirty="0">
                <a:latin typeface="Arial"/>
                <a:cs typeface="Arial"/>
              </a:rPr>
              <a:t>t</a:t>
            </a:r>
            <a:r>
              <a:rPr sz="2000" b="1" spc="5" dirty="0">
                <a:latin typeface="Arial"/>
                <a:cs typeface="Arial"/>
              </a:rPr>
              <a:t>i</a:t>
            </a:r>
            <a:r>
              <a:rPr sz="2000" b="1" spc="10" dirty="0">
                <a:latin typeface="Arial"/>
                <a:cs typeface="Arial"/>
              </a:rPr>
              <a:t>d</a:t>
            </a:r>
            <a:r>
              <a:rPr sz="2000" b="1" dirty="0">
                <a:latin typeface="Arial"/>
                <a:cs typeface="Arial"/>
              </a:rPr>
              <a:t>o	d</a:t>
            </a:r>
            <a:r>
              <a:rPr sz="2000" b="1" spc="10" dirty="0">
                <a:latin typeface="Arial"/>
                <a:cs typeface="Arial"/>
              </a:rPr>
              <a:t>e</a:t>
            </a:r>
            <a:r>
              <a:rPr sz="2000" b="1" spc="-30" dirty="0">
                <a:latin typeface="Arial"/>
                <a:cs typeface="Arial"/>
              </a:rPr>
              <a:t>v</a:t>
            </a:r>
            <a:r>
              <a:rPr sz="2000" b="1" spc="-5" dirty="0">
                <a:latin typeface="Arial"/>
                <a:cs typeface="Arial"/>
              </a:rPr>
              <a:t>er</a:t>
            </a:r>
            <a:r>
              <a:rPr sz="2000" b="1" spc="10" dirty="0">
                <a:latin typeface="Arial"/>
                <a:cs typeface="Arial"/>
              </a:rPr>
              <a:t>ã</a:t>
            </a:r>
            <a:r>
              <a:rPr sz="2000" b="1" dirty="0">
                <a:latin typeface="Arial"/>
                <a:cs typeface="Arial"/>
              </a:rPr>
              <a:t>o	</a:t>
            </a:r>
            <a:r>
              <a:rPr sz="2000" b="1" spc="-10" dirty="0">
                <a:latin typeface="Arial"/>
                <a:cs typeface="Arial"/>
              </a:rPr>
              <a:t>ser</a:t>
            </a:r>
            <a:r>
              <a:rPr lang="pt-BR" sz="2000" b="1" spc="-10" dirty="0">
                <a:latin typeface="Arial"/>
                <a:cs typeface="Arial"/>
              </a:rPr>
              <a:t> sempre </a:t>
            </a:r>
            <a:r>
              <a:rPr sz="2000" b="1" spc="-5" dirty="0" err="1">
                <a:latin typeface="Arial"/>
                <a:cs typeface="Arial"/>
              </a:rPr>
              <a:t>contabilizadas</a:t>
            </a:r>
            <a:r>
              <a:rPr sz="2000" b="1" spc="5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com</a:t>
            </a:r>
            <a:r>
              <a:rPr sz="2000" b="1" spc="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identificação</a:t>
            </a:r>
            <a:r>
              <a:rPr sz="2000" b="1" spc="3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do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doador</a:t>
            </a:r>
            <a:r>
              <a:rPr sz="2000" b="1" spc="50" dirty="0">
                <a:latin typeface="Arial"/>
                <a:cs typeface="Arial"/>
              </a:rPr>
              <a:t> </a:t>
            </a:r>
            <a:r>
              <a:rPr sz="2000" b="1" dirty="0" err="1">
                <a:latin typeface="Arial"/>
                <a:cs typeface="Arial"/>
              </a:rPr>
              <a:t>originário</a:t>
            </a:r>
            <a:r>
              <a:rPr sz="2000" b="1" dirty="0">
                <a:latin typeface="Arial"/>
                <a:cs typeface="Arial"/>
              </a:rPr>
              <a:t>.</a:t>
            </a:r>
            <a:r>
              <a:rPr lang="pt-BR"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(exceto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Fundo</a:t>
            </a:r>
            <a:r>
              <a:rPr sz="2000" b="1" spc="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Partidário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FEFC)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81D83579-27A6-CCFD-5125-0188A6F3C2E6}"/>
              </a:ext>
            </a:extLst>
          </p:cNvPr>
          <p:cNvSpPr txBox="1"/>
          <p:nvPr/>
        </p:nvSpPr>
        <p:spPr>
          <a:xfrm>
            <a:off x="3897585" y="2121499"/>
            <a:ext cx="7593636" cy="662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0100"/>
              </a:lnSpc>
              <a:spcBef>
                <a:spcPts val="90"/>
              </a:spcBef>
              <a:buClr>
                <a:srgbClr val="420008"/>
              </a:buClr>
              <a:buSzPct val="65909"/>
              <a:buFont typeface="Wingdings"/>
              <a:buChar char=""/>
              <a:tabLst>
                <a:tab pos="312420" algn="l"/>
              </a:tabLst>
            </a:pPr>
            <a:r>
              <a:rPr lang="pt-BR" sz="2000" b="1" spc="-1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Se </a:t>
            </a:r>
            <a:r>
              <a:rPr sz="2000" b="1" dirty="0">
                <a:latin typeface="Arial"/>
                <a:cs typeface="Arial"/>
              </a:rPr>
              <a:t>for </a:t>
            </a:r>
            <a:r>
              <a:rPr sz="2000" b="1" spc="-5" dirty="0">
                <a:latin typeface="Arial"/>
                <a:cs typeface="Arial"/>
              </a:rPr>
              <a:t>constatado que </a:t>
            </a:r>
            <a:r>
              <a:rPr sz="2000" b="1" dirty="0">
                <a:latin typeface="Arial"/>
                <a:cs typeface="Arial"/>
              </a:rPr>
              <a:t>o </a:t>
            </a:r>
            <a:r>
              <a:rPr sz="2000" b="1" spc="-60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recurso </a:t>
            </a:r>
            <a:r>
              <a:rPr sz="2000" b="1" dirty="0">
                <a:latin typeface="Arial"/>
                <a:cs typeface="Arial"/>
              </a:rPr>
              <a:t>é </a:t>
            </a:r>
            <a:r>
              <a:rPr sz="2000" b="1" spc="5" dirty="0">
                <a:latin typeface="Arial"/>
                <a:cs typeface="Arial"/>
              </a:rPr>
              <a:t>de </a:t>
            </a:r>
            <a:r>
              <a:rPr sz="2000" b="1" dirty="0">
                <a:latin typeface="Arial"/>
                <a:cs typeface="Arial"/>
              </a:rPr>
              <a:t>fonte </a:t>
            </a:r>
            <a:r>
              <a:rPr sz="2000" b="1" spc="-5" dirty="0">
                <a:latin typeface="Arial"/>
                <a:cs typeface="Arial"/>
              </a:rPr>
              <a:t>vedada, </a:t>
            </a:r>
            <a:r>
              <a:rPr sz="2000" b="1" spc="-6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todos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os</a:t>
            </a:r>
            <a:r>
              <a:rPr sz="2000" b="1" dirty="0">
                <a:latin typeface="Arial"/>
                <a:cs typeface="Arial"/>
              </a:rPr>
              <a:t> beneficiários 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serão</a:t>
            </a:r>
            <a:r>
              <a:rPr sz="2000" b="1" dirty="0">
                <a:latin typeface="Arial"/>
                <a:cs typeface="Arial"/>
              </a:rPr>
              <a:t> responsabilizados </a:t>
            </a:r>
            <a:r>
              <a:rPr sz="2000" b="1" spc="-6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solidariamente.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1C33AA59-75A6-1BA8-C760-EA507A471D13}"/>
              </a:ext>
            </a:extLst>
          </p:cNvPr>
          <p:cNvSpPr txBox="1"/>
          <p:nvPr/>
        </p:nvSpPr>
        <p:spPr>
          <a:xfrm>
            <a:off x="3883071" y="3028224"/>
            <a:ext cx="7593636" cy="2861104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 algn="just">
              <a:lnSpc>
                <a:spcPct val="100800"/>
              </a:lnSpc>
              <a:spcBef>
                <a:spcPts val="80"/>
              </a:spcBef>
            </a:pPr>
            <a:r>
              <a:rPr sz="2000" spc="-15" dirty="0">
                <a:latin typeface="Arial Black"/>
                <a:cs typeface="Arial Black"/>
              </a:rPr>
              <a:t>ATENÇÃO!!!</a:t>
            </a:r>
            <a:r>
              <a:rPr sz="2000" spc="1355" dirty="0">
                <a:latin typeface="Arial Black"/>
                <a:cs typeface="Arial Black"/>
              </a:rPr>
              <a:t> </a:t>
            </a:r>
            <a:r>
              <a:rPr sz="2000" b="1" spc="-10" dirty="0">
                <a:latin typeface="Arial"/>
                <a:cs typeface="Arial"/>
              </a:rPr>
              <a:t>Doações</a:t>
            </a:r>
            <a:r>
              <a:rPr sz="2000" b="1" spc="570" dirty="0">
                <a:latin typeface="Arial"/>
                <a:cs typeface="Arial"/>
              </a:rPr>
              <a:t> </a:t>
            </a:r>
            <a:r>
              <a:rPr sz="2000" b="1" spc="-5" dirty="0" err="1">
                <a:latin typeface="Arial"/>
                <a:cs typeface="Arial"/>
              </a:rPr>
              <a:t>financeiras</a:t>
            </a:r>
            <a:r>
              <a:rPr sz="2000" b="1" spc="1150" dirty="0">
                <a:latin typeface="Arial"/>
                <a:cs typeface="Arial"/>
              </a:rPr>
              <a:t> </a:t>
            </a:r>
            <a:r>
              <a:rPr sz="2000" b="1" spc="-5" dirty="0" err="1">
                <a:latin typeface="Arial"/>
                <a:cs typeface="Arial"/>
              </a:rPr>
              <a:t>iguais</a:t>
            </a:r>
            <a:r>
              <a:rPr lang="pt-BR" sz="2000" b="1" spc="-5" dirty="0">
                <a:latin typeface="Arial"/>
                <a:cs typeface="Arial"/>
              </a:rPr>
              <a:t>/</a:t>
            </a:r>
            <a:r>
              <a:rPr sz="2000" b="1" dirty="0" err="1">
                <a:latin typeface="Arial"/>
                <a:cs typeface="Arial"/>
              </a:rPr>
              <a:t>superiores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 </a:t>
            </a:r>
            <a:r>
              <a:rPr sz="2000" b="1" dirty="0">
                <a:latin typeface="Arial"/>
                <a:cs typeface="Arial"/>
              </a:rPr>
              <a:t> </a:t>
            </a:r>
            <a:endParaRPr lang="pt-BR" sz="2000" b="1" dirty="0">
              <a:latin typeface="Arial"/>
              <a:cs typeface="Arial"/>
            </a:endParaRPr>
          </a:p>
          <a:p>
            <a:pPr marL="12700" marR="5080" algn="just">
              <a:lnSpc>
                <a:spcPct val="100800"/>
              </a:lnSpc>
              <a:spcBef>
                <a:spcPts val="80"/>
              </a:spcBef>
            </a:pPr>
            <a:r>
              <a:rPr sz="2000" b="1" spc="-5" dirty="0">
                <a:latin typeface="Arial"/>
                <a:cs typeface="Arial"/>
              </a:rPr>
              <a:t>R$ </a:t>
            </a:r>
            <a:r>
              <a:rPr sz="2000" b="1" spc="-10" dirty="0">
                <a:latin typeface="Arial"/>
                <a:cs typeface="Arial"/>
              </a:rPr>
              <a:t>1.064,10 </a:t>
            </a:r>
            <a:r>
              <a:rPr sz="2000" b="1" dirty="0">
                <a:latin typeface="Arial"/>
                <a:cs typeface="Arial"/>
              </a:rPr>
              <a:t>- </a:t>
            </a:r>
            <a:r>
              <a:rPr sz="2000" b="1" u="heavy" spc="-5" dirty="0">
                <a:uFill>
                  <a:solidFill>
                    <a:srgbClr val="007635"/>
                  </a:solidFill>
                </a:uFill>
                <a:latin typeface="Arial"/>
                <a:cs typeface="Arial"/>
              </a:rPr>
              <a:t>mesmo que sejam recursos </a:t>
            </a:r>
            <a:r>
              <a:rPr sz="2000" b="1" u="heavy" dirty="0">
                <a:uFill>
                  <a:solidFill>
                    <a:srgbClr val="007635"/>
                  </a:solidFill>
                </a:uFill>
                <a:latin typeface="Arial"/>
                <a:cs typeface="Arial"/>
              </a:rPr>
              <a:t>próprios </a:t>
            </a:r>
            <a:r>
              <a:rPr sz="2000" b="1" u="heavy" spc="5" dirty="0">
                <a:uFill>
                  <a:solidFill>
                    <a:srgbClr val="007635"/>
                  </a:solidFill>
                </a:uFill>
                <a:latin typeface="Arial"/>
                <a:cs typeface="Arial"/>
              </a:rPr>
              <a:t>do </a:t>
            </a:r>
            <a:r>
              <a:rPr sz="2000" b="1" u="heavy" spc="-5" dirty="0">
                <a:uFill>
                  <a:solidFill>
                    <a:srgbClr val="007635"/>
                  </a:solidFill>
                </a:uFill>
                <a:latin typeface="Arial"/>
                <a:cs typeface="Arial"/>
              </a:rPr>
              <a:t>candidato</a:t>
            </a:r>
            <a:r>
              <a:rPr sz="2000" b="1" spc="-5" dirty="0">
                <a:latin typeface="Arial"/>
                <a:cs typeface="Arial"/>
              </a:rPr>
              <a:t>,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tem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ser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mediante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transferência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eletrônica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entre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contas </a:t>
            </a:r>
            <a:r>
              <a:rPr sz="2000" b="1" spc="-57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bancárias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do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doador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candidato,</a:t>
            </a:r>
            <a:r>
              <a:rPr sz="2000" b="1" spc="4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ou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cheque</a:t>
            </a:r>
            <a:r>
              <a:rPr sz="2000" b="1" spc="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cruzado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nominal</a:t>
            </a:r>
            <a:r>
              <a:rPr lang="pt-BR" sz="2000" b="1" spc="-5" dirty="0"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pt-BR" sz="2000" b="1" spc="-5" dirty="0">
                <a:latin typeface="Arial"/>
                <a:cs typeface="Arial"/>
              </a:rPr>
              <a:t>             </a:t>
            </a:r>
            <a:r>
              <a:rPr sz="2000" b="1" spc="-5" dirty="0" err="1">
                <a:latin typeface="Arial"/>
                <a:cs typeface="Arial"/>
              </a:rPr>
              <a:t>Obs</a:t>
            </a:r>
            <a:r>
              <a:rPr sz="2000" b="1" spc="-5" dirty="0">
                <a:latin typeface="Arial"/>
                <a:cs typeface="Arial"/>
              </a:rPr>
              <a:t>!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 </a:t>
            </a:r>
            <a:r>
              <a:rPr sz="2000" b="1" spc="-5" dirty="0">
                <a:latin typeface="Arial"/>
                <a:cs typeface="Arial"/>
              </a:rPr>
              <a:t>disposto</a:t>
            </a:r>
            <a:r>
              <a:rPr sz="2000" b="1" spc="45" dirty="0">
                <a:latin typeface="Arial"/>
                <a:cs typeface="Arial"/>
              </a:rPr>
              <a:t> </a:t>
            </a:r>
            <a:r>
              <a:rPr sz="2000" b="1" u="heavy" spc="-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também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aplica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hipóteses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de:</a:t>
            </a:r>
            <a:endParaRPr sz="2000" dirty="0">
              <a:latin typeface="Arial"/>
              <a:cs typeface="Arial"/>
            </a:endParaRPr>
          </a:p>
          <a:p>
            <a:pPr marL="3414395" indent="-166370">
              <a:lnSpc>
                <a:spcPct val="100000"/>
              </a:lnSpc>
              <a:spcBef>
                <a:spcPts val="5"/>
              </a:spcBef>
              <a:buChar char="-"/>
              <a:tabLst>
                <a:tab pos="3415029" algn="l"/>
              </a:tabLst>
            </a:pPr>
            <a:r>
              <a:rPr sz="2000" b="1" spc="-10" dirty="0">
                <a:latin typeface="Arial"/>
                <a:cs typeface="Arial"/>
              </a:rPr>
              <a:t>doações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sucessivas</a:t>
            </a:r>
            <a:endParaRPr sz="2000" dirty="0">
              <a:latin typeface="Arial"/>
              <a:cs typeface="Arial"/>
            </a:endParaRPr>
          </a:p>
          <a:p>
            <a:pPr marL="3406775" indent="-163195">
              <a:lnSpc>
                <a:spcPts val="2490"/>
              </a:lnSpc>
              <a:buChar char="-"/>
              <a:tabLst>
                <a:tab pos="3407410" algn="l"/>
              </a:tabLst>
            </a:pPr>
            <a:r>
              <a:rPr sz="2000" b="1" spc="-5" dirty="0">
                <a:latin typeface="Arial"/>
                <a:cs typeface="Arial"/>
              </a:rPr>
              <a:t>realizadas por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um </a:t>
            </a:r>
            <a:r>
              <a:rPr sz="2000" b="1" spc="-10" dirty="0">
                <a:latin typeface="Arial"/>
                <a:cs typeface="Arial"/>
              </a:rPr>
              <a:t>mesmo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doador</a:t>
            </a:r>
            <a:endParaRPr sz="2000" dirty="0">
              <a:latin typeface="Arial"/>
              <a:cs typeface="Arial"/>
            </a:endParaRPr>
          </a:p>
          <a:p>
            <a:pPr marL="3414395" indent="-166370">
              <a:lnSpc>
                <a:spcPts val="2490"/>
              </a:lnSpc>
              <a:buChar char="-"/>
              <a:tabLst>
                <a:tab pos="3415029" algn="l"/>
              </a:tabLst>
            </a:pPr>
            <a:r>
              <a:rPr sz="2000" b="1" spc="-10" dirty="0">
                <a:latin typeface="Arial"/>
                <a:cs typeface="Arial"/>
              </a:rPr>
              <a:t>em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um</a:t>
            </a:r>
            <a:r>
              <a:rPr sz="2000" b="1" spc="-10" dirty="0">
                <a:latin typeface="Arial"/>
                <a:cs typeface="Arial"/>
              </a:rPr>
              <a:t> mesmo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dia*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3969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231060" y="170171"/>
            <a:ext cx="11743230" cy="6593486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5" name="object 6">
            <a:extLst>
              <a:ext uri="{FF2B5EF4-FFF2-40B4-BE49-F238E27FC236}">
                <a16:creationId xmlns:a16="http://schemas.microsoft.com/office/drawing/2014/main" id="{A4699112-F980-99EE-EB3F-4B4C32F245E4}"/>
              </a:ext>
            </a:extLst>
          </p:cNvPr>
          <p:cNvSpPr txBox="1"/>
          <p:nvPr/>
        </p:nvSpPr>
        <p:spPr>
          <a:xfrm>
            <a:off x="603682" y="1731397"/>
            <a:ext cx="11209604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Arial Nova" panose="020B0504020202020204" pitchFamily="34" charset="0"/>
                <a:cs typeface="Arial"/>
              </a:rPr>
              <a:t>Doações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do Fundo Partidário 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e </a:t>
            </a:r>
            <a:r>
              <a:rPr sz="2800" b="1" spc="5" dirty="0">
                <a:latin typeface="Arial Nova" panose="020B0504020202020204" pitchFamily="34" charset="0"/>
                <a:cs typeface="Arial"/>
              </a:rPr>
              <a:t>do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FEFC, de partidos 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para </a:t>
            </a:r>
            <a:r>
              <a:rPr sz="2800" b="1" spc="5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candidatos,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também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devem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 ser</a:t>
            </a:r>
            <a:r>
              <a:rPr sz="2800" b="1" spc="5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realizadas</a:t>
            </a:r>
            <a:r>
              <a:rPr sz="2800" b="1" spc="5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10" dirty="0">
                <a:latin typeface="Arial Nova" panose="020B0504020202020204" pitchFamily="34" charset="0"/>
                <a:cs typeface="Arial"/>
              </a:rPr>
              <a:t>por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 meio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10" dirty="0">
                <a:latin typeface="Arial Nova" panose="020B0504020202020204" pitchFamily="34" charset="0"/>
                <a:cs typeface="Arial"/>
              </a:rPr>
              <a:t>de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dirty="0">
                <a:latin typeface="Arial Nova" panose="020B0504020202020204" pitchFamily="34" charset="0"/>
                <a:cs typeface="Arial"/>
              </a:rPr>
              <a:t>transação</a:t>
            </a:r>
            <a:r>
              <a:rPr sz="2800" b="1" spc="5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bancária</a:t>
            </a:r>
            <a:r>
              <a:rPr sz="2800" b="1" spc="10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(transferência eletrônica</a:t>
            </a:r>
            <a:r>
              <a:rPr sz="2800" b="1" spc="10" dirty="0">
                <a:latin typeface="Arial Nova" panose="020B0504020202020204" pitchFamily="34" charset="0"/>
                <a:cs typeface="Arial"/>
              </a:rPr>
              <a:t> </a:t>
            </a:r>
            <a:r>
              <a:rPr sz="2800" b="1" spc="-5" dirty="0">
                <a:latin typeface="Arial Nova" panose="020B0504020202020204" pitchFamily="34" charset="0"/>
                <a:cs typeface="Arial"/>
              </a:rPr>
              <a:t>ou cheque).</a:t>
            </a:r>
            <a:endParaRPr sz="2800" dirty="0">
              <a:latin typeface="Arial Nova" panose="020B0504020202020204" pitchFamily="34" charset="0"/>
              <a:cs typeface="Arial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C5123C5B-BDEA-28F4-3386-86FFABB67230}"/>
              </a:ext>
            </a:extLst>
          </p:cNvPr>
          <p:cNvSpPr txBox="1">
            <a:spLocks/>
          </p:cNvSpPr>
          <p:nvPr/>
        </p:nvSpPr>
        <p:spPr>
          <a:xfrm>
            <a:off x="1990179" y="740428"/>
            <a:ext cx="8589010" cy="6384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u="sng" dirty="0">
                <a:solidFill>
                  <a:schemeClr val="tx1"/>
                </a:solidFill>
                <a:latin typeface="Arial Nova" panose="020B0504020202020204" pitchFamily="34" charset="0"/>
              </a:rPr>
              <a:t>FUNDO PARTIDÁRIO E FEFC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F6D49C1-5F0A-8B92-A19B-D65075899A34}"/>
              </a:ext>
            </a:extLst>
          </p:cNvPr>
          <p:cNvSpPr txBox="1"/>
          <p:nvPr/>
        </p:nvSpPr>
        <p:spPr>
          <a:xfrm>
            <a:off x="617254" y="3333814"/>
            <a:ext cx="11209604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pt-BR" sz="2800" b="1" dirty="0">
                <a:latin typeface="Arial Nova" panose="020B0504020202020204" pitchFamily="34" charset="0"/>
                <a:cs typeface="Arial"/>
              </a:rPr>
              <a:t>É vedada a transferência desses recursos para a conta “doações de campanha” do partido ou do candidato.</a:t>
            </a:r>
            <a:endParaRPr sz="2800" b="1" dirty="0">
              <a:latin typeface="Arial Nova" panose="020B0504020202020204" pitchFamily="34" charset="0"/>
              <a:cs typeface="Arial"/>
            </a:endParaRPr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3EF28781-757A-3487-4484-56A3F68736FF}"/>
              </a:ext>
            </a:extLst>
          </p:cNvPr>
          <p:cNvSpPr txBox="1"/>
          <p:nvPr/>
        </p:nvSpPr>
        <p:spPr>
          <a:xfrm>
            <a:off x="451277" y="4983928"/>
            <a:ext cx="11209604" cy="1318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pt-BR" sz="2800" b="1" u="sng" dirty="0">
                <a:latin typeface="Arial Nova" panose="020B0504020202020204" pitchFamily="34" charset="0"/>
                <a:cs typeface="Arial"/>
              </a:rPr>
              <a:t>IMPORTANTE:</a:t>
            </a:r>
            <a:r>
              <a:rPr lang="pt-BR" sz="2800" b="1" dirty="0">
                <a:latin typeface="Arial Nova" panose="020B0504020202020204" pitchFamily="34" charset="0"/>
                <a:cs typeface="Arial"/>
              </a:rPr>
              <a:t> 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pt-BR" sz="2800" b="1" dirty="0">
                <a:latin typeface="Arial Nova" panose="020B0504020202020204" pitchFamily="34" charset="0"/>
                <a:cs typeface="Arial"/>
              </a:rPr>
              <a:t>Certifique-se é FP ou FEFC antes do depósito, 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pt-BR" sz="2800" b="1" dirty="0">
                <a:latin typeface="Arial Nova" panose="020B0504020202020204" pitchFamily="34" charset="0"/>
                <a:cs typeface="Arial"/>
              </a:rPr>
              <a:t>para não ir para a conta bancária errada!</a:t>
            </a:r>
            <a:endParaRPr sz="2800" b="1" dirty="0">
              <a:latin typeface="Arial Nova" panose="020B05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590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79544" y="159654"/>
            <a:ext cx="11809256" cy="6555981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DC6D7046-AF9B-C7B5-437A-162B96400D62}"/>
              </a:ext>
            </a:extLst>
          </p:cNvPr>
          <p:cNvSpPr txBox="1"/>
          <p:nvPr/>
        </p:nvSpPr>
        <p:spPr>
          <a:xfrm>
            <a:off x="464458" y="1620544"/>
            <a:ext cx="112630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Candidatos e partidos são obrigados a informar  as doações financeiras (valor e doador) em até  72 horas a partir da data do crédito na conta  bancária!.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6153EE0D-3D21-C75F-352D-D85A469E47AB}"/>
              </a:ext>
            </a:extLst>
          </p:cNvPr>
          <p:cNvSpPr txBox="1">
            <a:spLocks/>
          </p:cNvSpPr>
          <p:nvPr/>
        </p:nvSpPr>
        <p:spPr>
          <a:xfrm>
            <a:off x="464457" y="606961"/>
            <a:ext cx="11263085" cy="6463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RELATÓRIO FINANCEIRO DAS 72 HORAS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07E51C7-A152-37B2-FA17-643A4E42F2BF}"/>
              </a:ext>
            </a:extLst>
          </p:cNvPr>
          <p:cNvSpPr txBox="1"/>
          <p:nvPr/>
        </p:nvSpPr>
        <p:spPr>
          <a:xfrm>
            <a:off x="563772" y="3147927"/>
            <a:ext cx="1091931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just">
              <a:spcBef>
                <a:spcPts val="1725"/>
              </a:spcBef>
              <a:tabLst>
                <a:tab pos="2799715" algn="l"/>
              </a:tabLst>
            </a:pP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Mesmo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que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seja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Fundo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Partidário,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FEFC,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financiamento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coletivo, </a:t>
            </a:r>
            <a:r>
              <a:rPr lang="pt-BR" sz="2800" b="1" spc="-5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recursos próprios, todas 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as doações financeiras,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seja 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de que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origem 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45" dirty="0">
                <a:latin typeface="Calibri" panose="020F0502020204030204" pitchFamily="34" charset="0"/>
                <a:cs typeface="Calibri" panose="020F0502020204030204" pitchFamily="34" charset="0"/>
              </a:rPr>
              <a:t>for...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Inclusive 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as indevidas!! Creditou 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em </a:t>
            </a:r>
            <a:r>
              <a:rPr lang="pt-BR" sz="2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conta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bancária, </a:t>
            </a:r>
            <a:r>
              <a:rPr lang="pt-BR" sz="2800" b="1" u="heavy" spc="-1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transmite 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u="heavy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pt-BR" sz="2800" b="1" u="heavy" spc="-15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u="heavy" spc="-1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relatório</a:t>
            </a:r>
            <a:r>
              <a:rPr lang="pt-BR" sz="2800" b="1" u="heavy" spc="-5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das 48hrs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pt-BR" sz="2800" b="1" u="heavy" spc="-2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(prazo</a:t>
            </a:r>
            <a:r>
              <a:rPr lang="pt-BR" sz="2800" b="1" u="heavy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u="heavy" spc="-2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para</a:t>
            </a:r>
            <a:r>
              <a:rPr lang="pt-BR" sz="2800" b="1" u="heavy" spc="5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u="heavy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os</a:t>
            </a:r>
            <a:r>
              <a:rPr lang="pt-BR" sz="2800" b="1" u="heavy" spc="-2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u="heavy" spc="-5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profissionais</a:t>
            </a:r>
            <a:r>
              <a:rPr lang="pt-BR" sz="2800" b="1" u="heavy" spc="-2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u="heavy" spc="-10" dirty="0"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PRG!).</a:t>
            </a:r>
            <a:endParaRPr lang="pt-BR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E92C3EA-8462-10FC-309D-5318B07C1A86}"/>
              </a:ext>
            </a:extLst>
          </p:cNvPr>
          <p:cNvSpPr txBox="1"/>
          <p:nvPr/>
        </p:nvSpPr>
        <p:spPr>
          <a:xfrm>
            <a:off x="751114" y="5296932"/>
            <a:ext cx="1054463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Cuidado</a:t>
            </a:r>
            <a:r>
              <a:rPr lang="pt-BR" sz="2800" b="1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com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doações</a:t>
            </a:r>
            <a:r>
              <a:rPr lang="pt-BR" sz="2800" b="1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às</a:t>
            </a:r>
            <a:r>
              <a:rPr lang="pt-BR" sz="2800" b="1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quintas</a:t>
            </a:r>
            <a:r>
              <a:rPr lang="pt-BR" sz="2800" b="1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sextas-feiras!!</a:t>
            </a:r>
            <a:endParaRPr lang="pt-B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635" algn="ctr"/>
            <a:r>
              <a:rPr lang="pt-BR" sz="2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Prazos</a:t>
            </a:r>
            <a:r>
              <a:rPr lang="pt-BR" sz="2800" b="1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não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pt-BR" sz="2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interrompem</a:t>
            </a:r>
            <a:r>
              <a:rPr lang="pt-BR" sz="2800" b="1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aos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sábados,</a:t>
            </a:r>
            <a:r>
              <a:rPr lang="pt-BR" sz="2800" b="1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domingos</a:t>
            </a:r>
            <a:r>
              <a:rPr lang="pt-BR" sz="2800" b="1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800" b="1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feriados.</a:t>
            </a:r>
            <a:endParaRPr lang="pt-B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680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91371" y="145143"/>
            <a:ext cx="11809256" cy="6555981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6153EE0D-3D21-C75F-352D-D85A469E47AB}"/>
              </a:ext>
            </a:extLst>
          </p:cNvPr>
          <p:cNvSpPr txBox="1">
            <a:spLocks/>
          </p:cNvSpPr>
          <p:nvPr/>
        </p:nvSpPr>
        <p:spPr>
          <a:xfrm>
            <a:off x="464457" y="461476"/>
            <a:ext cx="11263085" cy="6463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LIMITES DE DOAÇÕES PARA AS CAMPANHAS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63E78249-012A-6457-FB0D-1E1541656244}"/>
              </a:ext>
            </a:extLst>
          </p:cNvPr>
          <p:cNvSpPr txBox="1"/>
          <p:nvPr/>
        </p:nvSpPr>
        <p:spPr>
          <a:xfrm>
            <a:off x="885374" y="1752203"/>
            <a:ext cx="10668000" cy="3686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7340" indent="-295275">
              <a:lnSpc>
                <a:spcPct val="100000"/>
              </a:lnSpc>
              <a:spcBef>
                <a:spcPts val="100"/>
              </a:spcBef>
              <a:buSzPct val="96153"/>
              <a:buFont typeface="Wingdings"/>
              <a:buChar char=""/>
              <a:tabLst>
                <a:tab pos="307975" algn="l"/>
              </a:tabLst>
            </a:pPr>
            <a:r>
              <a:rPr sz="3200" b="1" u="heavy" spc="-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Pessoas</a:t>
            </a:r>
            <a:r>
              <a:rPr sz="3200" b="1" u="heavy" spc="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Jurídicas</a:t>
            </a:r>
            <a:r>
              <a:rPr sz="3200" b="1" spc="-5" dirty="0">
                <a:latin typeface="Calibri"/>
                <a:cs typeface="Calibri"/>
              </a:rPr>
              <a:t>: vedadas</a:t>
            </a:r>
            <a:endParaRPr sz="3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0000"/>
              </a:buClr>
            </a:pPr>
            <a:endParaRPr sz="2000" dirty="0">
              <a:latin typeface="Calibri"/>
              <a:cs typeface="Calibri"/>
            </a:endParaRPr>
          </a:p>
          <a:p>
            <a:pPr marL="307340" indent="-295275">
              <a:lnSpc>
                <a:spcPct val="100000"/>
              </a:lnSpc>
              <a:buSzPct val="96153"/>
              <a:buFont typeface="Wingdings"/>
              <a:buChar char=""/>
              <a:tabLst>
                <a:tab pos="307975" algn="l"/>
              </a:tabLst>
            </a:pPr>
            <a:r>
              <a:rPr sz="3200" b="1" u="heavy" spc="-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Pessoas</a:t>
            </a:r>
            <a:r>
              <a:rPr sz="3200" b="1" u="heavy" spc="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Físicas</a:t>
            </a:r>
            <a:r>
              <a:rPr sz="3200" b="1" spc="-5" dirty="0">
                <a:latin typeface="Calibri"/>
                <a:cs typeface="Calibri"/>
              </a:rPr>
              <a:t>:</a:t>
            </a:r>
            <a:endParaRPr sz="3200" dirty="0">
              <a:latin typeface="Calibri"/>
              <a:cs typeface="Calibri"/>
            </a:endParaRPr>
          </a:p>
          <a:p>
            <a:pPr marL="299720" marR="5080" lvl="1" indent="10160" algn="just">
              <a:lnSpc>
                <a:spcPts val="2800"/>
              </a:lnSpc>
              <a:spcBef>
                <a:spcPts val="680"/>
              </a:spcBef>
              <a:buClr>
                <a:srgbClr val="000099"/>
              </a:buClr>
              <a:buChar char="-"/>
              <a:tabLst>
                <a:tab pos="754380" algn="l"/>
              </a:tabLst>
            </a:pPr>
            <a:r>
              <a:rPr sz="3200" b="1" spc="-20" dirty="0">
                <a:latin typeface="Calibri"/>
                <a:cs typeface="Calibri"/>
              </a:rPr>
              <a:t>até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10%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dos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rendimentos</a:t>
            </a:r>
            <a:r>
              <a:rPr sz="3200" b="1" spc="-5" dirty="0">
                <a:latin typeface="Calibri"/>
                <a:cs typeface="Calibri"/>
              </a:rPr>
              <a:t> brutos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recebidos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no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ano 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anterior</a:t>
            </a:r>
            <a:r>
              <a:rPr sz="3200" b="1" spc="3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à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eleição</a:t>
            </a:r>
            <a:r>
              <a:rPr sz="3200" b="1" spc="30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para</a:t>
            </a:r>
            <a:r>
              <a:rPr sz="3200" b="1" spc="2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doações</a:t>
            </a:r>
            <a:r>
              <a:rPr sz="3200" b="1" spc="30" dirty="0">
                <a:latin typeface="Calibri"/>
                <a:cs typeface="Calibri"/>
              </a:rPr>
              <a:t> </a:t>
            </a:r>
            <a:r>
              <a:rPr sz="32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financeiras</a:t>
            </a:r>
            <a:endParaRPr sz="3200" dirty="0">
              <a:latin typeface="Calibri"/>
              <a:cs typeface="Calibri"/>
            </a:endParaRPr>
          </a:p>
          <a:p>
            <a:pPr marL="299720" marR="5080" lvl="1" indent="10160" algn="just">
              <a:lnSpc>
                <a:spcPct val="90100"/>
              </a:lnSpc>
              <a:spcBef>
                <a:spcPts val="1915"/>
              </a:spcBef>
              <a:buChar char="-"/>
              <a:tabLst>
                <a:tab pos="655320" algn="l"/>
              </a:tabLst>
            </a:pPr>
            <a:r>
              <a:rPr sz="3200" b="1" spc="-20" dirty="0">
                <a:latin typeface="Calibri"/>
                <a:cs typeface="Calibri"/>
              </a:rPr>
              <a:t>até </a:t>
            </a:r>
            <a:r>
              <a:rPr sz="3200" b="1" spc="-5" dirty="0">
                <a:latin typeface="Calibri"/>
                <a:cs typeface="Calibri"/>
              </a:rPr>
              <a:t>R$ 40.000,00 </a:t>
            </a:r>
            <a:r>
              <a:rPr sz="3200" b="1" dirty="0">
                <a:latin typeface="Calibri"/>
                <a:cs typeface="Calibri"/>
              </a:rPr>
              <a:t>- </a:t>
            </a:r>
            <a:r>
              <a:rPr sz="3200" b="1" spc="-5" dirty="0">
                <a:latin typeface="Calibri"/>
                <a:cs typeface="Calibri"/>
              </a:rPr>
              <a:t>cessão </a:t>
            </a:r>
            <a:r>
              <a:rPr sz="3200" b="1" spc="-15" dirty="0">
                <a:latin typeface="Calibri"/>
                <a:cs typeface="Calibri"/>
              </a:rPr>
              <a:t>gratuita </a:t>
            </a:r>
            <a:r>
              <a:rPr sz="3200" b="1" dirty="0">
                <a:latin typeface="Calibri"/>
                <a:cs typeface="Calibri"/>
              </a:rPr>
              <a:t>de bens </a:t>
            </a:r>
            <a:r>
              <a:rPr sz="3200" b="1" spc="-5" dirty="0">
                <a:latin typeface="Calibri"/>
                <a:cs typeface="Calibri"/>
              </a:rPr>
              <a:t>móveis </a:t>
            </a:r>
            <a:r>
              <a:rPr sz="3200" b="1" dirty="0">
                <a:latin typeface="Calibri"/>
                <a:cs typeface="Calibri"/>
              </a:rPr>
              <a:t>ou 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imóveis </a:t>
            </a:r>
            <a:r>
              <a:rPr sz="3200" b="1" dirty="0">
                <a:latin typeface="Calibri"/>
                <a:cs typeface="Calibri"/>
              </a:rPr>
              <a:t>de </a:t>
            </a:r>
            <a:r>
              <a:rPr sz="3200" b="1" spc="-5" dirty="0">
                <a:latin typeface="Calibri"/>
                <a:cs typeface="Calibri"/>
              </a:rPr>
              <a:t>propriedade </a:t>
            </a:r>
            <a:r>
              <a:rPr sz="3200" b="1" dirty="0">
                <a:latin typeface="Calibri"/>
                <a:cs typeface="Calibri"/>
              </a:rPr>
              <a:t>do </a:t>
            </a:r>
            <a:r>
              <a:rPr sz="3200" b="1" spc="-30" dirty="0">
                <a:latin typeface="Calibri"/>
                <a:cs typeface="Calibri"/>
              </a:rPr>
              <a:t>doador, </a:t>
            </a:r>
            <a:r>
              <a:rPr sz="3200" b="1" spc="-10" dirty="0">
                <a:latin typeface="Calibri"/>
                <a:cs typeface="Calibri"/>
              </a:rPr>
              <a:t>apurados conforme </a:t>
            </a:r>
            <a:r>
              <a:rPr sz="3200" b="1" dirty="0">
                <a:latin typeface="Calibri"/>
                <a:cs typeface="Calibri"/>
              </a:rPr>
              <a:t>o 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valor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de </a:t>
            </a:r>
            <a:r>
              <a:rPr sz="3200" b="1" spc="-15" dirty="0">
                <a:latin typeface="Calibri"/>
                <a:cs typeface="Calibri"/>
              </a:rPr>
              <a:t>mercado</a:t>
            </a:r>
            <a:r>
              <a:rPr sz="3200" b="1" spc="3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 </a:t>
            </a:r>
            <a:r>
              <a:rPr sz="3200" b="1" spc="-15" dirty="0">
                <a:latin typeface="Calibri"/>
                <a:cs typeface="Calibri"/>
              </a:rPr>
              <a:t>prestação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de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serviços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próprios.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8833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183896" y="-225290"/>
            <a:ext cx="11436176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tângulo: Cantos Arredondados 21" descr="Q">
            <a:extLst>
              <a:ext uri="{FF2B5EF4-FFF2-40B4-BE49-F238E27FC236}">
                <a16:creationId xmlns:a16="http://schemas.microsoft.com/office/drawing/2014/main" id="{6CC26DB1-7116-01CE-89EE-E7CE7084EA64}"/>
              </a:ext>
            </a:extLst>
          </p:cNvPr>
          <p:cNvSpPr/>
          <p:nvPr/>
        </p:nvSpPr>
        <p:spPr>
          <a:xfrm>
            <a:off x="183896" y="1164305"/>
            <a:ext cx="3065377" cy="4530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>
                <a:solidFill>
                  <a:schemeClr val="tx1"/>
                </a:solidFill>
                <a:latin typeface="Arial Black" panose="020B0A04020102020204" pitchFamily="34" charset="0"/>
              </a:rPr>
              <a:t>NORMAS ATUAIS</a:t>
            </a:r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22FDE6FA-39BF-7ADC-08B3-541D0EBC0788}"/>
              </a:ext>
            </a:extLst>
          </p:cNvPr>
          <p:cNvSpPr txBox="1"/>
          <p:nvPr/>
        </p:nvSpPr>
        <p:spPr>
          <a:xfrm>
            <a:off x="3936661" y="1857303"/>
            <a:ext cx="7442539" cy="35650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6028055" algn="l"/>
              </a:tabLst>
            </a:pPr>
            <a:r>
              <a:rPr sz="3000" b="1" spc="-15" dirty="0">
                <a:latin typeface="Calibri"/>
                <a:cs typeface="Calibri"/>
              </a:rPr>
              <a:t>Res.</a:t>
            </a:r>
            <a:r>
              <a:rPr sz="3000" b="1" spc="20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TSE</a:t>
            </a:r>
            <a:r>
              <a:rPr sz="3000" b="1" spc="15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23.607/19</a:t>
            </a:r>
            <a:r>
              <a:rPr sz="3000" b="1" spc="15" dirty="0">
                <a:latin typeface="Calibri"/>
                <a:cs typeface="Calibri"/>
              </a:rPr>
              <a:t> </a:t>
            </a:r>
            <a:r>
              <a:rPr sz="3000" b="1" spc="-15" dirty="0" err="1">
                <a:latin typeface="Calibri"/>
                <a:cs typeface="Calibri"/>
              </a:rPr>
              <a:t>alterada</a:t>
            </a:r>
            <a:r>
              <a:rPr sz="3000" b="1" spc="30" dirty="0">
                <a:latin typeface="Calibri"/>
                <a:cs typeface="Calibri"/>
              </a:rPr>
              <a:t> </a:t>
            </a:r>
            <a:r>
              <a:rPr lang="pt-BR" sz="3000" b="1" dirty="0">
                <a:latin typeface="Calibri"/>
                <a:cs typeface="Calibri"/>
              </a:rPr>
              <a:t>pela</a:t>
            </a:r>
            <a:r>
              <a:rPr lang="pt-BR" sz="3000" b="1" spc="-10" dirty="0">
                <a:latin typeface="Calibri"/>
                <a:cs typeface="Calibri"/>
              </a:rPr>
              <a:t> </a:t>
            </a:r>
            <a:r>
              <a:rPr lang="pt-BR" sz="3000" b="1" spc="-15" dirty="0">
                <a:latin typeface="Calibri"/>
                <a:cs typeface="Calibri"/>
              </a:rPr>
              <a:t>Resolução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6028055" algn="l"/>
              </a:tabLst>
            </a:pPr>
            <a:r>
              <a:rPr lang="pt-BR" sz="3000" b="1" spc="-15" dirty="0">
                <a:latin typeface="Calibri"/>
                <a:cs typeface="Calibri"/>
              </a:rPr>
              <a:t>nº </a:t>
            </a:r>
            <a:r>
              <a:rPr lang="pt-BR" sz="3000" b="1" spc="-10" dirty="0">
                <a:latin typeface="Calibri"/>
                <a:cs typeface="Calibri"/>
              </a:rPr>
              <a:t>23.665/21 </a:t>
            </a:r>
            <a:r>
              <a:rPr lang="pt-BR" sz="3000" b="1" spc="-5" dirty="0">
                <a:latin typeface="Calibri"/>
                <a:cs typeface="Calibri"/>
              </a:rPr>
              <a:t> </a:t>
            </a:r>
            <a:r>
              <a:rPr lang="pt-BR" sz="3000" b="1" spc="-10" dirty="0">
                <a:latin typeface="Calibri"/>
                <a:cs typeface="Calibri"/>
              </a:rPr>
              <a:t>(arrecadação,</a:t>
            </a:r>
            <a:r>
              <a:rPr lang="pt-BR" sz="3000" b="1" spc="25" dirty="0">
                <a:latin typeface="Calibri"/>
                <a:cs typeface="Calibri"/>
              </a:rPr>
              <a:t> </a:t>
            </a:r>
            <a:r>
              <a:rPr lang="pt-BR" sz="3000" b="1" spc="-20" dirty="0">
                <a:latin typeface="Calibri"/>
                <a:cs typeface="Calibri"/>
              </a:rPr>
              <a:t>gastos</a:t>
            </a:r>
            <a:r>
              <a:rPr lang="pt-BR" sz="3000" b="1" spc="10" dirty="0">
                <a:latin typeface="Calibri"/>
                <a:cs typeface="Calibri"/>
              </a:rPr>
              <a:t> </a:t>
            </a:r>
            <a:r>
              <a:rPr lang="pt-BR" sz="3000" b="1" dirty="0">
                <a:latin typeface="Calibri"/>
                <a:cs typeface="Calibri"/>
              </a:rPr>
              <a:t>e</a:t>
            </a:r>
            <a:r>
              <a:rPr lang="pt-BR" sz="3000" b="1" spc="-5" dirty="0">
                <a:latin typeface="Calibri"/>
                <a:cs typeface="Calibri"/>
              </a:rPr>
              <a:t> </a:t>
            </a:r>
            <a:r>
              <a:rPr lang="pt-BR" sz="3000" b="1" spc="-15" dirty="0">
                <a:latin typeface="Calibri"/>
                <a:cs typeface="Calibri"/>
              </a:rPr>
              <a:t>prestação</a:t>
            </a:r>
            <a:r>
              <a:rPr lang="pt-BR" sz="3000" b="1" spc="10" dirty="0">
                <a:latin typeface="Calibri"/>
                <a:cs typeface="Calibri"/>
              </a:rPr>
              <a:t>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6028055" algn="l"/>
              </a:tabLst>
            </a:pPr>
            <a:r>
              <a:rPr sz="3000" b="1" dirty="0">
                <a:latin typeface="Calibri"/>
                <a:cs typeface="Calibri"/>
              </a:rPr>
              <a:t>de </a:t>
            </a:r>
            <a:r>
              <a:rPr sz="3000" b="1" spc="-20" dirty="0">
                <a:latin typeface="Calibri"/>
                <a:cs typeface="Calibri"/>
              </a:rPr>
              <a:t>contas</a:t>
            </a:r>
            <a:r>
              <a:rPr sz="3000" b="1" spc="15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de </a:t>
            </a:r>
            <a:r>
              <a:rPr sz="3000" b="1" spc="-10" dirty="0">
                <a:latin typeface="Calibri"/>
                <a:cs typeface="Calibri"/>
              </a:rPr>
              <a:t>candidatos </a:t>
            </a:r>
            <a:r>
              <a:rPr sz="3000" b="1" dirty="0">
                <a:latin typeface="Calibri"/>
                <a:cs typeface="Calibri"/>
              </a:rPr>
              <a:t>e </a:t>
            </a:r>
            <a:r>
              <a:rPr sz="3000" b="1" spc="-555" dirty="0">
                <a:latin typeface="Calibri"/>
                <a:cs typeface="Calibri"/>
              </a:rPr>
              <a:t> </a:t>
            </a:r>
            <a:r>
              <a:rPr sz="3000" b="1" spc="-5" dirty="0" err="1">
                <a:latin typeface="Calibri"/>
                <a:cs typeface="Calibri"/>
              </a:rPr>
              <a:t>partidos</a:t>
            </a:r>
            <a:r>
              <a:rPr sz="3000" b="1" spc="-15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)</a:t>
            </a:r>
            <a:endParaRPr lang="pt-BR" sz="3000" b="1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6028055" algn="l"/>
              </a:tabLst>
            </a:pPr>
            <a:endParaRPr sz="3000" dirty="0">
              <a:latin typeface="Calibri"/>
              <a:cs typeface="Calibri"/>
            </a:endParaRPr>
          </a:p>
          <a:p>
            <a:pPr marL="12700" marR="1818005" algn="just">
              <a:lnSpc>
                <a:spcPct val="100000"/>
              </a:lnSpc>
              <a:spcBef>
                <a:spcPts val="2170"/>
              </a:spcBef>
              <a:tabLst>
                <a:tab pos="250825" algn="l"/>
              </a:tabLst>
            </a:pPr>
            <a:r>
              <a:rPr sz="3000" b="1" spc="-15" dirty="0">
                <a:latin typeface="Calibri"/>
                <a:cs typeface="Calibri"/>
              </a:rPr>
              <a:t>Res.</a:t>
            </a:r>
            <a:r>
              <a:rPr sz="3000" b="1" spc="-5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TSE</a:t>
            </a:r>
            <a:r>
              <a:rPr sz="3000" b="1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23.605/19 </a:t>
            </a:r>
            <a:r>
              <a:rPr sz="3000" b="1" spc="-15" dirty="0" err="1">
                <a:latin typeface="Calibri"/>
                <a:cs typeface="Calibri"/>
              </a:rPr>
              <a:t>alterada</a:t>
            </a:r>
            <a:r>
              <a:rPr sz="3000" b="1" spc="1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pela</a:t>
            </a:r>
            <a:r>
              <a:rPr lang="pt-BR" sz="3000" b="1" dirty="0">
                <a:latin typeface="Calibri"/>
                <a:cs typeface="Calibri"/>
              </a:rPr>
              <a:t>  Resolução nº 2</a:t>
            </a:r>
            <a:r>
              <a:rPr sz="3000" b="1" spc="-10" dirty="0">
                <a:latin typeface="Calibri"/>
                <a:cs typeface="Calibri"/>
              </a:rPr>
              <a:t>3.664/21 </a:t>
            </a:r>
            <a:r>
              <a:rPr sz="3000" b="1" spc="-550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(gestão</a:t>
            </a:r>
            <a:r>
              <a:rPr sz="3000" b="1" spc="-15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e</a:t>
            </a:r>
            <a:r>
              <a:rPr sz="3000" b="1" spc="-10" dirty="0">
                <a:latin typeface="Calibri"/>
                <a:cs typeface="Calibri"/>
              </a:rPr>
              <a:t> </a:t>
            </a:r>
            <a:r>
              <a:rPr sz="3000" b="1" spc="-5" dirty="0">
                <a:latin typeface="Calibri"/>
                <a:cs typeface="Calibri"/>
              </a:rPr>
              <a:t>distribuição</a:t>
            </a:r>
            <a:r>
              <a:rPr sz="3000" b="1" spc="-1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do</a:t>
            </a:r>
            <a:r>
              <a:rPr sz="3000" b="1" spc="-15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FEFC</a:t>
            </a:r>
            <a:r>
              <a:rPr sz="3000" b="1" spc="25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)</a:t>
            </a:r>
            <a:endParaRPr sz="3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5916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76119" y="0"/>
            <a:ext cx="11839761" cy="648788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6153EE0D-3D21-C75F-352D-D85A469E47AB}"/>
              </a:ext>
            </a:extLst>
          </p:cNvPr>
          <p:cNvSpPr txBox="1">
            <a:spLocks/>
          </p:cNvSpPr>
          <p:nvPr/>
        </p:nvSpPr>
        <p:spPr>
          <a:xfrm>
            <a:off x="1277256" y="702629"/>
            <a:ext cx="9637486" cy="6463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LIMITES DE DOAÇÕES PARA AS CAMPANHAS</a:t>
            </a: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6364F1F2-D38E-999D-C351-C3FBE3EE38DE}"/>
              </a:ext>
            </a:extLst>
          </p:cNvPr>
          <p:cNvSpPr txBox="1"/>
          <p:nvPr/>
        </p:nvSpPr>
        <p:spPr>
          <a:xfrm>
            <a:off x="1161139" y="2089867"/>
            <a:ext cx="10421259" cy="2877134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583565" indent="-571500">
              <a:lnSpc>
                <a:spcPct val="100000"/>
              </a:lnSpc>
              <a:spcBef>
                <a:spcPts val="745"/>
              </a:spcBef>
              <a:buClr>
                <a:srgbClr val="000099"/>
              </a:buClr>
              <a:buSzPct val="96296"/>
              <a:buFont typeface="Wingdings" panose="05000000000000000000" pitchFamily="2" charset="2"/>
              <a:buChar char="q"/>
              <a:tabLst>
                <a:tab pos="381635" algn="l"/>
              </a:tabLst>
            </a:pPr>
            <a:r>
              <a:rPr sz="3600" b="1" u="heavy" spc="-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Pessoas</a:t>
            </a:r>
            <a:r>
              <a:rPr sz="3600" b="1" u="heavy" spc="-4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600" b="1" u="heavy" spc="-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Físicas</a:t>
            </a:r>
            <a:r>
              <a:rPr sz="3600" b="1" spc="-5" dirty="0">
                <a:latin typeface="Calibri"/>
                <a:cs typeface="Calibri"/>
              </a:rPr>
              <a:t>:</a:t>
            </a:r>
            <a:r>
              <a:rPr lang="pt-BR" sz="3600" b="1" spc="-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O	</a:t>
            </a:r>
            <a:r>
              <a:rPr sz="3600" b="1" spc="-10" dirty="0" err="1">
                <a:latin typeface="Calibri"/>
                <a:cs typeface="Calibri"/>
              </a:rPr>
              <a:t>d</a:t>
            </a:r>
            <a:r>
              <a:rPr sz="3600" b="1" dirty="0" err="1">
                <a:latin typeface="Calibri"/>
                <a:cs typeface="Calibri"/>
              </a:rPr>
              <a:t>o</a:t>
            </a:r>
            <a:r>
              <a:rPr sz="3600" b="1" spc="10" dirty="0" err="1">
                <a:latin typeface="Calibri"/>
                <a:cs typeface="Calibri"/>
              </a:rPr>
              <a:t>a</a:t>
            </a:r>
            <a:r>
              <a:rPr sz="3600" b="1" spc="-10" dirty="0" err="1">
                <a:latin typeface="Calibri"/>
                <a:cs typeface="Calibri"/>
              </a:rPr>
              <a:t>d</a:t>
            </a:r>
            <a:r>
              <a:rPr sz="3600" b="1" dirty="0" err="1">
                <a:latin typeface="Calibri"/>
                <a:cs typeface="Calibri"/>
              </a:rPr>
              <a:t>or</a:t>
            </a:r>
            <a:r>
              <a:rPr lang="pt-BR" sz="3600" b="1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	</a:t>
            </a:r>
            <a:r>
              <a:rPr sz="3600" b="1" spc="-25" dirty="0">
                <a:latin typeface="Calibri"/>
                <a:cs typeface="Calibri"/>
              </a:rPr>
              <a:t>i</a:t>
            </a:r>
            <a:r>
              <a:rPr sz="3600" b="1" dirty="0">
                <a:latin typeface="Calibri"/>
                <a:cs typeface="Calibri"/>
              </a:rPr>
              <a:t>se</a:t>
            </a:r>
            <a:r>
              <a:rPr sz="3600" b="1" spc="-25" dirty="0">
                <a:latin typeface="Calibri"/>
                <a:cs typeface="Calibri"/>
              </a:rPr>
              <a:t>n</a:t>
            </a:r>
            <a:r>
              <a:rPr sz="3600" b="1" spc="-40" dirty="0">
                <a:latin typeface="Calibri"/>
                <a:cs typeface="Calibri"/>
              </a:rPr>
              <a:t>t</a:t>
            </a:r>
            <a:r>
              <a:rPr sz="3600" b="1" dirty="0">
                <a:latin typeface="Calibri"/>
                <a:cs typeface="Calibri"/>
              </a:rPr>
              <a:t>o	</a:t>
            </a:r>
            <a:r>
              <a:rPr sz="3600" b="1" spc="-10" dirty="0">
                <a:latin typeface="Calibri"/>
                <a:cs typeface="Calibri"/>
              </a:rPr>
              <a:t>d</a:t>
            </a:r>
            <a:r>
              <a:rPr sz="3600" b="1" dirty="0">
                <a:latin typeface="Calibri"/>
                <a:cs typeface="Calibri"/>
              </a:rPr>
              <a:t>e</a:t>
            </a:r>
            <a:r>
              <a:rPr lang="pt-BR" sz="3600" b="1" dirty="0">
                <a:latin typeface="Calibri"/>
                <a:cs typeface="Calibri"/>
              </a:rPr>
              <a:t> </a:t>
            </a:r>
            <a:r>
              <a:rPr sz="3600" b="1" dirty="0" err="1">
                <a:latin typeface="Calibri"/>
                <a:cs typeface="Calibri"/>
              </a:rPr>
              <a:t>ap</a:t>
            </a:r>
            <a:r>
              <a:rPr sz="3600" b="1" spc="-45" dirty="0" err="1">
                <a:latin typeface="Calibri"/>
                <a:cs typeface="Calibri"/>
              </a:rPr>
              <a:t>r</a:t>
            </a:r>
            <a:r>
              <a:rPr sz="3600" b="1" spc="-5" dirty="0" err="1">
                <a:latin typeface="Calibri"/>
                <a:cs typeface="Calibri"/>
              </a:rPr>
              <a:t>ese</a:t>
            </a:r>
            <a:r>
              <a:rPr sz="3600" b="1" spc="-30" dirty="0" err="1">
                <a:latin typeface="Calibri"/>
                <a:cs typeface="Calibri"/>
              </a:rPr>
              <a:t>n</a:t>
            </a:r>
            <a:r>
              <a:rPr sz="3600" b="1" spc="-20" dirty="0" err="1">
                <a:latin typeface="Calibri"/>
                <a:cs typeface="Calibri"/>
              </a:rPr>
              <a:t>t</a:t>
            </a:r>
            <a:r>
              <a:rPr sz="3600" b="1" dirty="0" err="1">
                <a:latin typeface="Calibri"/>
                <a:cs typeface="Calibri"/>
              </a:rPr>
              <a:t>a</a:t>
            </a:r>
            <a:r>
              <a:rPr lang="pt-BR" sz="3600" b="1" dirty="0">
                <a:latin typeface="Calibri"/>
                <a:cs typeface="Calibri"/>
              </a:rPr>
              <a:t>r Declaração </a:t>
            </a:r>
            <a:r>
              <a:rPr sz="3600" b="1" spc="-10" dirty="0">
                <a:latin typeface="Calibri"/>
                <a:cs typeface="Calibri"/>
              </a:rPr>
              <a:t>d</a:t>
            </a:r>
            <a:r>
              <a:rPr sz="3600" b="1" dirty="0">
                <a:latin typeface="Calibri"/>
                <a:cs typeface="Calibri"/>
              </a:rPr>
              <a:t>e	A</a:t>
            </a:r>
            <a:r>
              <a:rPr sz="3600" b="1" spc="10" dirty="0">
                <a:latin typeface="Calibri"/>
                <a:cs typeface="Calibri"/>
              </a:rPr>
              <a:t>j</a:t>
            </a:r>
            <a:r>
              <a:rPr sz="3600" b="1" spc="-10" dirty="0">
                <a:latin typeface="Calibri"/>
                <a:cs typeface="Calibri"/>
              </a:rPr>
              <a:t>u</a:t>
            </a:r>
            <a:r>
              <a:rPr sz="3600" b="1" spc="-40" dirty="0">
                <a:latin typeface="Calibri"/>
                <a:cs typeface="Calibri"/>
              </a:rPr>
              <a:t>st</a:t>
            </a:r>
            <a:r>
              <a:rPr sz="3600" b="1" dirty="0">
                <a:latin typeface="Calibri"/>
                <a:cs typeface="Calibri"/>
              </a:rPr>
              <a:t>e  </a:t>
            </a:r>
            <a:r>
              <a:rPr sz="3600" b="1" spc="-5" dirty="0">
                <a:latin typeface="Calibri"/>
                <a:cs typeface="Calibri"/>
              </a:rPr>
              <a:t>Anual</a:t>
            </a:r>
            <a:r>
              <a:rPr sz="3600" b="1" spc="30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de</a:t>
            </a:r>
            <a:r>
              <a:rPr sz="3600" b="1" spc="5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Imposto</a:t>
            </a:r>
            <a:r>
              <a:rPr sz="3600" b="1" spc="-5" dirty="0">
                <a:latin typeface="Calibri"/>
                <a:cs typeface="Calibri"/>
              </a:rPr>
              <a:t> de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Renda:</a:t>
            </a:r>
            <a:endParaRPr sz="3600" dirty="0">
              <a:latin typeface="Calibri"/>
              <a:cs typeface="Calibri"/>
            </a:endParaRPr>
          </a:p>
          <a:p>
            <a:pPr marL="325120" marR="852169" algn="ctr">
              <a:lnSpc>
                <a:spcPts val="6759"/>
              </a:lnSpc>
              <a:spcBef>
                <a:spcPts val="195"/>
              </a:spcBef>
              <a:tabLst>
                <a:tab pos="3531870" algn="l"/>
              </a:tabLst>
            </a:pPr>
            <a:r>
              <a:rPr lang="pt-BR" sz="3600" b="1" spc="-10" dirty="0">
                <a:latin typeface="Calibri"/>
                <a:cs typeface="Calibri"/>
              </a:rPr>
              <a:t> </a:t>
            </a:r>
            <a:r>
              <a:rPr sz="3600" b="1" spc="-10" dirty="0" err="1">
                <a:latin typeface="Calibri"/>
                <a:cs typeface="Calibri"/>
              </a:rPr>
              <a:t>limite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de</a:t>
            </a:r>
            <a:r>
              <a:rPr sz="3600" b="1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doação</a:t>
            </a:r>
            <a:r>
              <a:rPr sz="3600" b="1" spc="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=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10</a:t>
            </a:r>
            <a:r>
              <a:rPr sz="3600" b="1" spc="-2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%</a:t>
            </a:r>
            <a:r>
              <a:rPr sz="3600" b="1" spc="-5" dirty="0">
                <a:latin typeface="Calibri"/>
                <a:cs typeface="Calibri"/>
              </a:rPr>
              <a:t> do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limite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anual</a:t>
            </a:r>
            <a:r>
              <a:rPr sz="3600" b="1" spc="2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de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lang="pt-BR" sz="3600" b="1" spc="10" dirty="0">
                <a:latin typeface="Calibri"/>
                <a:cs typeface="Calibri"/>
              </a:rPr>
              <a:t>          </a:t>
            </a:r>
            <a:r>
              <a:rPr sz="3600" b="1" spc="-10" dirty="0" err="1">
                <a:latin typeface="Calibri"/>
                <a:cs typeface="Calibri"/>
              </a:rPr>
              <a:t>isenção</a:t>
            </a:r>
            <a:r>
              <a:rPr sz="3600" b="1" spc="-10" dirty="0">
                <a:latin typeface="Calibri"/>
                <a:cs typeface="Calibri"/>
              </a:rPr>
              <a:t> </a:t>
            </a:r>
            <a:r>
              <a:rPr sz="3600" b="1" spc="-59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(10%</a:t>
            </a:r>
            <a:r>
              <a:rPr sz="3600" b="1" spc="-20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de</a:t>
            </a:r>
            <a:r>
              <a:rPr sz="3600" b="1" spc="3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R$</a:t>
            </a:r>
            <a:r>
              <a:rPr sz="3600" b="1" spc="5" dirty="0">
                <a:latin typeface="Calibri"/>
                <a:cs typeface="Calibri"/>
              </a:rPr>
              <a:t> </a:t>
            </a:r>
            <a:r>
              <a:rPr sz="3600" b="1" spc="-10" dirty="0">
                <a:latin typeface="Calibri"/>
                <a:cs typeface="Calibri"/>
              </a:rPr>
              <a:t>28.559,70	</a:t>
            </a:r>
            <a:r>
              <a:rPr sz="3600" b="1" dirty="0">
                <a:latin typeface="Calibri"/>
                <a:cs typeface="Calibri"/>
              </a:rPr>
              <a:t>=</a:t>
            </a:r>
            <a:r>
              <a:rPr sz="3600" b="1" spc="-5" dirty="0">
                <a:latin typeface="Calibri"/>
                <a:cs typeface="Calibri"/>
              </a:rPr>
              <a:t> R$ </a:t>
            </a:r>
            <a:r>
              <a:rPr sz="3600" b="1" spc="-10" dirty="0">
                <a:latin typeface="Calibri"/>
                <a:cs typeface="Calibri"/>
              </a:rPr>
              <a:t>2.855,97)</a:t>
            </a:r>
            <a:endParaRPr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2765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34525" y="203200"/>
            <a:ext cx="11839761" cy="648788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D038463C-8476-2867-6FDB-122D76247A52}"/>
              </a:ext>
            </a:extLst>
          </p:cNvPr>
          <p:cNvSpPr txBox="1">
            <a:spLocks/>
          </p:cNvSpPr>
          <p:nvPr/>
        </p:nvSpPr>
        <p:spPr>
          <a:xfrm>
            <a:off x="1497779" y="442451"/>
            <a:ext cx="9258392" cy="5658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LIMITES DE DOAÇÕES PARA AS CAMPANHAS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98213E0-0505-E9F5-6446-DD63B0BDF3DD}"/>
              </a:ext>
            </a:extLst>
          </p:cNvPr>
          <p:cNvSpPr txBox="1"/>
          <p:nvPr/>
        </p:nvSpPr>
        <p:spPr>
          <a:xfrm>
            <a:off x="621490" y="1566887"/>
            <a:ext cx="11087645" cy="2065309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vert="horz" wrap="square" lIns="0" tIns="56515" rIns="0" bIns="0" rtlCol="0">
            <a:spAutoFit/>
          </a:bodyPr>
          <a:lstStyle/>
          <a:p>
            <a:pPr marL="469265" marR="5080" indent="-457200">
              <a:lnSpc>
                <a:spcPts val="2820"/>
              </a:lnSpc>
              <a:spcBef>
                <a:spcPts val="445"/>
              </a:spcBef>
              <a:buSzPct val="96153"/>
              <a:buFont typeface="Wingdings" panose="05000000000000000000" pitchFamily="2" charset="2"/>
              <a:buChar char="q"/>
              <a:tabLst>
                <a:tab pos="307975" algn="l"/>
                <a:tab pos="1727835" algn="l"/>
                <a:tab pos="3013075" algn="l"/>
                <a:tab pos="3498215" algn="l"/>
                <a:tab pos="5287010" algn="l"/>
                <a:tab pos="5991225" algn="l"/>
                <a:tab pos="6475730" algn="l"/>
                <a:tab pos="7393305" algn="l"/>
                <a:tab pos="7865745" algn="l"/>
              </a:tabLst>
            </a:pPr>
            <a:r>
              <a:rPr sz="3200" b="1" spc="-4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</a:t>
            </a:r>
            <a:r>
              <a:rPr sz="3200" b="1" spc="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e</a:t>
            </a:r>
            <a:r>
              <a:rPr sz="3200" b="1" spc="-1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</a:t>
            </a:r>
            <a:r>
              <a:rPr sz="3200" b="1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u</a:t>
            </a:r>
            <a:r>
              <a:rPr sz="3200" b="1" spc="-4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</a:t>
            </a:r>
            <a:r>
              <a:rPr sz="3200" b="1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sos</a:t>
            </a:r>
            <a:r>
              <a:rPr lang="pt-BR" sz="3200" b="1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spc="1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</a:t>
            </a:r>
            <a:r>
              <a:rPr sz="3200" b="1" spc="-5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</a:t>
            </a:r>
            <a:r>
              <a:rPr sz="3200" b="1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óprios</a:t>
            </a:r>
            <a:r>
              <a:rPr lang="pt-BR" sz="3200" b="1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 </a:t>
            </a:r>
            <a:r>
              <a:rPr sz="3200" b="1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do</a:t>
            </a:r>
            <a:r>
              <a:rPr lang="pt-BR" sz="3200" b="1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spc="-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Can</a:t>
            </a:r>
            <a:r>
              <a:rPr sz="3200" b="1" spc="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</a:t>
            </a:r>
            <a:r>
              <a:rPr sz="3200" b="1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id</a:t>
            </a:r>
            <a:r>
              <a:rPr sz="3200" b="1" spc="-20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</a:t>
            </a:r>
            <a:r>
              <a:rPr sz="3200" b="1" spc="-25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</a:t>
            </a:r>
            <a:r>
              <a:rPr sz="3200" b="1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o</a:t>
            </a:r>
            <a:r>
              <a:rPr sz="3200" b="1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*</a:t>
            </a:r>
            <a:r>
              <a:rPr sz="3200" b="1" dirty="0">
                <a:latin typeface="Calibri"/>
                <a:cs typeface="Calibri"/>
              </a:rPr>
              <a:t>:	</a:t>
            </a:r>
            <a:r>
              <a:rPr sz="3200" b="1" spc="-20" dirty="0">
                <a:latin typeface="Calibri"/>
                <a:cs typeface="Calibri"/>
              </a:rPr>
              <a:t>1</a:t>
            </a:r>
            <a:r>
              <a:rPr sz="3200" b="1" dirty="0">
                <a:latin typeface="Calibri"/>
                <a:cs typeface="Calibri"/>
              </a:rPr>
              <a:t>0%	do</a:t>
            </a:r>
            <a:r>
              <a:rPr lang="pt-BR" sz="3200" b="1" dirty="0">
                <a:latin typeface="Calibri"/>
                <a:cs typeface="Calibri"/>
              </a:rPr>
              <a:t>	 limi</a:t>
            </a:r>
            <a:r>
              <a:rPr lang="pt-BR" sz="3200" b="1" spc="-40" dirty="0">
                <a:latin typeface="Calibri"/>
                <a:cs typeface="Calibri"/>
              </a:rPr>
              <a:t>t</a:t>
            </a:r>
            <a:r>
              <a:rPr lang="pt-BR" sz="3200" b="1" dirty="0">
                <a:latin typeface="Calibri"/>
                <a:cs typeface="Calibri"/>
              </a:rPr>
              <a:t>e	de	</a:t>
            </a:r>
            <a:r>
              <a:rPr lang="pt-BR" sz="3200" b="1" spc="-35" dirty="0">
                <a:latin typeface="Calibri"/>
                <a:cs typeface="Calibri"/>
              </a:rPr>
              <a:t>g</a:t>
            </a:r>
            <a:r>
              <a:rPr lang="pt-BR" sz="3200" b="1" dirty="0">
                <a:latin typeface="Calibri"/>
                <a:cs typeface="Calibri"/>
              </a:rPr>
              <a:t>a</a:t>
            </a:r>
            <a:r>
              <a:rPr lang="pt-BR" sz="3200" b="1" spc="-25" dirty="0">
                <a:latin typeface="Calibri"/>
                <a:cs typeface="Calibri"/>
              </a:rPr>
              <a:t>st</a:t>
            </a:r>
            <a:r>
              <a:rPr lang="pt-BR" sz="3200" b="1" dirty="0">
                <a:latin typeface="Calibri"/>
                <a:cs typeface="Calibri"/>
              </a:rPr>
              <a:t>os  </a:t>
            </a:r>
            <a:r>
              <a:rPr lang="pt-BR" sz="3200" b="1" spc="-5" dirty="0">
                <a:latin typeface="Calibri"/>
                <a:cs typeface="Calibri"/>
              </a:rPr>
              <a:t>estabelecido</a:t>
            </a:r>
            <a:r>
              <a:rPr lang="pt-BR" sz="3200" b="1" spc="5" dirty="0">
                <a:latin typeface="Calibri"/>
                <a:cs typeface="Calibri"/>
              </a:rPr>
              <a:t> </a:t>
            </a:r>
            <a:r>
              <a:rPr lang="pt-BR" sz="3200" b="1" spc="-20" dirty="0">
                <a:latin typeface="Calibri"/>
                <a:cs typeface="Calibri"/>
              </a:rPr>
              <a:t>para</a:t>
            </a:r>
            <a:r>
              <a:rPr lang="pt-BR" sz="3200" b="1" spc="5" dirty="0">
                <a:latin typeface="Calibri"/>
                <a:cs typeface="Calibri"/>
              </a:rPr>
              <a:t> </a:t>
            </a:r>
            <a:r>
              <a:rPr lang="pt-BR" sz="3200" b="1" dirty="0">
                <a:latin typeface="Calibri"/>
                <a:cs typeface="Calibri"/>
              </a:rPr>
              <a:t>o</a:t>
            </a:r>
            <a:r>
              <a:rPr lang="pt-BR" sz="3200" b="1" spc="10" dirty="0">
                <a:latin typeface="Calibri"/>
                <a:cs typeface="Calibri"/>
              </a:rPr>
              <a:t> </a:t>
            </a:r>
            <a:r>
              <a:rPr lang="pt-BR" sz="3200" b="1" spc="-20" dirty="0">
                <a:latin typeface="Calibri"/>
                <a:cs typeface="Calibri"/>
              </a:rPr>
              <a:t>cargo</a:t>
            </a:r>
            <a:r>
              <a:rPr lang="pt-BR" sz="3200" b="1" spc="25" dirty="0">
                <a:latin typeface="Calibri"/>
                <a:cs typeface="Calibri"/>
              </a:rPr>
              <a:t> </a:t>
            </a:r>
            <a:r>
              <a:rPr lang="pt-BR" sz="3200" b="1" spc="-5" dirty="0">
                <a:latin typeface="Calibri"/>
                <a:cs typeface="Calibri"/>
              </a:rPr>
              <a:t>ao</a:t>
            </a:r>
            <a:r>
              <a:rPr lang="pt-BR" sz="3200" b="1" spc="-10" dirty="0">
                <a:latin typeface="Calibri"/>
                <a:cs typeface="Calibri"/>
              </a:rPr>
              <a:t> </a:t>
            </a:r>
            <a:r>
              <a:rPr lang="pt-BR" sz="3200" b="1" dirty="0">
                <a:latin typeface="Calibri"/>
                <a:cs typeface="Calibri"/>
              </a:rPr>
              <a:t>qual</a:t>
            </a:r>
            <a:r>
              <a:rPr lang="pt-BR" sz="3200" b="1" spc="15" dirty="0">
                <a:latin typeface="Calibri"/>
                <a:cs typeface="Calibri"/>
              </a:rPr>
              <a:t> </a:t>
            </a:r>
            <a:r>
              <a:rPr sz="3200" b="1" spc="-10" dirty="0" err="1">
                <a:latin typeface="Calibri"/>
                <a:cs typeface="Calibri"/>
              </a:rPr>
              <a:t>concorre</a:t>
            </a:r>
            <a:endParaRPr sz="3200" dirty="0">
              <a:latin typeface="Calibri"/>
              <a:cs typeface="Calibri"/>
            </a:endParaRPr>
          </a:p>
          <a:p>
            <a:pPr marL="171450" indent="-171450">
              <a:lnSpc>
                <a:spcPct val="100000"/>
              </a:lnSpc>
              <a:spcBef>
                <a:spcPts val="25"/>
              </a:spcBef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sz="500" dirty="0">
              <a:latin typeface="Calibri"/>
              <a:cs typeface="Calibri"/>
            </a:endParaRPr>
          </a:p>
          <a:p>
            <a:pPr marL="469265" indent="-457200">
              <a:lnSpc>
                <a:spcPct val="100000"/>
              </a:lnSpc>
              <a:spcBef>
                <a:spcPts val="5"/>
              </a:spcBef>
              <a:buSzPct val="96153"/>
              <a:buFont typeface="Wingdings" panose="05000000000000000000" pitchFamily="2" charset="2"/>
              <a:buChar char="q"/>
              <a:tabLst>
                <a:tab pos="381635" algn="l"/>
              </a:tabLst>
            </a:pPr>
            <a:r>
              <a:rPr sz="3200" b="1" spc="-15" dirty="0">
                <a:latin typeface="Calibri"/>
                <a:cs typeface="Calibri"/>
              </a:rPr>
              <a:t>Cargos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majoritários: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TITULAR</a:t>
            </a:r>
            <a:r>
              <a:rPr sz="3200" b="1" dirty="0">
                <a:latin typeface="Calibri"/>
                <a:cs typeface="Calibri"/>
              </a:rPr>
              <a:t> +</a:t>
            </a:r>
            <a:r>
              <a:rPr sz="3200" b="1" spc="-5" dirty="0">
                <a:latin typeface="Calibri"/>
                <a:cs typeface="Calibri"/>
              </a:rPr>
              <a:t> VICE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=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total </a:t>
            </a:r>
            <a:r>
              <a:rPr sz="3200" b="1" dirty="0">
                <a:latin typeface="Calibri"/>
                <a:cs typeface="Calibri"/>
              </a:rPr>
              <a:t>10%</a:t>
            </a:r>
            <a:endParaRPr sz="3200" dirty="0">
              <a:latin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55"/>
              </a:spcBef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sz="1400" dirty="0">
              <a:latin typeface="Calibri"/>
              <a:cs typeface="Calibri"/>
            </a:endParaRPr>
          </a:p>
          <a:p>
            <a:pPr marL="469265" indent="-457200">
              <a:lnSpc>
                <a:spcPct val="100000"/>
              </a:lnSpc>
              <a:spcBef>
                <a:spcPts val="5"/>
              </a:spcBef>
              <a:buSzPct val="96153"/>
              <a:buFont typeface="Wingdings" panose="05000000000000000000" pitchFamily="2" charset="2"/>
              <a:buChar char="q"/>
              <a:tabLst>
                <a:tab pos="381635" algn="l"/>
              </a:tabLst>
            </a:pPr>
            <a:r>
              <a:rPr sz="3200" b="1" dirty="0">
                <a:latin typeface="Calibri"/>
                <a:cs typeface="Calibri"/>
              </a:rPr>
              <a:t>Os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10%</a:t>
            </a:r>
            <a:r>
              <a:rPr sz="3200" b="1" spc="-2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englobam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financeiros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 </a:t>
            </a:r>
            <a:r>
              <a:rPr sz="3200" b="1" spc="-10" dirty="0">
                <a:latin typeface="Calibri"/>
                <a:cs typeface="Calibri"/>
              </a:rPr>
              <a:t>estimáveis</a:t>
            </a:r>
            <a:r>
              <a:rPr sz="3200" b="1" spc="-2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(cessão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de bens)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CFA07E98-4AA5-9D92-B2D9-8FA80E09245F}"/>
              </a:ext>
            </a:extLst>
          </p:cNvPr>
          <p:cNvSpPr txBox="1"/>
          <p:nvPr/>
        </p:nvSpPr>
        <p:spPr>
          <a:xfrm>
            <a:off x="621486" y="4848109"/>
            <a:ext cx="11058621" cy="150554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469265" indent="-4572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q"/>
              <a:tabLst>
                <a:tab pos="274320" algn="l"/>
                <a:tab pos="274955" algn="l"/>
              </a:tabLst>
            </a:pPr>
            <a:r>
              <a:rPr sz="3200" b="1" spc="-5" dirty="0">
                <a:latin typeface="Calibri"/>
                <a:cs typeface="Calibri"/>
              </a:rPr>
              <a:t>doador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pagará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multa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de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u="heavy" spc="-2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até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100%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da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quantia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spc="-20" dirty="0" err="1">
                <a:latin typeface="Calibri"/>
                <a:cs typeface="Calibri"/>
              </a:rPr>
              <a:t>excedida</a:t>
            </a:r>
            <a:r>
              <a:rPr sz="3200" b="1" spc="-20" dirty="0">
                <a:latin typeface="Calibri"/>
                <a:cs typeface="Calibri"/>
              </a:rPr>
              <a:t>*</a:t>
            </a:r>
            <a:endParaRPr lang="pt-BR" sz="3200" b="1" spc="-20" dirty="0">
              <a:latin typeface="Calibri"/>
              <a:cs typeface="Calibri"/>
            </a:endParaRPr>
          </a:p>
          <a:p>
            <a:pPr marL="469265" indent="-4572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q"/>
              <a:tabLst>
                <a:tab pos="274320" algn="l"/>
                <a:tab pos="274955" algn="l"/>
              </a:tabLst>
            </a:pPr>
            <a:r>
              <a:rPr sz="3200" b="1" spc="-10" dirty="0" err="1">
                <a:latin typeface="Calibri"/>
                <a:cs typeface="Calibri"/>
              </a:rPr>
              <a:t>inelegibilidade</a:t>
            </a:r>
            <a:r>
              <a:rPr sz="3200" b="1" spc="45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para</a:t>
            </a:r>
            <a:r>
              <a:rPr sz="3200" b="1" dirty="0">
                <a:latin typeface="Calibri"/>
                <a:cs typeface="Calibri"/>
              </a:rPr>
              <a:t> o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 err="1">
                <a:latin typeface="Calibri"/>
                <a:cs typeface="Calibri"/>
              </a:rPr>
              <a:t>doado</a:t>
            </a:r>
            <a:r>
              <a:rPr sz="3200" b="1" dirty="0">
                <a:latin typeface="Calibri"/>
                <a:cs typeface="Calibri"/>
              </a:rPr>
              <a:t> por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8</a:t>
            </a:r>
            <a:r>
              <a:rPr sz="3200" b="1" spc="-2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anos</a:t>
            </a:r>
            <a:endParaRPr sz="3200" dirty="0">
              <a:latin typeface="Calibri"/>
              <a:cs typeface="Calibri"/>
            </a:endParaRPr>
          </a:p>
          <a:p>
            <a:pPr marL="171450" indent="-171450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q"/>
            </a:pPr>
            <a:endParaRPr sz="100" dirty="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195580" algn="l"/>
              </a:tabLst>
            </a:pPr>
            <a:r>
              <a:rPr sz="3200" b="1" spc="-10" dirty="0">
                <a:latin typeface="Calibri"/>
                <a:cs typeface="Calibri"/>
              </a:rPr>
              <a:t>candidato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pode</a:t>
            </a:r>
            <a:r>
              <a:rPr sz="3200" b="1" spc="3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responder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por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abuso </a:t>
            </a:r>
            <a:r>
              <a:rPr sz="3200" b="1" spc="-10" dirty="0">
                <a:latin typeface="Calibri"/>
                <a:cs typeface="Calibri"/>
              </a:rPr>
              <a:t>do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poder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econômico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D4CA28A8-6A24-4230-10F6-1AE9784D7975}"/>
              </a:ext>
            </a:extLst>
          </p:cNvPr>
          <p:cNvSpPr txBox="1">
            <a:spLocks/>
          </p:cNvSpPr>
          <p:nvPr/>
        </p:nvSpPr>
        <p:spPr>
          <a:xfrm>
            <a:off x="1331778" y="3922610"/>
            <a:ext cx="9874163" cy="5658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O LIMITE DE DOAÇÃO FOR ULTRAPASSADO</a:t>
            </a:r>
          </a:p>
        </p:txBody>
      </p:sp>
    </p:spTree>
    <p:extLst>
      <p:ext uri="{BB962C8B-B14F-4D97-AF65-F5344CB8AC3E}">
        <p14:creationId xmlns:p14="http://schemas.microsoft.com/office/powerpoint/2010/main" val="355724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63551" y="174168"/>
            <a:ext cx="11839761" cy="648788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6ABC4C6F-6314-A394-9DDA-E415CB50F3D9}"/>
              </a:ext>
            </a:extLst>
          </p:cNvPr>
          <p:cNvSpPr txBox="1">
            <a:spLocks/>
          </p:cNvSpPr>
          <p:nvPr/>
        </p:nvSpPr>
        <p:spPr>
          <a:xfrm>
            <a:off x="1788926" y="652972"/>
            <a:ext cx="8589010" cy="62428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FONTES VEDADAS DOAÇÕES PROIBIDAS</a:t>
            </a:r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F287F11C-A854-E67C-37E0-5E22B52F09B2}"/>
              </a:ext>
            </a:extLst>
          </p:cNvPr>
          <p:cNvSpPr txBox="1"/>
          <p:nvPr/>
        </p:nvSpPr>
        <p:spPr>
          <a:xfrm>
            <a:off x="959938" y="1723618"/>
            <a:ext cx="10506354" cy="433965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20"/>
              </a:spcBef>
              <a:buSzPct val="64285"/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3600" b="1" spc="-5" dirty="0">
                <a:latin typeface="Calibri"/>
                <a:cs typeface="Calibri"/>
              </a:rPr>
              <a:t>pessoa</a:t>
            </a:r>
            <a:r>
              <a:rPr sz="3600" b="1" spc="-35" dirty="0">
                <a:latin typeface="Calibri"/>
                <a:cs typeface="Calibri"/>
              </a:rPr>
              <a:t> </a:t>
            </a:r>
            <a:r>
              <a:rPr sz="3600" b="1" spc="-5" dirty="0">
                <a:latin typeface="Calibri"/>
                <a:cs typeface="Calibri"/>
              </a:rPr>
              <a:t>jurídica</a:t>
            </a:r>
            <a:endParaRPr sz="36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SzPct val="64285"/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36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procedência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spc="-25" dirty="0">
                <a:latin typeface="Calibri"/>
                <a:cs typeface="Calibri"/>
              </a:rPr>
              <a:t>estrangeira</a:t>
            </a:r>
            <a:endParaRPr sz="3600" dirty="0">
              <a:latin typeface="Calibri"/>
              <a:cs typeface="Calibri"/>
            </a:endParaRPr>
          </a:p>
          <a:p>
            <a:pPr marL="342265" marR="264795" indent="-342265">
              <a:lnSpc>
                <a:spcPct val="100000"/>
              </a:lnSpc>
              <a:spcBef>
                <a:spcPts val="1925"/>
              </a:spcBef>
              <a:buSzPct val="64285"/>
              <a:buFont typeface="Wingdings"/>
              <a:buChar char=""/>
              <a:tabLst>
                <a:tab pos="342265" algn="l"/>
                <a:tab pos="355600" algn="l"/>
              </a:tabLst>
            </a:pPr>
            <a:r>
              <a:rPr sz="3600" b="1" spc="-5" dirty="0">
                <a:latin typeface="Calibri"/>
                <a:cs typeface="Calibri"/>
              </a:rPr>
              <a:t>permissionário</a:t>
            </a:r>
            <a:r>
              <a:rPr sz="3600" b="1" dirty="0">
                <a:latin typeface="Calibri"/>
                <a:cs typeface="Calibri"/>
              </a:rPr>
              <a:t> de</a:t>
            </a:r>
            <a:r>
              <a:rPr sz="3600" b="1" spc="-30" dirty="0">
                <a:latin typeface="Calibri"/>
                <a:cs typeface="Calibri"/>
              </a:rPr>
              <a:t> </a:t>
            </a:r>
            <a:r>
              <a:rPr sz="3600" b="1" spc="-5" dirty="0" err="1">
                <a:latin typeface="Calibri"/>
                <a:cs typeface="Calibri"/>
              </a:rPr>
              <a:t>serviço</a:t>
            </a:r>
            <a:r>
              <a:rPr sz="3600" b="1" dirty="0">
                <a:latin typeface="Calibri"/>
                <a:cs typeface="Calibri"/>
              </a:rPr>
              <a:t> </a:t>
            </a:r>
            <a:r>
              <a:rPr sz="3600" b="1" spc="-10" dirty="0" err="1">
                <a:latin typeface="Calibri"/>
                <a:cs typeface="Calibri"/>
              </a:rPr>
              <a:t>público</a:t>
            </a:r>
            <a:r>
              <a:rPr lang="pt-BR" sz="3600" b="1" spc="-10" dirty="0">
                <a:latin typeface="Calibri"/>
                <a:cs typeface="Calibri"/>
              </a:rPr>
              <a:t> </a:t>
            </a:r>
            <a:r>
              <a:rPr sz="3200" b="1" spc="-25" dirty="0">
                <a:latin typeface="Calibri"/>
                <a:cs typeface="Calibri"/>
              </a:rPr>
              <a:t>(exceto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para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própria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campanha)</a:t>
            </a:r>
            <a:endParaRPr sz="3200" dirty="0">
              <a:latin typeface="Calibri"/>
              <a:cs typeface="Calibri"/>
            </a:endParaRPr>
          </a:p>
          <a:p>
            <a:pPr marL="86360" marR="5080" indent="-73660">
              <a:lnSpc>
                <a:spcPct val="100000"/>
              </a:lnSpc>
              <a:spcBef>
                <a:spcPts val="1265"/>
              </a:spcBef>
              <a:buSzPct val="63461"/>
              <a:buFont typeface="Wingdings"/>
              <a:buChar char=""/>
              <a:tabLst>
                <a:tab pos="254000" algn="l"/>
              </a:tabLst>
            </a:pPr>
            <a:r>
              <a:rPr lang="pt-BR" sz="3200" b="1" spc="-5" dirty="0">
                <a:latin typeface="Calibri"/>
                <a:cs typeface="Calibri"/>
              </a:rPr>
              <a:t> R</a:t>
            </a:r>
            <a:r>
              <a:rPr sz="3200" b="1" spc="-5" dirty="0" err="1">
                <a:latin typeface="Calibri"/>
                <a:cs typeface="Calibri"/>
              </a:rPr>
              <a:t>epasse</a:t>
            </a:r>
            <a:r>
              <a:rPr sz="3200" b="1" dirty="0">
                <a:latin typeface="Calibri"/>
                <a:cs typeface="Calibri"/>
              </a:rPr>
              <a:t> de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FEFC</a:t>
            </a:r>
            <a:r>
              <a:rPr sz="3200" b="1" spc="-4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por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candidato/partido </a:t>
            </a:r>
            <a:r>
              <a:rPr sz="3200" b="1" spc="-57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que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não seja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coligado</a:t>
            </a:r>
            <a:endParaRPr sz="3200" dirty="0">
              <a:latin typeface="Calibri"/>
              <a:cs typeface="Calibri"/>
            </a:endParaRPr>
          </a:p>
          <a:p>
            <a:pPr marL="254000" indent="-241300">
              <a:lnSpc>
                <a:spcPct val="100000"/>
              </a:lnSpc>
              <a:spcBef>
                <a:spcPts val="1205"/>
              </a:spcBef>
              <a:buSzPct val="63461"/>
              <a:buFont typeface="Wingdings"/>
              <a:buChar char=""/>
              <a:tabLst>
                <a:tab pos="254000" algn="l"/>
              </a:tabLst>
            </a:pPr>
            <a:r>
              <a:rPr lang="pt-BR" sz="3200" b="1" spc="-10" dirty="0">
                <a:latin typeface="Calibri"/>
                <a:cs typeface="Calibri"/>
              </a:rPr>
              <a:t>C</a:t>
            </a:r>
            <a:r>
              <a:rPr sz="3200" b="1" spc="-10" dirty="0" err="1">
                <a:latin typeface="Calibri"/>
                <a:cs typeface="Calibri"/>
              </a:rPr>
              <a:t>riptomoedas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(bitcoin,</a:t>
            </a:r>
            <a:r>
              <a:rPr sz="3200" b="1" spc="2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ethereum)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615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76118" y="80126"/>
            <a:ext cx="11839761" cy="6625473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3779C288-1ED8-6501-36DC-47ED30A82A35}"/>
              </a:ext>
            </a:extLst>
          </p:cNvPr>
          <p:cNvSpPr txBox="1">
            <a:spLocks/>
          </p:cNvSpPr>
          <p:nvPr/>
        </p:nvSpPr>
        <p:spPr>
          <a:xfrm>
            <a:off x="1676290" y="419097"/>
            <a:ext cx="8589010" cy="6529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EMPRÉSTIMOS  CONTRAÍDOS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B98A89DF-257F-0470-DC35-1B01CFC59FC9}"/>
              </a:ext>
            </a:extLst>
          </p:cNvPr>
          <p:cNvSpPr txBox="1"/>
          <p:nvPr/>
        </p:nvSpPr>
        <p:spPr>
          <a:xfrm>
            <a:off x="876353" y="1434938"/>
            <a:ext cx="10777597" cy="4798750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299720" marR="6350" indent="-81280" algn="just">
              <a:lnSpc>
                <a:spcPct val="100000"/>
              </a:lnSpc>
              <a:spcBef>
                <a:spcPts val="100"/>
              </a:spcBef>
            </a:pPr>
            <a:r>
              <a:rPr lang="pt-BR" sz="2500" b="1" spc="-5" dirty="0">
                <a:latin typeface="Calibri"/>
                <a:cs typeface="Calibri"/>
              </a:rPr>
              <a:t>Mediante empréstimos pessoais, que tenham sido contratados em instituições financeiras ou equiparadas, autorizadas pelo BACEN.</a:t>
            </a:r>
          </a:p>
          <a:p>
            <a:pPr marL="299720" marR="6350" indent="-81280" algn="just">
              <a:lnSpc>
                <a:spcPct val="100000"/>
              </a:lnSpc>
              <a:spcBef>
                <a:spcPts val="100"/>
              </a:spcBef>
            </a:pPr>
            <a:endParaRPr lang="pt-BR" sz="1100" b="1" spc="-5" dirty="0">
              <a:latin typeface="Calibri"/>
              <a:cs typeface="Calibri"/>
            </a:endParaRPr>
          </a:p>
          <a:p>
            <a:pPr marL="299720" marR="6350" indent="-81280" algn="just">
              <a:lnSpc>
                <a:spcPct val="100000"/>
              </a:lnSpc>
              <a:spcBef>
                <a:spcPts val="100"/>
              </a:spcBef>
            </a:pPr>
            <a:r>
              <a:rPr sz="2500" b="1" spc="-5" dirty="0" err="1">
                <a:latin typeface="Calibri"/>
                <a:cs typeface="Calibri"/>
              </a:rPr>
              <a:t>Empréstimos</a:t>
            </a:r>
            <a:r>
              <a:rPr sz="2500" b="1" spc="-5" dirty="0">
                <a:latin typeface="Calibri"/>
                <a:cs typeface="Calibri"/>
              </a:rPr>
              <a:t> </a:t>
            </a:r>
            <a:r>
              <a:rPr sz="2500" b="1" spc="-15" dirty="0">
                <a:latin typeface="Calibri"/>
                <a:cs typeface="Calibri"/>
              </a:rPr>
              <a:t>contraídos </a:t>
            </a:r>
            <a:r>
              <a:rPr sz="2500" b="1" dirty="0">
                <a:latin typeface="Calibri"/>
                <a:cs typeface="Calibri"/>
              </a:rPr>
              <a:t>pela pessoa </a:t>
            </a:r>
            <a:r>
              <a:rPr sz="2500" b="1" spc="-5" dirty="0">
                <a:latin typeface="Calibri"/>
                <a:cs typeface="Calibri"/>
              </a:rPr>
              <a:t>física do </a:t>
            </a:r>
            <a:r>
              <a:rPr sz="2500" b="1" spc="-15" dirty="0">
                <a:latin typeface="Calibri"/>
                <a:cs typeface="Calibri"/>
              </a:rPr>
              <a:t>candidato, </a:t>
            </a:r>
            <a:r>
              <a:rPr sz="2500" b="1" dirty="0">
                <a:latin typeface="Calibri"/>
                <a:cs typeface="Calibri"/>
              </a:rPr>
              <a:t>em </a:t>
            </a:r>
            <a:r>
              <a:rPr sz="2500" b="1" spc="5" dirty="0">
                <a:latin typeface="Calibri"/>
                <a:cs typeface="Calibri"/>
              </a:rPr>
              <a:t> </a:t>
            </a:r>
            <a:r>
              <a:rPr sz="2500" b="1" spc="-10" dirty="0">
                <a:latin typeface="Calibri"/>
                <a:cs typeface="Calibri"/>
              </a:rPr>
              <a:t>instituições </a:t>
            </a:r>
            <a:r>
              <a:rPr sz="2500" b="1" spc="-5" dirty="0">
                <a:latin typeface="Calibri"/>
                <a:cs typeface="Calibri"/>
              </a:rPr>
              <a:t>financeiras, </a:t>
            </a:r>
            <a:r>
              <a:rPr sz="2500" b="1" i="1" u="sng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para </a:t>
            </a:r>
            <a:r>
              <a:rPr sz="2500" b="1" i="1" u="sng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utilização </a:t>
            </a:r>
            <a:r>
              <a:rPr sz="2500" b="1" i="1" u="sng" spc="-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na campanha</a:t>
            </a:r>
            <a:r>
              <a:rPr sz="2500" b="1" spc="-5" dirty="0">
                <a:latin typeface="Calibri"/>
                <a:cs typeface="Calibri"/>
              </a:rPr>
              <a:t>, como </a:t>
            </a:r>
            <a:r>
              <a:rPr sz="2500" b="1" dirty="0">
                <a:latin typeface="Calibri"/>
                <a:cs typeface="Calibri"/>
              </a:rPr>
              <a:t> </a:t>
            </a:r>
            <a:r>
              <a:rPr sz="2500" b="1" spc="-15" dirty="0">
                <a:latin typeface="Calibri"/>
                <a:cs typeface="Calibri"/>
              </a:rPr>
              <a:t>recursos</a:t>
            </a:r>
            <a:r>
              <a:rPr sz="2500" b="1" spc="35" dirty="0">
                <a:latin typeface="Calibri"/>
                <a:cs typeface="Calibri"/>
              </a:rPr>
              <a:t> </a:t>
            </a:r>
            <a:r>
              <a:rPr sz="2500" b="1" spc="-10" dirty="0">
                <a:latin typeface="Calibri"/>
                <a:cs typeface="Calibri"/>
              </a:rPr>
              <a:t>próprios:</a:t>
            </a:r>
            <a:endParaRPr sz="2500" dirty="0">
              <a:latin typeface="Calibri"/>
              <a:cs typeface="Calibri"/>
            </a:endParaRPr>
          </a:p>
          <a:p>
            <a:pPr marL="299720" marR="5080" indent="-287655" algn="just">
              <a:lnSpc>
                <a:spcPct val="100000"/>
              </a:lnSpc>
              <a:spcBef>
                <a:spcPts val="1445"/>
              </a:spcBef>
              <a:buFont typeface="Calibri"/>
              <a:buChar char="-"/>
              <a:tabLst>
                <a:tab pos="300355" algn="l"/>
              </a:tabLst>
            </a:pPr>
            <a:r>
              <a:rPr sz="2500" b="1" spc="-10" dirty="0">
                <a:latin typeface="Calibri"/>
                <a:cs typeface="Calibri"/>
              </a:rPr>
              <a:t>devem </a:t>
            </a:r>
            <a:r>
              <a:rPr sz="2500" b="1" spc="-15" dirty="0">
                <a:latin typeface="Calibri"/>
                <a:cs typeface="Calibri"/>
              </a:rPr>
              <a:t>estar </a:t>
            </a:r>
            <a:r>
              <a:rPr sz="2500" b="1" spc="-5" dirty="0">
                <a:latin typeface="Calibri"/>
                <a:cs typeface="Calibri"/>
              </a:rPr>
              <a:t>caucionados por </a:t>
            </a:r>
            <a:r>
              <a:rPr sz="2500" b="1" dirty="0">
                <a:latin typeface="Calibri"/>
                <a:cs typeface="Calibri"/>
              </a:rPr>
              <a:t>bem </a:t>
            </a:r>
            <a:r>
              <a:rPr sz="2500" b="1" spc="-5" dirty="0">
                <a:latin typeface="Calibri"/>
                <a:cs typeface="Calibri"/>
              </a:rPr>
              <a:t>que </a:t>
            </a:r>
            <a:r>
              <a:rPr sz="2500" b="1" spc="-20" dirty="0">
                <a:latin typeface="Calibri"/>
                <a:cs typeface="Calibri"/>
              </a:rPr>
              <a:t>integre </a:t>
            </a:r>
            <a:r>
              <a:rPr sz="2500" b="1" dirty="0">
                <a:latin typeface="Calibri"/>
                <a:cs typeface="Calibri"/>
              </a:rPr>
              <a:t>seu </a:t>
            </a:r>
            <a:r>
              <a:rPr sz="2500" b="1" spc="-5" dirty="0">
                <a:latin typeface="Calibri"/>
                <a:cs typeface="Calibri"/>
              </a:rPr>
              <a:t>patrimônio </a:t>
            </a:r>
            <a:r>
              <a:rPr sz="2500" b="1" spc="-55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no</a:t>
            </a:r>
            <a:r>
              <a:rPr sz="2500" b="1" spc="5" dirty="0">
                <a:latin typeface="Calibri"/>
                <a:cs typeface="Calibri"/>
              </a:rPr>
              <a:t> </a:t>
            </a:r>
            <a:r>
              <a:rPr sz="2500" b="1" spc="-10" dirty="0">
                <a:latin typeface="Calibri"/>
                <a:cs typeface="Calibri"/>
              </a:rPr>
              <a:t>momento</a:t>
            </a:r>
            <a:r>
              <a:rPr sz="2500" b="1" spc="-5" dirty="0">
                <a:latin typeface="Calibri"/>
                <a:cs typeface="Calibri"/>
              </a:rPr>
              <a:t> do</a:t>
            </a:r>
            <a:r>
              <a:rPr sz="2500" b="1" spc="10" dirty="0">
                <a:latin typeface="Calibri"/>
                <a:cs typeface="Calibri"/>
              </a:rPr>
              <a:t> </a:t>
            </a:r>
            <a:r>
              <a:rPr sz="2500" b="1" spc="-20" dirty="0">
                <a:latin typeface="Calibri"/>
                <a:cs typeface="Calibri"/>
              </a:rPr>
              <a:t>registro</a:t>
            </a:r>
            <a:r>
              <a:rPr sz="2500" b="1" spc="10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de </a:t>
            </a:r>
            <a:r>
              <a:rPr sz="2500" b="1" spc="-15" dirty="0">
                <a:latin typeface="Calibri"/>
                <a:cs typeface="Calibri"/>
              </a:rPr>
              <a:t>candidatura,</a:t>
            </a:r>
            <a:endParaRPr sz="2500" dirty="0">
              <a:latin typeface="Calibri"/>
              <a:cs typeface="Calibri"/>
            </a:endParaRPr>
          </a:p>
          <a:p>
            <a:pPr marL="299720" marR="5080" indent="-287655" algn="just">
              <a:lnSpc>
                <a:spcPct val="100000"/>
              </a:lnSpc>
              <a:spcBef>
                <a:spcPts val="1440"/>
              </a:spcBef>
              <a:buFont typeface="Calibri"/>
              <a:buChar char="-"/>
              <a:tabLst>
                <a:tab pos="300355" algn="l"/>
              </a:tabLst>
            </a:pPr>
            <a:r>
              <a:rPr sz="2500" b="1" dirty="0">
                <a:latin typeface="Calibri"/>
                <a:cs typeface="Calibri"/>
              </a:rPr>
              <a:t>não</a:t>
            </a:r>
            <a:r>
              <a:rPr sz="2500" b="1" spc="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podem</a:t>
            </a:r>
            <a:r>
              <a:rPr sz="2500" b="1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ultrapassar</a:t>
            </a:r>
            <a:r>
              <a:rPr sz="2500" b="1" dirty="0">
                <a:latin typeface="Calibri"/>
                <a:cs typeface="Calibri"/>
              </a:rPr>
              <a:t> sua</a:t>
            </a:r>
            <a:r>
              <a:rPr sz="2500" b="1" spc="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capacidade</a:t>
            </a:r>
            <a:r>
              <a:rPr sz="2500" b="1" dirty="0">
                <a:latin typeface="Calibri"/>
                <a:cs typeface="Calibri"/>
              </a:rPr>
              <a:t> </a:t>
            </a:r>
            <a:r>
              <a:rPr sz="2500" b="1" spc="-15" dirty="0">
                <a:latin typeface="Calibri"/>
                <a:cs typeface="Calibri"/>
              </a:rPr>
              <a:t>comprovada</a:t>
            </a:r>
            <a:r>
              <a:rPr sz="2500" b="1" spc="540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de </a:t>
            </a:r>
            <a:r>
              <a:rPr sz="2500" b="1" dirty="0">
                <a:latin typeface="Calibri"/>
                <a:cs typeface="Calibri"/>
              </a:rPr>
              <a:t> </a:t>
            </a:r>
            <a:r>
              <a:rPr sz="2500" b="1" spc="-15" dirty="0">
                <a:latin typeface="Calibri"/>
                <a:cs typeface="Calibri"/>
              </a:rPr>
              <a:t>pagamento,</a:t>
            </a:r>
            <a:endParaRPr sz="25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000066"/>
              </a:buClr>
              <a:buFont typeface="Calibri"/>
              <a:buChar char="-"/>
            </a:pPr>
            <a:endParaRPr sz="2450" dirty="0">
              <a:latin typeface="Calibri"/>
              <a:cs typeface="Calibri"/>
            </a:endParaRPr>
          </a:p>
          <a:p>
            <a:pPr marL="299720" indent="-287655">
              <a:lnSpc>
                <a:spcPct val="100000"/>
              </a:lnSpc>
              <a:buFont typeface="Calibri"/>
              <a:buChar char="-"/>
              <a:tabLst>
                <a:tab pos="299720" algn="l"/>
                <a:tab pos="300355" algn="l"/>
              </a:tabLst>
            </a:pPr>
            <a:r>
              <a:rPr sz="2500" b="1" spc="-15" dirty="0">
                <a:latin typeface="Calibri"/>
                <a:cs typeface="Calibri"/>
              </a:rPr>
              <a:t>decorrente</a:t>
            </a:r>
            <a:r>
              <a:rPr sz="2500" b="1" spc="2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de</a:t>
            </a:r>
            <a:r>
              <a:rPr sz="2500" b="1" spc="15" dirty="0">
                <a:latin typeface="Calibri"/>
                <a:cs typeface="Calibri"/>
              </a:rPr>
              <a:t> </a:t>
            </a:r>
            <a:r>
              <a:rPr sz="2500" b="1" dirty="0">
                <a:latin typeface="Calibri"/>
                <a:cs typeface="Calibri"/>
              </a:rPr>
              <a:t>sua</a:t>
            </a:r>
            <a:r>
              <a:rPr sz="2500" b="1" spc="-30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atividade </a:t>
            </a:r>
            <a:r>
              <a:rPr sz="2500" b="1" spc="-10" dirty="0">
                <a:latin typeface="Calibri"/>
                <a:cs typeface="Calibri"/>
              </a:rPr>
              <a:t>econômica,</a:t>
            </a:r>
            <a:endParaRPr sz="25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50" dirty="0">
              <a:latin typeface="Calibri"/>
              <a:cs typeface="Calibri"/>
            </a:endParaRPr>
          </a:p>
          <a:p>
            <a:pPr marL="83185">
              <a:lnSpc>
                <a:spcPct val="100000"/>
              </a:lnSpc>
              <a:tabLst>
                <a:tab pos="325120" algn="l"/>
              </a:tabLst>
            </a:pPr>
            <a:r>
              <a:rPr sz="2500" b="1" dirty="0">
                <a:latin typeface="Calibri"/>
                <a:cs typeface="Calibri"/>
              </a:rPr>
              <a:t>-	não</a:t>
            </a:r>
            <a:r>
              <a:rPr sz="2500" b="1" spc="-1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podem </a:t>
            </a:r>
            <a:r>
              <a:rPr sz="2500" b="1" dirty="0">
                <a:latin typeface="Calibri"/>
                <a:cs typeface="Calibri"/>
              </a:rPr>
              <a:t>ser</a:t>
            </a:r>
            <a:r>
              <a:rPr sz="2500" b="1" spc="5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quitados</a:t>
            </a:r>
            <a:r>
              <a:rPr sz="2500" b="1" spc="-10" dirty="0">
                <a:latin typeface="Calibri"/>
                <a:cs typeface="Calibri"/>
              </a:rPr>
              <a:t> com</a:t>
            </a:r>
            <a:r>
              <a:rPr sz="2500" b="1" spc="10" dirty="0">
                <a:latin typeface="Calibri"/>
                <a:cs typeface="Calibri"/>
              </a:rPr>
              <a:t> </a:t>
            </a:r>
            <a:r>
              <a:rPr sz="2500" b="1" spc="-15" dirty="0">
                <a:latin typeface="Calibri"/>
                <a:cs typeface="Calibri"/>
              </a:rPr>
              <a:t>recursos</a:t>
            </a:r>
            <a:r>
              <a:rPr sz="2500" b="1" spc="30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da</a:t>
            </a:r>
            <a:r>
              <a:rPr sz="2500" b="1" dirty="0">
                <a:latin typeface="Calibri"/>
                <a:cs typeface="Calibri"/>
              </a:rPr>
              <a:t> </a:t>
            </a:r>
            <a:r>
              <a:rPr sz="2500" b="1" spc="-5" dirty="0">
                <a:latin typeface="Calibri"/>
                <a:cs typeface="Calibri"/>
              </a:rPr>
              <a:t>campanha.</a:t>
            </a:r>
            <a:endParaRPr sz="25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8388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76117" y="116263"/>
            <a:ext cx="11839761" cy="6625473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3779C288-1ED8-6501-36DC-47ED30A82A35}"/>
              </a:ext>
            </a:extLst>
          </p:cNvPr>
          <p:cNvSpPr txBox="1">
            <a:spLocks/>
          </p:cNvSpPr>
          <p:nvPr/>
        </p:nvSpPr>
        <p:spPr>
          <a:xfrm>
            <a:off x="1605950" y="475369"/>
            <a:ext cx="8589010" cy="6529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EMPRÉSTIMOS  CONTRAÍDOS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03AA1E5D-2248-D4E3-F3B5-DE124A915C0E}"/>
              </a:ext>
            </a:extLst>
          </p:cNvPr>
          <p:cNvSpPr txBox="1"/>
          <p:nvPr/>
        </p:nvSpPr>
        <p:spPr>
          <a:xfrm>
            <a:off x="430802" y="1278505"/>
            <a:ext cx="11330393" cy="4862870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14300" algn="ctr">
              <a:spcBef>
                <a:spcPts val="760"/>
              </a:spcBef>
            </a:pPr>
            <a:r>
              <a:rPr sz="4000" b="1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Importante!</a:t>
            </a:r>
            <a:endParaRPr sz="4000" i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4465" marR="5080" indent="45720">
              <a:spcBef>
                <a:spcPts val="790"/>
              </a:spcBef>
            </a:pPr>
            <a:r>
              <a:rPr sz="2800" b="1" spc="-25" dirty="0">
                <a:latin typeface="Arial" panose="020B0604020202020204" pitchFamily="34" charset="0"/>
                <a:cs typeface="Arial" panose="020B0604020202020204" pitchFamily="34" charset="0"/>
              </a:rPr>
              <a:t>Deverá</a:t>
            </a:r>
            <a:r>
              <a:rPr sz="2800" b="1" spc="3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ser</a:t>
            </a:r>
            <a:r>
              <a:rPr sz="2800" b="1" spc="3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apresentada</a:t>
            </a:r>
            <a:r>
              <a:rPr sz="2800" b="1" spc="3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sz="2800" b="1" spc="3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Justiça</a:t>
            </a:r>
            <a:r>
              <a:rPr sz="2800" b="1" spc="3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5" dirty="0">
                <a:latin typeface="Arial" panose="020B0604020202020204" pitchFamily="34" charset="0"/>
                <a:cs typeface="Arial" panose="020B0604020202020204" pitchFamily="34" charset="0"/>
              </a:rPr>
              <a:t>Eleitoral</a:t>
            </a:r>
            <a:r>
              <a:rPr sz="2800" b="1" spc="3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até</a:t>
            </a:r>
            <a:r>
              <a:rPr sz="2800" b="1" spc="3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2800" b="1" spc="3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entrega </a:t>
            </a:r>
            <a:r>
              <a:rPr sz="2800" b="1" spc="-6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5" dirty="0">
                <a:latin typeface="Arial" panose="020B0604020202020204" pitchFamily="34" charset="0"/>
                <a:cs typeface="Arial" panose="020B0604020202020204" pitchFamily="34" charset="0"/>
              </a:rPr>
              <a:t>prestação</a:t>
            </a:r>
            <a:r>
              <a:rPr sz="2800" b="1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2800" b="1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contas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140" indent="-191135">
              <a:spcBef>
                <a:spcPts val="1440"/>
              </a:spcBef>
              <a:buChar char="-"/>
              <a:tabLst>
                <a:tab pos="231140" algn="l"/>
              </a:tabLst>
            </a:pP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documentação</a:t>
            </a:r>
            <a:r>
              <a:rPr sz="2800" b="1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idônea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5" dirty="0">
                <a:latin typeface="Arial" panose="020B0604020202020204" pitchFamily="34" charset="0"/>
                <a:cs typeface="Arial" panose="020B0604020202020204" pitchFamily="34" charset="0"/>
              </a:rPr>
              <a:t>contratação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140" indent="-191135">
              <a:spcBef>
                <a:spcPts val="680"/>
              </a:spcBef>
              <a:buClr>
                <a:srgbClr val="000066"/>
              </a:buClr>
              <a:buChar char="-"/>
              <a:tabLst>
                <a:tab pos="231140" algn="l"/>
              </a:tabLst>
            </a:pP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quitação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 integral</a:t>
            </a:r>
            <a:r>
              <a:rPr sz="2800" b="1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sz="2800" b="1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foi</a:t>
            </a:r>
            <a:r>
              <a:rPr sz="2800" b="1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aplicado</a:t>
            </a:r>
            <a:r>
              <a:rPr sz="2800" b="1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sz="2800" b="1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campanha*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140" indent="-191135">
              <a:spcBef>
                <a:spcPts val="660"/>
              </a:spcBef>
              <a:buChar char="-"/>
              <a:tabLst>
                <a:tab pos="231140" algn="l"/>
              </a:tabLst>
            </a:pP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identificando</a:t>
            </a:r>
            <a:r>
              <a:rPr sz="2800" b="1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origem</a:t>
            </a:r>
            <a:r>
              <a:rPr sz="2800" b="1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dos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 recursos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140" indent="-191135">
              <a:spcBef>
                <a:spcPts val="685"/>
              </a:spcBef>
              <a:buChar char="-"/>
              <a:tabLst>
                <a:tab pos="231140" algn="l"/>
              </a:tabLst>
            </a:pP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sob</a:t>
            </a:r>
            <a:r>
              <a:rPr sz="2800" b="1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pena</a:t>
            </a:r>
            <a:r>
              <a:rPr sz="2800" b="1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dos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recursos</a:t>
            </a:r>
            <a:r>
              <a:rPr sz="2800" b="1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serem</a:t>
            </a:r>
            <a:r>
              <a:rPr sz="2800" b="1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considerados</a:t>
            </a:r>
            <a:r>
              <a:rPr sz="2800" b="1" spc="-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RONI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spcBef>
                <a:spcPts val="1340"/>
              </a:spcBef>
            </a:pP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*somente</a:t>
            </a:r>
            <a:r>
              <a:rPr sz="2800" b="1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20" dirty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r>
              <a:rPr sz="2800" b="1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candidatos;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 os</a:t>
            </a:r>
            <a:r>
              <a:rPr sz="2800" b="1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partidos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sz="2800" b="1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latin typeface="Arial" panose="020B0604020202020204" pitchFamily="34" charset="0"/>
                <a:cs typeface="Arial" panose="020B0604020202020204" pitchFamily="34" charset="0"/>
              </a:rPr>
              <a:t>estão</a:t>
            </a:r>
            <a:r>
              <a:rPr sz="28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 err="1">
                <a:latin typeface="Arial" panose="020B0604020202020204" pitchFamily="34" charset="0"/>
                <a:cs typeface="Arial" panose="020B0604020202020204" pitchFamily="34" charset="0"/>
              </a:rPr>
              <a:t>obrigados</a:t>
            </a:r>
            <a:r>
              <a:rPr sz="2800" b="1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 essa quitação até a data da entrega das contas eleitoras.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131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76119" y="295422"/>
            <a:ext cx="11839761" cy="6330051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4" name="object 2">
            <a:extLst>
              <a:ext uri="{FF2B5EF4-FFF2-40B4-BE49-F238E27FC236}">
                <a16:creationId xmlns:a16="http://schemas.microsoft.com/office/drawing/2014/main" id="{3BF5E9E2-5E8E-859B-2852-01854369F55B}"/>
              </a:ext>
            </a:extLst>
          </p:cNvPr>
          <p:cNvSpPr txBox="1"/>
          <p:nvPr/>
        </p:nvSpPr>
        <p:spPr>
          <a:xfrm>
            <a:off x="3236674" y="1220130"/>
            <a:ext cx="9716218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6619" marR="5080" indent="-884555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latin typeface="Arial Black"/>
                <a:cs typeface="Arial Black"/>
              </a:rPr>
              <a:t>FI</a:t>
            </a:r>
            <a:r>
              <a:rPr sz="5400" spc="-60" dirty="0">
                <a:latin typeface="Arial Black"/>
                <a:cs typeface="Arial Black"/>
              </a:rPr>
              <a:t>N</a:t>
            </a:r>
            <a:r>
              <a:rPr sz="5400" dirty="0">
                <a:latin typeface="Arial Black"/>
                <a:cs typeface="Arial Black"/>
              </a:rPr>
              <a:t>ANCIAMEN</a:t>
            </a:r>
            <a:r>
              <a:rPr sz="5400" spc="-114" dirty="0">
                <a:latin typeface="Arial Black"/>
                <a:cs typeface="Arial Black"/>
              </a:rPr>
              <a:t>T</a:t>
            </a:r>
            <a:r>
              <a:rPr sz="5400" dirty="0">
                <a:latin typeface="Arial Black"/>
                <a:cs typeface="Arial Black"/>
              </a:rPr>
              <a:t>O  </a:t>
            </a:r>
            <a:r>
              <a:rPr sz="5400" spc="-20" dirty="0">
                <a:latin typeface="Arial Black"/>
                <a:cs typeface="Arial Black"/>
              </a:rPr>
              <a:t>COLETIVO</a:t>
            </a:r>
            <a:endParaRPr sz="5400" dirty="0">
              <a:latin typeface="Arial Black"/>
              <a:cs typeface="Arial Black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3F8E1EF1-3121-170B-DA7E-C7BAC7BE89F1}"/>
              </a:ext>
            </a:extLst>
          </p:cNvPr>
          <p:cNvSpPr txBox="1"/>
          <p:nvPr/>
        </p:nvSpPr>
        <p:spPr>
          <a:xfrm>
            <a:off x="3991370" y="3415960"/>
            <a:ext cx="6437925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00">
              <a:lnSpc>
                <a:spcPct val="100000"/>
              </a:lnSpc>
              <a:spcBef>
                <a:spcPts val="100"/>
              </a:spcBef>
            </a:pPr>
            <a:r>
              <a:rPr sz="5400" spc="-40" dirty="0">
                <a:latin typeface="Arial Black"/>
                <a:cs typeface="Arial Black"/>
              </a:rPr>
              <a:t>VAQUINHA </a:t>
            </a:r>
            <a:r>
              <a:rPr sz="5400" spc="-1220" dirty="0">
                <a:latin typeface="Arial Black"/>
                <a:cs typeface="Arial Black"/>
              </a:rPr>
              <a:t> </a:t>
            </a:r>
            <a:r>
              <a:rPr sz="5400" spc="-5" dirty="0">
                <a:latin typeface="Arial Black"/>
                <a:cs typeface="Arial Black"/>
              </a:rPr>
              <a:t>ELEI</a:t>
            </a:r>
            <a:r>
              <a:rPr sz="5400" spc="-105" dirty="0">
                <a:latin typeface="Arial Black"/>
                <a:cs typeface="Arial Black"/>
              </a:rPr>
              <a:t>T</a:t>
            </a:r>
            <a:r>
              <a:rPr sz="5400" dirty="0">
                <a:latin typeface="Arial Black"/>
                <a:cs typeface="Arial Black"/>
              </a:rPr>
              <a:t>ORAL</a:t>
            </a:r>
          </a:p>
        </p:txBody>
      </p:sp>
    </p:spTree>
    <p:extLst>
      <p:ext uri="{BB962C8B-B14F-4D97-AF65-F5344CB8AC3E}">
        <p14:creationId xmlns:p14="http://schemas.microsoft.com/office/powerpoint/2010/main" val="3082646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218323" y="253218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7">
            <a:extLst>
              <a:ext uri="{FF2B5EF4-FFF2-40B4-BE49-F238E27FC236}">
                <a16:creationId xmlns:a16="http://schemas.microsoft.com/office/drawing/2014/main" id="{3315B437-3503-CAEA-A1C4-268B8D40F66B}"/>
              </a:ext>
            </a:extLst>
          </p:cNvPr>
          <p:cNvSpPr txBox="1">
            <a:spLocks/>
          </p:cNvSpPr>
          <p:nvPr/>
        </p:nvSpPr>
        <p:spPr>
          <a:xfrm>
            <a:off x="1501384" y="519861"/>
            <a:ext cx="858901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17220" algn="ctr">
              <a:lnSpc>
                <a:spcPct val="100000"/>
              </a:lnSpc>
              <a:spcBef>
                <a:spcPts val="100"/>
              </a:spcBef>
            </a:pPr>
            <a:r>
              <a:rPr lang="pt-BR" b="1" spc="-10" dirty="0">
                <a:solidFill>
                  <a:schemeClr val="tx1"/>
                </a:solidFill>
                <a:latin typeface="Arial Black"/>
                <a:cs typeface="Arial Black"/>
              </a:rPr>
              <a:t>FINANCIAMENTO</a:t>
            </a:r>
            <a:r>
              <a:rPr lang="pt-BR" b="1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b="1" spc="-15" dirty="0">
                <a:solidFill>
                  <a:schemeClr val="tx1"/>
                </a:solidFill>
                <a:latin typeface="Arial Black"/>
                <a:cs typeface="Arial Black"/>
              </a:rPr>
              <a:t>COLETIVO</a:t>
            </a:r>
            <a:endParaRPr lang="pt-BR" b="1" dirty="0">
              <a:solidFill>
                <a:schemeClr val="tx1"/>
              </a:solidFill>
              <a:latin typeface="Arial Black"/>
              <a:cs typeface="Arial Black"/>
            </a:endParaRPr>
          </a:p>
          <a:p>
            <a:pPr marL="617855" algn="ctr">
              <a:lnSpc>
                <a:spcPct val="100000"/>
              </a:lnSpc>
            </a:pPr>
            <a:r>
              <a:rPr lang="pt-BR" b="1" dirty="0">
                <a:solidFill>
                  <a:schemeClr val="tx1"/>
                </a:solidFill>
                <a:latin typeface="Arial Black"/>
                <a:cs typeface="Arial Black"/>
              </a:rPr>
              <a:t>- </a:t>
            </a:r>
            <a:r>
              <a:rPr lang="pt-BR" b="1" spc="-5" dirty="0">
                <a:solidFill>
                  <a:schemeClr val="tx1"/>
                </a:solidFill>
                <a:latin typeface="Arial Black"/>
                <a:cs typeface="Arial Black"/>
              </a:rPr>
              <a:t>vaquinha</a:t>
            </a:r>
            <a:r>
              <a:rPr lang="pt-BR" b="1" spc="-1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b="1" spc="15" dirty="0">
                <a:solidFill>
                  <a:schemeClr val="tx1"/>
                </a:solidFill>
                <a:latin typeface="Arial Black"/>
                <a:cs typeface="Arial Black"/>
              </a:rPr>
              <a:t>virtual</a:t>
            </a:r>
            <a:r>
              <a:rPr lang="pt-BR" b="1" spc="-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b="1" dirty="0">
                <a:solidFill>
                  <a:schemeClr val="tx1"/>
                </a:solidFill>
                <a:latin typeface="Arial Black"/>
                <a:cs typeface="Arial Black"/>
              </a:rPr>
              <a:t>-</a:t>
            </a:r>
          </a:p>
        </p:txBody>
      </p:sp>
      <p:sp>
        <p:nvSpPr>
          <p:cNvPr id="3" name="object 9">
            <a:extLst>
              <a:ext uri="{FF2B5EF4-FFF2-40B4-BE49-F238E27FC236}">
                <a16:creationId xmlns:a16="http://schemas.microsoft.com/office/drawing/2014/main" id="{AFE95BC8-7D27-3DE9-5105-A8969A57F735}"/>
              </a:ext>
            </a:extLst>
          </p:cNvPr>
          <p:cNvSpPr txBox="1"/>
          <p:nvPr/>
        </p:nvSpPr>
        <p:spPr>
          <a:xfrm>
            <a:off x="731524" y="1829159"/>
            <a:ext cx="11029071" cy="4583306"/>
          </a:xfrm>
          <a:prstGeom prst="rect">
            <a:avLst/>
          </a:prstGeom>
        </p:spPr>
        <p:txBody>
          <a:bodyPr vert="horz" wrap="square" lIns="0" tIns="23622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860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-5" dirty="0">
                <a:latin typeface="Calibri"/>
                <a:cs typeface="Calibri"/>
              </a:rPr>
              <a:t> partir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15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maio </a:t>
            </a:r>
            <a:r>
              <a:rPr sz="2800" b="1" spc="-20" dirty="0">
                <a:latin typeface="Calibri"/>
                <a:cs typeface="Calibri"/>
              </a:rPr>
              <a:t>para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pré-candidatos</a:t>
            </a:r>
            <a:endParaRPr sz="28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1764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spc="-5" dirty="0">
                <a:latin typeface="Calibri"/>
                <a:cs typeface="Calibri"/>
              </a:rPr>
              <a:t>permitido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aos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partidos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apenas</a:t>
            </a:r>
            <a:r>
              <a:rPr sz="2800" b="1" spc="-5" dirty="0">
                <a:latin typeface="Calibri"/>
                <a:cs typeface="Calibri"/>
              </a:rPr>
              <a:t> no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período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eleitoral</a:t>
            </a:r>
            <a:endParaRPr sz="2800" dirty="0">
              <a:latin typeface="Calibri"/>
              <a:cs typeface="Calibri"/>
            </a:endParaRPr>
          </a:p>
          <a:p>
            <a:pPr marL="355600" marR="6350" indent="-343535">
              <a:lnSpc>
                <a:spcPct val="100000"/>
              </a:lnSpc>
              <a:spcBef>
                <a:spcPts val="2039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spc="-10" dirty="0">
                <a:latin typeface="Calibri"/>
                <a:cs typeface="Calibri"/>
              </a:rPr>
              <a:t>instituição</a:t>
            </a:r>
            <a:r>
              <a:rPr sz="2800" b="1" spc="24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arrecadadora</a:t>
            </a:r>
            <a:r>
              <a:rPr sz="2800" b="1" spc="265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tem</a:t>
            </a:r>
            <a:r>
              <a:rPr sz="2800" b="1" spc="24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245" dirty="0">
                <a:latin typeface="Calibri"/>
                <a:cs typeface="Calibri"/>
              </a:rPr>
              <a:t> </a:t>
            </a:r>
            <a:r>
              <a:rPr sz="2800" b="1" spc="10" dirty="0">
                <a:latin typeface="Calibri"/>
                <a:cs typeface="Calibri"/>
              </a:rPr>
              <a:t>se</a:t>
            </a:r>
            <a:r>
              <a:rPr sz="2800" b="1" spc="26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cadastrar</a:t>
            </a:r>
            <a:r>
              <a:rPr sz="2800" b="1" spc="24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previamente</a:t>
            </a:r>
            <a:r>
              <a:rPr sz="2800" b="1" spc="25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na </a:t>
            </a:r>
            <a:r>
              <a:rPr sz="2800" b="1" spc="-55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Justiça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Eleitoral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(exigências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art.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22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dirty="0">
                <a:latin typeface="Arial"/>
                <a:cs typeface="Arial"/>
              </a:rPr>
              <a:t>§</a:t>
            </a:r>
            <a:r>
              <a:rPr sz="2400" b="1" spc="-120" dirty="0">
                <a:latin typeface="Arial"/>
                <a:cs typeface="Arial"/>
              </a:rPr>
              <a:t> </a:t>
            </a:r>
            <a:r>
              <a:rPr sz="2400" b="1" spc="-5" dirty="0">
                <a:latin typeface="Calibri"/>
                <a:cs typeface="Calibri"/>
              </a:rPr>
              <a:t>1º </a:t>
            </a:r>
            <a:r>
              <a:rPr sz="2400" b="1" dirty="0">
                <a:latin typeface="Calibri"/>
                <a:cs typeface="Calibri"/>
              </a:rPr>
              <a:t>da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Res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TSE</a:t>
            </a:r>
            <a:r>
              <a:rPr sz="2400" b="1" spc="4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23.607/19)</a:t>
            </a:r>
            <a:endParaRPr sz="2400" dirty="0">
              <a:latin typeface="Calibri"/>
              <a:cs typeface="Calibri"/>
            </a:endParaRPr>
          </a:p>
          <a:p>
            <a:pPr marL="424180" indent="-412115">
              <a:lnSpc>
                <a:spcPct val="100000"/>
              </a:lnSpc>
              <a:spcBef>
                <a:spcPts val="1885"/>
              </a:spcBef>
              <a:buFont typeface="Calibri"/>
              <a:buChar char="•"/>
              <a:tabLst>
                <a:tab pos="424180" algn="l"/>
                <a:tab pos="424815" algn="l"/>
              </a:tabLst>
            </a:pPr>
            <a:r>
              <a:rPr sz="2800" b="1" spc="-5" dirty="0">
                <a:latin typeface="Calibri"/>
                <a:cs typeface="Calibri"/>
              </a:rPr>
              <a:t>as</a:t>
            </a:r>
            <a:r>
              <a:rPr sz="2800" b="1" spc="35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doações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acima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R$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1064,10</a:t>
            </a:r>
            <a:r>
              <a:rPr sz="2800" b="1" spc="34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têm</a:t>
            </a:r>
            <a:r>
              <a:rPr sz="2800" b="1" spc="34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3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ser</a:t>
            </a:r>
            <a:r>
              <a:rPr sz="2800" b="1" spc="36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por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u="heavy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transferência</a:t>
            </a:r>
            <a:endParaRPr sz="28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800" b="1" u="heavy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eletrônica</a:t>
            </a:r>
            <a:r>
              <a:rPr sz="2800" b="1" u="heavy" spc="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ou</a:t>
            </a:r>
            <a:r>
              <a:rPr sz="2800" b="1" u="heavy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cheque</a:t>
            </a:r>
            <a:r>
              <a:rPr sz="2800" b="1" u="heavy" spc="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cruzado</a:t>
            </a:r>
            <a:r>
              <a:rPr sz="2800" b="1" u="heavy" spc="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nominal</a:t>
            </a:r>
            <a:endParaRPr sz="28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1285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liberação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dos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recursos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será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somente</a:t>
            </a:r>
            <a:r>
              <a:rPr sz="2800" b="1" spc="35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após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estar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com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conta</a:t>
            </a:r>
            <a:endParaRPr sz="28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800" b="1" spc="-10" dirty="0">
                <a:latin typeface="Calibri"/>
                <a:cs typeface="Calibri"/>
              </a:rPr>
              <a:t>bancária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aberta</a:t>
            </a:r>
            <a:endParaRPr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0519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218323" y="253218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7">
            <a:extLst>
              <a:ext uri="{FF2B5EF4-FFF2-40B4-BE49-F238E27FC236}">
                <a16:creationId xmlns:a16="http://schemas.microsoft.com/office/drawing/2014/main" id="{3315B437-3503-CAEA-A1C4-268B8D40F66B}"/>
              </a:ext>
            </a:extLst>
          </p:cNvPr>
          <p:cNvSpPr txBox="1">
            <a:spLocks/>
          </p:cNvSpPr>
          <p:nvPr/>
        </p:nvSpPr>
        <p:spPr>
          <a:xfrm>
            <a:off x="1501384" y="519861"/>
            <a:ext cx="858901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17220" algn="ctr">
              <a:lnSpc>
                <a:spcPct val="100000"/>
              </a:lnSpc>
              <a:spcBef>
                <a:spcPts val="100"/>
              </a:spcBef>
            </a:pPr>
            <a:r>
              <a:rPr lang="pt-BR" b="1" spc="-10" dirty="0">
                <a:solidFill>
                  <a:schemeClr val="tx1"/>
                </a:solidFill>
                <a:latin typeface="Arial Black"/>
                <a:cs typeface="Arial Black"/>
              </a:rPr>
              <a:t>FINANCIAMENTO</a:t>
            </a:r>
            <a:r>
              <a:rPr lang="pt-BR" b="1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b="1" spc="-15" dirty="0">
                <a:solidFill>
                  <a:schemeClr val="tx1"/>
                </a:solidFill>
                <a:latin typeface="Arial Black"/>
                <a:cs typeface="Arial Black"/>
              </a:rPr>
              <a:t>COLETIVO</a:t>
            </a:r>
            <a:endParaRPr lang="pt-BR" b="1" dirty="0">
              <a:solidFill>
                <a:schemeClr val="tx1"/>
              </a:solidFill>
              <a:latin typeface="Arial Black"/>
              <a:cs typeface="Arial Black"/>
            </a:endParaRPr>
          </a:p>
          <a:p>
            <a:pPr marL="617855" algn="ctr">
              <a:lnSpc>
                <a:spcPct val="100000"/>
              </a:lnSpc>
            </a:pPr>
            <a:r>
              <a:rPr lang="pt-BR" b="1" dirty="0">
                <a:solidFill>
                  <a:schemeClr val="tx1"/>
                </a:solidFill>
                <a:latin typeface="Arial Black"/>
                <a:cs typeface="Arial Black"/>
              </a:rPr>
              <a:t>- </a:t>
            </a:r>
            <a:r>
              <a:rPr lang="pt-BR" b="1" spc="-5" dirty="0">
                <a:solidFill>
                  <a:schemeClr val="tx1"/>
                </a:solidFill>
                <a:latin typeface="Arial Black"/>
                <a:cs typeface="Arial Black"/>
              </a:rPr>
              <a:t>vaquinha</a:t>
            </a:r>
            <a:r>
              <a:rPr lang="pt-BR" b="1" spc="-1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b="1" spc="15" dirty="0">
                <a:solidFill>
                  <a:schemeClr val="tx1"/>
                </a:solidFill>
                <a:latin typeface="Arial Black"/>
                <a:cs typeface="Arial Black"/>
              </a:rPr>
              <a:t>virtual</a:t>
            </a:r>
            <a:r>
              <a:rPr lang="pt-BR" b="1" spc="-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b="1" dirty="0">
                <a:solidFill>
                  <a:schemeClr val="tx1"/>
                </a:solidFill>
                <a:latin typeface="Arial Black"/>
                <a:cs typeface="Arial Black"/>
              </a:rPr>
              <a:t>-</a:t>
            </a:r>
          </a:p>
        </p:txBody>
      </p:sp>
      <p:sp>
        <p:nvSpPr>
          <p:cNvPr id="3" name="object 9">
            <a:extLst>
              <a:ext uri="{FF2B5EF4-FFF2-40B4-BE49-F238E27FC236}">
                <a16:creationId xmlns:a16="http://schemas.microsoft.com/office/drawing/2014/main" id="{AFE95BC8-7D27-3DE9-5105-A8969A57F735}"/>
              </a:ext>
            </a:extLst>
          </p:cNvPr>
          <p:cNvSpPr txBox="1"/>
          <p:nvPr/>
        </p:nvSpPr>
        <p:spPr>
          <a:xfrm>
            <a:off x="731524" y="1829159"/>
            <a:ext cx="11029071" cy="4583306"/>
          </a:xfrm>
          <a:prstGeom prst="rect">
            <a:avLst/>
          </a:prstGeom>
        </p:spPr>
        <p:txBody>
          <a:bodyPr vert="horz" wrap="square" lIns="0" tIns="23622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860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-5" dirty="0">
                <a:latin typeface="Calibri"/>
                <a:cs typeface="Calibri"/>
              </a:rPr>
              <a:t> partir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15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maio </a:t>
            </a:r>
            <a:r>
              <a:rPr sz="2800" b="1" spc="-20" dirty="0">
                <a:latin typeface="Calibri"/>
                <a:cs typeface="Calibri"/>
              </a:rPr>
              <a:t>para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pré-candidatos</a:t>
            </a:r>
            <a:endParaRPr sz="28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1764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spc="-5" dirty="0">
                <a:latin typeface="Calibri"/>
                <a:cs typeface="Calibri"/>
              </a:rPr>
              <a:t>permitido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aos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partidos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apenas</a:t>
            </a:r>
            <a:r>
              <a:rPr sz="2800" b="1" spc="-5" dirty="0">
                <a:latin typeface="Calibri"/>
                <a:cs typeface="Calibri"/>
              </a:rPr>
              <a:t> no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período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eleitoral</a:t>
            </a:r>
            <a:endParaRPr sz="2800" dirty="0">
              <a:latin typeface="Calibri"/>
              <a:cs typeface="Calibri"/>
            </a:endParaRPr>
          </a:p>
          <a:p>
            <a:pPr marL="355600" marR="6350" indent="-343535">
              <a:lnSpc>
                <a:spcPct val="100000"/>
              </a:lnSpc>
              <a:spcBef>
                <a:spcPts val="2039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spc="-10" dirty="0">
                <a:latin typeface="Calibri"/>
                <a:cs typeface="Calibri"/>
              </a:rPr>
              <a:t>instituição</a:t>
            </a:r>
            <a:r>
              <a:rPr sz="2800" b="1" spc="24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arrecadadora</a:t>
            </a:r>
            <a:r>
              <a:rPr sz="2800" b="1" spc="265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tem</a:t>
            </a:r>
            <a:r>
              <a:rPr sz="2800" b="1" spc="24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245" dirty="0">
                <a:latin typeface="Calibri"/>
                <a:cs typeface="Calibri"/>
              </a:rPr>
              <a:t> </a:t>
            </a:r>
            <a:r>
              <a:rPr sz="2800" b="1" spc="10" dirty="0">
                <a:latin typeface="Calibri"/>
                <a:cs typeface="Calibri"/>
              </a:rPr>
              <a:t>se</a:t>
            </a:r>
            <a:r>
              <a:rPr sz="2800" b="1" spc="26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cadastrar</a:t>
            </a:r>
            <a:r>
              <a:rPr sz="2800" b="1" spc="24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previamente</a:t>
            </a:r>
            <a:r>
              <a:rPr sz="2800" b="1" spc="25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na </a:t>
            </a:r>
            <a:r>
              <a:rPr sz="2800" b="1" spc="-55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Justiça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Eleitoral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(exigências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art.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22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dirty="0">
                <a:latin typeface="Arial"/>
                <a:cs typeface="Arial"/>
              </a:rPr>
              <a:t>§</a:t>
            </a:r>
            <a:r>
              <a:rPr sz="2400" b="1" spc="-120" dirty="0">
                <a:latin typeface="Arial"/>
                <a:cs typeface="Arial"/>
              </a:rPr>
              <a:t> </a:t>
            </a:r>
            <a:r>
              <a:rPr sz="2400" b="1" spc="-5" dirty="0">
                <a:latin typeface="Calibri"/>
                <a:cs typeface="Calibri"/>
              </a:rPr>
              <a:t>1º </a:t>
            </a:r>
            <a:r>
              <a:rPr sz="2400" b="1" dirty="0">
                <a:latin typeface="Calibri"/>
                <a:cs typeface="Calibri"/>
              </a:rPr>
              <a:t>da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Res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TSE</a:t>
            </a:r>
            <a:r>
              <a:rPr sz="2400" b="1" spc="4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23.607/19)</a:t>
            </a:r>
            <a:endParaRPr sz="2400" dirty="0">
              <a:latin typeface="Calibri"/>
              <a:cs typeface="Calibri"/>
            </a:endParaRPr>
          </a:p>
          <a:p>
            <a:pPr marL="424180" indent="-412115">
              <a:lnSpc>
                <a:spcPct val="100000"/>
              </a:lnSpc>
              <a:spcBef>
                <a:spcPts val="1885"/>
              </a:spcBef>
              <a:buFont typeface="Calibri"/>
              <a:buChar char="•"/>
              <a:tabLst>
                <a:tab pos="424180" algn="l"/>
                <a:tab pos="424815" algn="l"/>
              </a:tabLst>
            </a:pPr>
            <a:r>
              <a:rPr sz="2800" b="1" spc="-5" dirty="0">
                <a:latin typeface="Calibri"/>
                <a:cs typeface="Calibri"/>
              </a:rPr>
              <a:t>as</a:t>
            </a:r>
            <a:r>
              <a:rPr sz="2800" b="1" spc="35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doações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acima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R$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1064,10</a:t>
            </a:r>
            <a:r>
              <a:rPr sz="2800" b="1" spc="34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têm</a:t>
            </a:r>
            <a:r>
              <a:rPr sz="2800" b="1" spc="34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3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ser</a:t>
            </a:r>
            <a:r>
              <a:rPr sz="2800" b="1" spc="36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por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u="heavy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transferência</a:t>
            </a:r>
            <a:endParaRPr sz="28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800" b="1" u="heavy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eletrônica</a:t>
            </a:r>
            <a:r>
              <a:rPr sz="2800" b="1" u="heavy" spc="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ou</a:t>
            </a:r>
            <a:r>
              <a:rPr sz="2800" b="1" u="heavy" spc="-1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cheque</a:t>
            </a:r>
            <a:r>
              <a:rPr sz="2800" b="1" u="heavy" spc="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cruzado</a:t>
            </a:r>
            <a:r>
              <a:rPr sz="2800" b="1" u="heavy" spc="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5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nominal</a:t>
            </a:r>
            <a:endParaRPr sz="28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1285"/>
              </a:spcBef>
              <a:buFont typeface="Calibri"/>
              <a:buChar char="•"/>
              <a:tabLst>
                <a:tab pos="355600" algn="l"/>
                <a:tab pos="356235" algn="l"/>
              </a:tabLst>
            </a:pP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liberação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dos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recursos</a:t>
            </a:r>
            <a:r>
              <a:rPr sz="2800" b="1" spc="37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será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somente</a:t>
            </a:r>
            <a:r>
              <a:rPr sz="2800" b="1" spc="35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após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estar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com</a:t>
            </a:r>
            <a:r>
              <a:rPr sz="2800" b="1" spc="36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35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conta</a:t>
            </a:r>
            <a:endParaRPr sz="28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800" b="1" spc="-10" dirty="0">
                <a:latin typeface="Calibri"/>
                <a:cs typeface="Calibri"/>
              </a:rPr>
              <a:t>bancária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aberta</a:t>
            </a:r>
            <a:endParaRPr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2455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176119" y="179363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3A942E9D-6A36-A300-6444-133E413C34C7}"/>
              </a:ext>
            </a:extLst>
          </p:cNvPr>
          <p:cNvSpPr txBox="1">
            <a:spLocks/>
          </p:cNvSpPr>
          <p:nvPr/>
        </p:nvSpPr>
        <p:spPr>
          <a:xfrm>
            <a:off x="844062" y="576779"/>
            <a:ext cx="10578904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" marR="5080" indent="-10160" algn="ctr">
              <a:lnSpc>
                <a:spcPct val="100000"/>
              </a:lnSpc>
              <a:spcBef>
                <a:spcPts val="100"/>
              </a:spcBef>
            </a:pP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COMERCIALIZAÇÃO</a:t>
            </a:r>
            <a:r>
              <a:rPr lang="pt-BR" spc="-8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E</a:t>
            </a:r>
            <a:r>
              <a:rPr lang="pt-BR" spc="-2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EVENTOS</a:t>
            </a:r>
            <a:r>
              <a:rPr lang="pt-BR" spc="-3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DE </a:t>
            </a:r>
            <a:r>
              <a:rPr lang="pt-BR" spc="-95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</a:p>
          <a:p>
            <a:pPr marL="22860" marR="5080" indent="-10160" algn="ctr">
              <a:lnSpc>
                <a:spcPct val="100000"/>
              </a:lnSpc>
              <a:spcBef>
                <a:spcPts val="100"/>
              </a:spcBef>
            </a:pP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ARRECADAÇÃO</a:t>
            </a:r>
            <a:r>
              <a:rPr lang="pt-BR" spc="-9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PARA</a:t>
            </a:r>
            <a:r>
              <a:rPr lang="pt-BR" spc="-35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CAMPANHAS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AC6FC248-AE32-FDAF-B05E-87BFFDCBB701}"/>
              </a:ext>
            </a:extLst>
          </p:cNvPr>
          <p:cNvSpPr txBox="1"/>
          <p:nvPr/>
        </p:nvSpPr>
        <p:spPr>
          <a:xfrm>
            <a:off x="844062" y="2396797"/>
            <a:ext cx="10691445" cy="3718967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56235" algn="l"/>
                <a:tab pos="2344420" algn="l"/>
                <a:tab pos="3371215" algn="l"/>
                <a:tab pos="3726815" algn="l"/>
                <a:tab pos="4784090" algn="l"/>
                <a:tab pos="5139690" algn="l"/>
                <a:tab pos="6303010" algn="l"/>
                <a:tab pos="7687945" algn="l"/>
              </a:tabLst>
            </a:pPr>
            <a:r>
              <a:rPr sz="2400" b="1" dirty="0">
                <a:latin typeface="Arial"/>
                <a:cs typeface="Arial"/>
              </a:rPr>
              <a:t>c</a:t>
            </a:r>
            <a:r>
              <a:rPr sz="2400" b="1" spc="-15" dirty="0">
                <a:latin typeface="Arial"/>
                <a:cs typeface="Arial"/>
              </a:rPr>
              <a:t>o</a:t>
            </a:r>
            <a:r>
              <a:rPr sz="2400" b="1" dirty="0">
                <a:latin typeface="Arial"/>
                <a:cs typeface="Arial"/>
              </a:rPr>
              <a:t>mu</a:t>
            </a:r>
            <a:r>
              <a:rPr sz="2400" b="1" spc="-10" dirty="0">
                <a:latin typeface="Arial"/>
                <a:cs typeface="Arial"/>
              </a:rPr>
              <a:t>n</a:t>
            </a:r>
            <a:r>
              <a:rPr sz="2400" b="1" dirty="0">
                <a:latin typeface="Arial"/>
                <a:cs typeface="Arial"/>
              </a:rPr>
              <a:t>ic</a:t>
            </a:r>
            <a:r>
              <a:rPr sz="2400" b="1" spc="5" dirty="0">
                <a:latin typeface="Arial"/>
                <a:cs typeface="Arial"/>
              </a:rPr>
              <a:t>a</a:t>
            </a:r>
            <a:r>
              <a:rPr sz="2400" b="1" dirty="0">
                <a:latin typeface="Arial"/>
                <a:cs typeface="Arial"/>
              </a:rPr>
              <a:t>ç</a:t>
            </a:r>
            <a:r>
              <a:rPr sz="2400" b="1" spc="-10" dirty="0">
                <a:latin typeface="Arial"/>
                <a:cs typeface="Arial"/>
              </a:rPr>
              <a:t>ã</a:t>
            </a:r>
            <a:r>
              <a:rPr sz="2400" b="1" dirty="0">
                <a:latin typeface="Arial"/>
                <a:cs typeface="Arial"/>
              </a:rPr>
              <a:t>o	pr</a:t>
            </a:r>
            <a:r>
              <a:rPr sz="2400" b="1" spc="15" dirty="0">
                <a:latin typeface="Arial"/>
                <a:cs typeface="Arial"/>
              </a:rPr>
              <a:t>é</a:t>
            </a:r>
            <a:r>
              <a:rPr sz="2400" b="1" dirty="0">
                <a:latin typeface="Arial"/>
                <a:cs typeface="Arial"/>
              </a:rPr>
              <a:t>v</a:t>
            </a:r>
            <a:r>
              <a:rPr sz="2400" b="1" spc="5" dirty="0">
                <a:latin typeface="Arial"/>
                <a:cs typeface="Arial"/>
              </a:rPr>
              <a:t>i</a:t>
            </a:r>
            <a:r>
              <a:rPr sz="2400" b="1" dirty="0">
                <a:latin typeface="Arial"/>
                <a:cs typeface="Arial"/>
              </a:rPr>
              <a:t>a	e	formal	à	J</a:t>
            </a:r>
            <a:r>
              <a:rPr sz="2400" b="1" spc="-15" dirty="0">
                <a:latin typeface="Arial"/>
                <a:cs typeface="Arial"/>
              </a:rPr>
              <a:t>u</a:t>
            </a:r>
            <a:r>
              <a:rPr sz="2400" b="1" dirty="0">
                <a:latin typeface="Arial"/>
                <a:cs typeface="Arial"/>
              </a:rPr>
              <a:t>st</a:t>
            </a:r>
            <a:r>
              <a:rPr sz="2400" b="1" spc="5" dirty="0">
                <a:latin typeface="Arial"/>
                <a:cs typeface="Arial"/>
              </a:rPr>
              <a:t>i</a:t>
            </a:r>
            <a:r>
              <a:rPr sz="2400" b="1" dirty="0">
                <a:latin typeface="Arial"/>
                <a:cs typeface="Arial"/>
              </a:rPr>
              <a:t>ça	</a:t>
            </a:r>
            <a:r>
              <a:rPr sz="2400" b="1" spc="-10" dirty="0">
                <a:latin typeface="Arial"/>
                <a:cs typeface="Arial"/>
              </a:rPr>
              <a:t>E</a:t>
            </a:r>
            <a:r>
              <a:rPr sz="2400" b="1" dirty="0">
                <a:latin typeface="Arial"/>
                <a:cs typeface="Arial"/>
              </a:rPr>
              <a:t>lei</a:t>
            </a:r>
            <a:r>
              <a:rPr sz="2400" b="1" spc="5" dirty="0">
                <a:latin typeface="Arial"/>
                <a:cs typeface="Arial"/>
              </a:rPr>
              <a:t>t</a:t>
            </a:r>
            <a:r>
              <a:rPr sz="2400" b="1" dirty="0">
                <a:latin typeface="Arial"/>
                <a:cs typeface="Arial"/>
              </a:rPr>
              <a:t>or</a:t>
            </a:r>
            <a:r>
              <a:rPr sz="2400" b="1" spc="-10" dirty="0">
                <a:latin typeface="Arial"/>
                <a:cs typeface="Arial"/>
              </a:rPr>
              <a:t>a</a:t>
            </a:r>
            <a:r>
              <a:rPr sz="2400" b="1" dirty="0">
                <a:latin typeface="Arial"/>
                <a:cs typeface="Arial"/>
              </a:rPr>
              <a:t>l,	c</a:t>
            </a:r>
            <a:r>
              <a:rPr sz="2400" b="1" spc="-15" dirty="0">
                <a:latin typeface="Arial"/>
                <a:cs typeface="Arial"/>
              </a:rPr>
              <a:t>o</a:t>
            </a:r>
            <a:r>
              <a:rPr sz="2400" b="1" dirty="0">
                <a:latin typeface="Arial"/>
                <a:cs typeface="Arial"/>
              </a:rPr>
              <a:t>m</a:t>
            </a:r>
            <a:endParaRPr sz="2400" dirty="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latin typeface="Arial"/>
                <a:cs typeface="Arial"/>
              </a:rPr>
              <a:t>antecedência</a:t>
            </a:r>
            <a:r>
              <a:rPr sz="2400" b="1" spc="3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mínima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 5</a:t>
            </a:r>
            <a:r>
              <a:rPr sz="2400" b="1" dirty="0">
                <a:latin typeface="Arial"/>
                <a:cs typeface="Arial"/>
              </a:rPr>
              <a:t> dias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úteis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400" dirty="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400" b="1" spc="-5" dirty="0">
                <a:latin typeface="Arial"/>
                <a:cs typeface="Arial"/>
              </a:rPr>
              <a:t>esses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recursos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são considerados</a:t>
            </a:r>
            <a:r>
              <a:rPr sz="2400" b="1" spc="6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doações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har char=""/>
            </a:pPr>
            <a:endParaRPr sz="2400" dirty="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56235" algn="l"/>
              </a:tabLst>
            </a:pPr>
            <a:r>
              <a:rPr sz="2400" b="1" spc="-5" dirty="0">
                <a:latin typeface="Arial"/>
                <a:cs typeface="Arial"/>
              </a:rPr>
              <a:t>estão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sujeitos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aos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limites</a:t>
            </a:r>
            <a:r>
              <a:rPr sz="2400" b="1" spc="-3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legais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har char=""/>
            </a:pPr>
            <a:endParaRPr sz="2400" dirty="0">
              <a:latin typeface="Arial"/>
              <a:cs typeface="Arial"/>
            </a:endParaRPr>
          </a:p>
          <a:p>
            <a:pPr marL="355600" marR="5715" indent="-343535" algn="just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400" b="1" dirty="0">
                <a:latin typeface="Arial"/>
                <a:cs typeface="Arial"/>
              </a:rPr>
              <a:t>o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partido,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ao</a:t>
            </a:r>
            <a:r>
              <a:rPr sz="2400" b="1" dirty="0">
                <a:latin typeface="Arial"/>
                <a:cs typeface="Arial"/>
              </a:rPr>
              <a:t> repassar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a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candidato,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recursos</a:t>
            </a:r>
            <a:r>
              <a:rPr sz="2400" b="1" dirty="0">
                <a:latin typeface="Arial"/>
                <a:cs typeface="Arial"/>
              </a:rPr>
              <a:t> oriundos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eventos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arrecadação/comercialização,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deverá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informar </a:t>
            </a:r>
            <a:r>
              <a:rPr sz="2400" b="1" spc="-57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todos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os</a:t>
            </a:r>
            <a:r>
              <a:rPr sz="2400" b="1" dirty="0">
                <a:latin typeface="Arial"/>
                <a:cs typeface="Arial"/>
              </a:rPr>
              <a:t> doadores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que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compuseram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referida</a:t>
            </a:r>
            <a:r>
              <a:rPr sz="2400" b="1" dirty="0">
                <a:latin typeface="Arial"/>
                <a:cs typeface="Arial"/>
              </a:rPr>
              <a:t> quantia 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(identificação</a:t>
            </a:r>
            <a:r>
              <a:rPr sz="2400" b="1" spc="5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completa).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95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352239" y="179363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3A942E9D-6A36-A300-6444-133E413C34C7}"/>
              </a:ext>
            </a:extLst>
          </p:cNvPr>
          <p:cNvSpPr txBox="1">
            <a:spLocks/>
          </p:cNvSpPr>
          <p:nvPr/>
        </p:nvSpPr>
        <p:spPr>
          <a:xfrm>
            <a:off x="806548" y="830003"/>
            <a:ext cx="1057890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" marR="5080" indent="-10160" algn="ctr">
              <a:lnSpc>
                <a:spcPct val="100000"/>
              </a:lnSpc>
              <a:spcBef>
                <a:spcPts val="100"/>
              </a:spcBef>
            </a:pP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ARTISTAS E EVENTOS</a:t>
            </a:r>
          </a:p>
        </p:txBody>
      </p:sp>
      <p:sp>
        <p:nvSpPr>
          <p:cNvPr id="60" name="object 2">
            <a:extLst>
              <a:ext uri="{FF2B5EF4-FFF2-40B4-BE49-F238E27FC236}">
                <a16:creationId xmlns:a16="http://schemas.microsoft.com/office/drawing/2014/main" id="{9649F9A4-1443-730E-E796-F70F878660CF}"/>
              </a:ext>
            </a:extLst>
          </p:cNvPr>
          <p:cNvSpPr txBox="1"/>
          <p:nvPr/>
        </p:nvSpPr>
        <p:spPr>
          <a:xfrm>
            <a:off x="1532110" y="1924498"/>
            <a:ext cx="9271878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  <a:buSzPct val="65217"/>
              <a:tabLst>
                <a:tab pos="342900" algn="l"/>
                <a:tab pos="343535" algn="l"/>
              </a:tabLst>
            </a:pPr>
            <a:r>
              <a:rPr sz="2800" b="1" dirty="0">
                <a:latin typeface="Arial"/>
                <a:cs typeface="Arial"/>
              </a:rPr>
              <a:t>O</a:t>
            </a:r>
            <a:r>
              <a:rPr sz="2800" b="1" spc="24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STF</a:t>
            </a:r>
            <a:r>
              <a:rPr sz="2800" b="1" spc="25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decidiu</a:t>
            </a:r>
            <a:r>
              <a:rPr sz="2800" b="1" spc="24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que</a:t>
            </a:r>
            <a:r>
              <a:rPr sz="2800" b="1" spc="26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os</a:t>
            </a:r>
            <a:r>
              <a:rPr sz="2800" b="1" spc="254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showmícios</a:t>
            </a:r>
            <a:r>
              <a:rPr sz="2800" b="1" spc="22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continuam</a:t>
            </a:r>
            <a:r>
              <a:rPr sz="2800" b="1" spc="250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proibidos</a:t>
            </a:r>
            <a:r>
              <a:rPr sz="2800" b="1" dirty="0">
                <a:latin typeface="Arial"/>
                <a:cs typeface="Arial"/>
              </a:rPr>
              <a:t>,</a:t>
            </a:r>
            <a:r>
              <a:rPr lang="pt-BR" sz="2800" b="1" dirty="0">
                <a:latin typeface="Arial"/>
                <a:cs typeface="Arial"/>
              </a:rPr>
              <a:t> </a:t>
            </a:r>
            <a:r>
              <a:rPr sz="2800" b="1" spc="-5" dirty="0" err="1">
                <a:latin typeface="Arial"/>
                <a:cs typeface="Arial"/>
              </a:rPr>
              <a:t>porque</a:t>
            </a:r>
            <a:r>
              <a:rPr sz="2800" b="1" spc="-5" dirty="0">
                <a:latin typeface="Arial"/>
                <a:cs typeface="Arial"/>
              </a:rPr>
              <a:t>	</a:t>
            </a:r>
            <a:r>
              <a:rPr lang="pt-BR" sz="2800" b="1" spc="-5" dirty="0">
                <a:latin typeface="Arial"/>
                <a:cs typeface="Arial"/>
              </a:rPr>
              <a:t>  </a:t>
            </a:r>
            <a:r>
              <a:rPr sz="2800" b="1" spc="-5" dirty="0" err="1">
                <a:latin typeface="Arial"/>
                <a:cs typeface="Arial"/>
              </a:rPr>
              <a:t>entendem</a:t>
            </a:r>
            <a:r>
              <a:rPr sz="2800" b="1" spc="-5" dirty="0">
                <a:latin typeface="Arial"/>
                <a:cs typeface="Arial"/>
              </a:rPr>
              <a:t>	</a:t>
            </a:r>
            <a:r>
              <a:rPr sz="2800" b="1" spc="-10" dirty="0">
                <a:latin typeface="Arial"/>
                <a:cs typeface="Arial"/>
              </a:rPr>
              <a:t>que	</a:t>
            </a:r>
            <a:r>
              <a:rPr sz="2800" b="1" spc="-5" dirty="0">
                <a:latin typeface="Arial"/>
                <a:cs typeface="Arial"/>
              </a:rPr>
              <a:t>este	</a:t>
            </a:r>
            <a:r>
              <a:rPr lang="pt-BR" sz="2800" b="1" spc="-5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tipo</a:t>
            </a:r>
            <a:r>
              <a:rPr lang="pt-BR" sz="2800" b="1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de	</a:t>
            </a:r>
            <a:r>
              <a:rPr sz="2800" b="1" spc="-10" dirty="0">
                <a:latin typeface="Arial"/>
                <a:cs typeface="Arial"/>
              </a:rPr>
              <a:t>evento	</a:t>
            </a:r>
            <a:r>
              <a:rPr sz="2800" b="1" dirty="0" err="1">
                <a:latin typeface="Arial"/>
                <a:cs typeface="Arial"/>
              </a:rPr>
              <a:t>favorece</a:t>
            </a:r>
            <a:r>
              <a:rPr lang="pt-BR" sz="2800" b="1" dirty="0">
                <a:latin typeface="Arial"/>
                <a:cs typeface="Arial"/>
              </a:rPr>
              <a:t> Candidatos, porém: 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9" name="Retângulo: Cantos Arredondados 68">
            <a:extLst>
              <a:ext uri="{FF2B5EF4-FFF2-40B4-BE49-F238E27FC236}">
                <a16:creationId xmlns:a16="http://schemas.microsoft.com/office/drawing/2014/main" id="{6E31F20B-BBE1-BB69-008D-D6DFC96A0E1E}"/>
              </a:ext>
            </a:extLst>
          </p:cNvPr>
          <p:cNvSpPr/>
          <p:nvPr/>
        </p:nvSpPr>
        <p:spPr>
          <a:xfrm>
            <a:off x="1110714" y="4369477"/>
            <a:ext cx="10186279" cy="1700724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Realização de apresentações artísticas ou shows musicais em eventos de arrecadação de recursos para campanhas eleitorais estaria permitida.</a:t>
            </a:r>
          </a:p>
        </p:txBody>
      </p:sp>
    </p:spTree>
    <p:extLst>
      <p:ext uri="{BB962C8B-B14F-4D97-AF65-F5344CB8AC3E}">
        <p14:creationId xmlns:p14="http://schemas.microsoft.com/office/powerpoint/2010/main" val="208613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19" y="-51118"/>
            <a:ext cx="11436176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tângulo: Cantos Arredondados 21" descr="Q">
            <a:extLst>
              <a:ext uri="{FF2B5EF4-FFF2-40B4-BE49-F238E27FC236}">
                <a16:creationId xmlns:a16="http://schemas.microsoft.com/office/drawing/2014/main" id="{6CC26DB1-7116-01CE-89EE-E7CE7084EA64}"/>
              </a:ext>
            </a:extLst>
          </p:cNvPr>
          <p:cNvSpPr/>
          <p:nvPr/>
        </p:nvSpPr>
        <p:spPr>
          <a:xfrm>
            <a:off x="58056" y="1033676"/>
            <a:ext cx="3259695" cy="4530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>
                <a:solidFill>
                  <a:schemeClr val="tx1"/>
                </a:solidFill>
                <a:latin typeface="Arial Black" panose="020B0A04020102020204" pitchFamily="34" charset="0"/>
              </a:rPr>
              <a:t>PRESTAÇÃO</a:t>
            </a:r>
          </a:p>
          <a:p>
            <a:pPr algn="ctr"/>
            <a:endParaRPr lang="pt-BR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r>
              <a:rPr lang="pt-BR" sz="3200" dirty="0">
                <a:solidFill>
                  <a:schemeClr val="tx1"/>
                </a:solidFill>
                <a:latin typeface="Arial Black" panose="020B0A04020102020204" pitchFamily="34" charset="0"/>
              </a:rPr>
              <a:t>DE</a:t>
            </a:r>
          </a:p>
          <a:p>
            <a:pPr algn="ctr"/>
            <a:endParaRPr lang="pt-BR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r>
              <a:rPr lang="pt-BR" sz="3200" dirty="0">
                <a:solidFill>
                  <a:schemeClr val="tx1"/>
                </a:solidFill>
                <a:latin typeface="Arial Black" panose="020B0A04020102020204" pitchFamily="34" charset="0"/>
              </a:rPr>
              <a:t>CONTAS</a:t>
            </a: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B9B3C90A-B7D2-34CF-B830-88687343B7DF}"/>
              </a:ext>
            </a:extLst>
          </p:cNvPr>
          <p:cNvSpPr txBox="1"/>
          <p:nvPr/>
        </p:nvSpPr>
        <p:spPr>
          <a:xfrm>
            <a:off x="3853037" y="925186"/>
            <a:ext cx="7553382" cy="3931846"/>
          </a:xfrm>
          <a:prstGeom prst="rect">
            <a:avLst/>
          </a:prstGeom>
        </p:spPr>
        <p:txBody>
          <a:bodyPr vert="horz" wrap="square" lIns="0" tIns="226060" rIns="0" bIns="0" rtlCol="0">
            <a:spAutoFit/>
          </a:bodyPr>
          <a:lstStyle/>
          <a:p>
            <a:pPr marL="332740" indent="-320675" algn="just">
              <a:lnSpc>
                <a:spcPct val="100000"/>
              </a:lnSpc>
              <a:spcBef>
                <a:spcPts val="1780"/>
              </a:spcBef>
              <a:buClr>
                <a:srgbClr val="800000"/>
              </a:buClr>
              <a:buFont typeface="Wingdings"/>
              <a:buChar char=""/>
              <a:tabLst>
                <a:tab pos="333375" algn="l"/>
              </a:tabLst>
            </a:pPr>
            <a:r>
              <a:rPr sz="2300" b="1" dirty="0">
                <a:latin typeface="Calibri"/>
                <a:cs typeface="Calibri"/>
              </a:rPr>
              <a:t>é</a:t>
            </a:r>
            <a:r>
              <a:rPr sz="2300" b="1" spc="-5" dirty="0">
                <a:latin typeface="Calibri"/>
                <a:cs typeface="Calibri"/>
              </a:rPr>
              <a:t> </a:t>
            </a:r>
            <a:r>
              <a:rPr lang="pt-BR" sz="2300" b="1" spc="-5" dirty="0">
                <a:latin typeface="Calibri"/>
                <a:cs typeface="Calibri"/>
              </a:rPr>
              <a:t>obrigação</a:t>
            </a:r>
            <a:r>
              <a:rPr sz="2300" b="1" spc="25" dirty="0">
                <a:latin typeface="Calibri"/>
                <a:cs typeface="Calibri"/>
              </a:rPr>
              <a:t> </a:t>
            </a:r>
            <a:r>
              <a:rPr sz="2300" b="1" spc="-5" dirty="0">
                <a:latin typeface="Calibri"/>
                <a:cs typeface="Calibri"/>
              </a:rPr>
              <a:t>de</a:t>
            </a:r>
            <a:r>
              <a:rPr sz="2300" b="1" spc="-10" dirty="0">
                <a:latin typeface="Calibri"/>
                <a:cs typeface="Calibri"/>
              </a:rPr>
              <a:t> todos</a:t>
            </a:r>
            <a:r>
              <a:rPr sz="2300" b="1" spc="10" dirty="0">
                <a:latin typeface="Calibri"/>
                <a:cs typeface="Calibri"/>
              </a:rPr>
              <a:t> </a:t>
            </a:r>
            <a:r>
              <a:rPr sz="2300" b="1" spc="-5" dirty="0">
                <a:latin typeface="Calibri"/>
                <a:cs typeface="Calibri"/>
              </a:rPr>
              <a:t>os</a:t>
            </a:r>
            <a:r>
              <a:rPr sz="2300" b="1" dirty="0">
                <a:latin typeface="Calibri"/>
                <a:cs typeface="Calibri"/>
              </a:rPr>
              <a:t> </a:t>
            </a:r>
            <a:r>
              <a:rPr sz="2300" b="1" spc="-10" dirty="0">
                <a:latin typeface="Calibri"/>
                <a:cs typeface="Calibri"/>
              </a:rPr>
              <a:t>candidatos </a:t>
            </a:r>
            <a:r>
              <a:rPr sz="2300" b="1" dirty="0">
                <a:latin typeface="Calibri"/>
                <a:cs typeface="Calibri"/>
              </a:rPr>
              <a:t>e</a:t>
            </a:r>
            <a:r>
              <a:rPr sz="2300" b="1" spc="15" dirty="0">
                <a:latin typeface="Calibri"/>
                <a:cs typeface="Calibri"/>
              </a:rPr>
              <a:t> </a:t>
            </a:r>
            <a:r>
              <a:rPr sz="2300" b="1" spc="-10" dirty="0">
                <a:latin typeface="Calibri"/>
                <a:cs typeface="Calibri"/>
              </a:rPr>
              <a:t>todas</a:t>
            </a:r>
            <a:r>
              <a:rPr sz="2300" b="1" spc="-5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as</a:t>
            </a:r>
            <a:r>
              <a:rPr sz="2300" b="1" spc="-5" dirty="0">
                <a:latin typeface="Calibri"/>
                <a:cs typeface="Calibri"/>
              </a:rPr>
              <a:t> </a:t>
            </a:r>
            <a:r>
              <a:rPr sz="2300" b="1" spc="-20" dirty="0">
                <a:latin typeface="Calibri"/>
                <a:cs typeface="Calibri"/>
              </a:rPr>
              <a:t>esferas</a:t>
            </a:r>
            <a:r>
              <a:rPr sz="2300" b="1" spc="5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partidárias</a:t>
            </a:r>
            <a:endParaRPr sz="2300" dirty="0">
              <a:latin typeface="Calibri"/>
              <a:cs typeface="Calibri"/>
            </a:endParaRPr>
          </a:p>
          <a:p>
            <a:pPr marL="12700" marR="6350" algn="just">
              <a:lnSpc>
                <a:spcPct val="100000"/>
              </a:lnSpc>
              <a:spcBef>
                <a:spcPts val="1680"/>
              </a:spcBef>
              <a:buClr>
                <a:srgbClr val="800000"/>
              </a:buClr>
              <a:buFont typeface="Wingdings"/>
              <a:buChar char=""/>
              <a:tabLst>
                <a:tab pos="333375" algn="l"/>
              </a:tabLst>
            </a:pPr>
            <a:r>
              <a:rPr sz="2300" b="1" dirty="0">
                <a:latin typeface="Calibri"/>
                <a:cs typeface="Calibri"/>
              </a:rPr>
              <a:t>é </a:t>
            </a:r>
            <a:r>
              <a:rPr sz="2300" b="1" spc="-5" dirty="0">
                <a:latin typeface="Calibri"/>
                <a:cs typeface="Calibri"/>
              </a:rPr>
              <a:t>um </a:t>
            </a:r>
            <a:r>
              <a:rPr sz="2300" b="1" spc="-5" dirty="0" err="1">
                <a:latin typeface="Calibri"/>
                <a:cs typeface="Calibri"/>
              </a:rPr>
              <a:t>processo</a:t>
            </a:r>
            <a:r>
              <a:rPr sz="2300" b="1" spc="-5" dirty="0">
                <a:latin typeface="Calibri"/>
                <a:cs typeface="Calibri"/>
              </a:rPr>
              <a:t> que </a:t>
            </a:r>
            <a:r>
              <a:rPr sz="2300" b="1" spc="-15" dirty="0" err="1">
                <a:latin typeface="Calibri"/>
                <a:cs typeface="Calibri"/>
              </a:rPr>
              <a:t>exige</a:t>
            </a:r>
            <a:r>
              <a:rPr sz="2300" b="1" spc="-15" dirty="0">
                <a:latin typeface="Calibri"/>
                <a:cs typeface="Calibri"/>
              </a:rPr>
              <a:t> conhecimento, </a:t>
            </a:r>
            <a:r>
              <a:rPr sz="2300" b="1" spc="-555" dirty="0">
                <a:latin typeface="Calibri"/>
                <a:cs typeface="Calibri"/>
              </a:rPr>
              <a:t> </a:t>
            </a:r>
            <a:r>
              <a:rPr sz="2300" b="1" spc="-15" dirty="0">
                <a:latin typeface="Calibri"/>
                <a:cs typeface="Calibri"/>
              </a:rPr>
              <a:t>organização,</a:t>
            </a:r>
            <a:r>
              <a:rPr sz="2300" b="1" spc="25" dirty="0">
                <a:latin typeface="Calibri"/>
                <a:cs typeface="Calibri"/>
              </a:rPr>
              <a:t> </a:t>
            </a:r>
            <a:r>
              <a:rPr sz="2300" b="1" spc="-5" dirty="0">
                <a:latin typeface="Calibri"/>
                <a:cs typeface="Calibri"/>
              </a:rPr>
              <a:t>planejamento</a:t>
            </a:r>
            <a:r>
              <a:rPr sz="2300" b="1" spc="-25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e</a:t>
            </a:r>
            <a:r>
              <a:rPr sz="2300" b="1" spc="-5" dirty="0">
                <a:latin typeface="Calibri"/>
                <a:cs typeface="Calibri"/>
              </a:rPr>
              <a:t> </a:t>
            </a:r>
            <a:r>
              <a:rPr sz="2300" b="1" spc="-10" dirty="0">
                <a:latin typeface="Calibri"/>
                <a:cs typeface="Calibri"/>
              </a:rPr>
              <a:t>muita</a:t>
            </a:r>
            <a:r>
              <a:rPr sz="2300" b="1" spc="5" dirty="0">
                <a:latin typeface="Calibri"/>
                <a:cs typeface="Calibri"/>
              </a:rPr>
              <a:t> </a:t>
            </a:r>
            <a:r>
              <a:rPr sz="2300" b="1" spc="-15" dirty="0">
                <a:latin typeface="Calibri"/>
                <a:cs typeface="Calibri"/>
              </a:rPr>
              <a:t>atenção</a:t>
            </a:r>
            <a:endParaRPr sz="2300" dirty="0">
              <a:latin typeface="Calibri"/>
              <a:cs typeface="Calibri"/>
            </a:endParaRPr>
          </a:p>
          <a:p>
            <a:pPr marL="12700" marR="6350" algn="just">
              <a:lnSpc>
                <a:spcPct val="100000"/>
              </a:lnSpc>
              <a:spcBef>
                <a:spcPts val="1685"/>
              </a:spcBef>
              <a:buClr>
                <a:srgbClr val="800000"/>
              </a:buClr>
              <a:buFont typeface="Wingdings"/>
              <a:buChar char=""/>
              <a:tabLst>
                <a:tab pos="333375" algn="l"/>
              </a:tabLst>
            </a:pPr>
            <a:r>
              <a:rPr lang="pt-BR" sz="2300" b="1" dirty="0">
                <a:latin typeface="Calibri"/>
                <a:cs typeface="Calibri"/>
              </a:rPr>
              <a:t>Atenção aos detalhes para evitar erros</a:t>
            </a:r>
            <a:endParaRPr sz="2300" dirty="0">
              <a:latin typeface="Calibri"/>
              <a:cs typeface="Calibri"/>
            </a:endParaRPr>
          </a:p>
          <a:p>
            <a:pPr marL="320040" indent="-307975" algn="just">
              <a:lnSpc>
                <a:spcPct val="100000"/>
              </a:lnSpc>
              <a:spcBef>
                <a:spcPts val="1685"/>
              </a:spcBef>
              <a:buClr>
                <a:srgbClr val="800000"/>
              </a:buClr>
              <a:buFont typeface="Wingdings"/>
              <a:buChar char=""/>
              <a:tabLst>
                <a:tab pos="320675" algn="l"/>
              </a:tabLst>
            </a:pPr>
            <a:r>
              <a:rPr lang="pt-BR" sz="2300" b="1" spc="-5" dirty="0">
                <a:latin typeface="Calibri"/>
                <a:cs typeface="Calibri"/>
              </a:rPr>
              <a:t>O </a:t>
            </a:r>
            <a:r>
              <a:rPr sz="2300" b="1" spc="-10" dirty="0" err="1">
                <a:latin typeface="Calibri"/>
                <a:cs typeface="Calibri"/>
              </a:rPr>
              <a:t>controle</a:t>
            </a:r>
            <a:r>
              <a:rPr sz="2300" b="1" spc="-20" dirty="0">
                <a:latin typeface="Calibri"/>
                <a:cs typeface="Calibri"/>
              </a:rPr>
              <a:t> </a:t>
            </a:r>
            <a:r>
              <a:rPr lang="pt-BR" sz="2300" b="1" spc="-20" dirty="0">
                <a:latin typeface="Calibri"/>
                <a:cs typeface="Calibri"/>
              </a:rPr>
              <a:t>é rígido pelos</a:t>
            </a:r>
            <a:r>
              <a:rPr sz="2300" b="1" spc="-10" dirty="0">
                <a:latin typeface="Calibri"/>
                <a:cs typeface="Calibri"/>
              </a:rPr>
              <a:t> órgãos</a:t>
            </a:r>
            <a:r>
              <a:rPr sz="2300" b="1" spc="-15" dirty="0">
                <a:latin typeface="Calibri"/>
                <a:cs typeface="Calibri"/>
              </a:rPr>
              <a:t> fiscalizadores</a:t>
            </a:r>
            <a:endParaRPr sz="2300" dirty="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  <a:spcBef>
                <a:spcPts val="1680"/>
              </a:spcBef>
              <a:buClr>
                <a:srgbClr val="800000"/>
              </a:buClr>
              <a:buFont typeface="Wingdings"/>
              <a:buChar char=""/>
              <a:tabLst>
                <a:tab pos="333375" algn="l"/>
              </a:tabLst>
            </a:pPr>
            <a:r>
              <a:rPr lang="pt-BR" sz="2300" b="1" dirty="0">
                <a:latin typeface="Calibri"/>
                <a:cs typeface="Calibri"/>
              </a:rPr>
              <a:t>Trata-se na sua maioria de Recursos Públicos, através dos Fundos Públicos distribuídos.</a:t>
            </a:r>
            <a:endParaRPr sz="23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6811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352239" y="179363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85E5405F-F5FC-D29A-377E-1AFD516CBE59}"/>
              </a:ext>
            </a:extLst>
          </p:cNvPr>
          <p:cNvSpPr txBox="1">
            <a:spLocks/>
          </p:cNvSpPr>
          <p:nvPr/>
        </p:nvSpPr>
        <p:spPr>
          <a:xfrm>
            <a:off x="2602526" y="351394"/>
            <a:ext cx="6611817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1945" marR="5080" indent="-309880" algn="ctr">
              <a:lnSpc>
                <a:spcPct val="100000"/>
              </a:lnSpc>
              <a:spcBef>
                <a:spcPts val="100"/>
              </a:spcBef>
            </a:pPr>
            <a:r>
              <a:rPr lang="pt-BR" b="1" dirty="0">
                <a:solidFill>
                  <a:schemeClr val="tx1"/>
                </a:solidFill>
                <a:latin typeface="Calibri"/>
                <a:cs typeface="Calibri"/>
              </a:rPr>
              <a:t>O que diz o </a:t>
            </a:r>
            <a:r>
              <a:rPr lang="pt-BR" b="1" spc="-20" dirty="0">
                <a:solidFill>
                  <a:schemeClr val="tx1"/>
                </a:solidFill>
                <a:latin typeface="Calibri"/>
                <a:cs typeface="Calibri"/>
              </a:rPr>
              <a:t>voto </a:t>
            </a:r>
            <a:r>
              <a:rPr lang="pt-BR" b="1" dirty="0">
                <a:solidFill>
                  <a:schemeClr val="tx1"/>
                </a:solidFill>
                <a:latin typeface="Calibri"/>
                <a:cs typeface="Calibri"/>
              </a:rPr>
              <a:t>do </a:t>
            </a:r>
            <a:r>
              <a:rPr lang="pt-BR" b="1" spc="-20" dirty="0">
                <a:solidFill>
                  <a:schemeClr val="tx1"/>
                </a:solidFill>
                <a:latin typeface="Calibri"/>
                <a:cs typeface="Calibri"/>
              </a:rPr>
              <a:t>relator </a:t>
            </a:r>
            <a:r>
              <a:rPr lang="pt-BR" b="1" dirty="0">
                <a:solidFill>
                  <a:schemeClr val="tx1"/>
                </a:solidFill>
                <a:latin typeface="Calibri"/>
                <a:cs typeface="Calibri"/>
              </a:rPr>
              <a:t>na </a:t>
            </a:r>
            <a:r>
              <a:rPr lang="pt-BR" b="1" spc="-78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</a:p>
          <a:p>
            <a:pPr marL="321945" marR="5080" indent="-309880" algn="ctr">
              <a:lnSpc>
                <a:spcPct val="100000"/>
              </a:lnSpc>
              <a:spcBef>
                <a:spcPts val="100"/>
              </a:spcBef>
            </a:pPr>
            <a:r>
              <a:rPr lang="pt-BR" b="1" spc="-20" dirty="0">
                <a:solidFill>
                  <a:schemeClr val="tx1"/>
                </a:solidFill>
                <a:latin typeface="Calibri"/>
                <a:cs typeface="Calibri"/>
              </a:rPr>
              <a:t>Res</a:t>
            </a:r>
            <a:r>
              <a:rPr lang="pt-BR" b="1" dirty="0">
                <a:solidFill>
                  <a:schemeClr val="tx1"/>
                </a:solidFill>
                <a:latin typeface="Calibri"/>
                <a:cs typeface="Calibri"/>
              </a:rPr>
              <a:t> 23.665/21-23607/19: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1C21020-5F6E-4AD2-C918-3922377EDC70}"/>
              </a:ext>
            </a:extLst>
          </p:cNvPr>
          <p:cNvSpPr txBox="1"/>
          <p:nvPr/>
        </p:nvSpPr>
        <p:spPr>
          <a:xfrm>
            <a:off x="743515" y="2055387"/>
            <a:ext cx="11057208" cy="445121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r>
              <a:rPr sz="2000" b="1" spc="5" dirty="0">
                <a:latin typeface="Arial"/>
                <a:cs typeface="Arial"/>
              </a:rPr>
              <a:t>s</a:t>
            </a:r>
            <a:r>
              <a:rPr sz="2000" b="1" spc="-10" dirty="0">
                <a:latin typeface="Arial"/>
                <a:cs typeface="Arial"/>
              </a:rPr>
              <a:t>i</a:t>
            </a:r>
            <a:r>
              <a:rPr sz="2000" b="1" spc="5" dirty="0">
                <a:latin typeface="Arial"/>
                <a:cs typeface="Arial"/>
              </a:rPr>
              <a:t>mp</a:t>
            </a:r>
            <a:r>
              <a:rPr sz="2000" b="1" spc="-10" dirty="0">
                <a:latin typeface="Arial"/>
                <a:cs typeface="Arial"/>
              </a:rPr>
              <a:t>l</a:t>
            </a:r>
            <a:r>
              <a:rPr sz="2000" b="1" spc="5" dirty="0">
                <a:latin typeface="Arial"/>
                <a:cs typeface="Arial"/>
              </a:rPr>
              <a:t>esm</a:t>
            </a:r>
            <a:r>
              <a:rPr sz="2000" b="1" spc="-15" dirty="0">
                <a:latin typeface="Arial"/>
                <a:cs typeface="Arial"/>
              </a:rPr>
              <a:t>e</a:t>
            </a:r>
            <a:r>
              <a:rPr sz="2000" b="1" spc="5" dirty="0">
                <a:latin typeface="Arial"/>
                <a:cs typeface="Arial"/>
              </a:rPr>
              <a:t>nte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em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um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sh</a:t>
            </a:r>
            <a:r>
              <a:rPr sz="2000" b="1" spc="-15" dirty="0">
                <a:latin typeface="Arial"/>
                <a:cs typeface="Arial"/>
              </a:rPr>
              <a:t>o</a:t>
            </a:r>
            <a:r>
              <a:rPr sz="2000" b="1" spc="10" dirty="0">
                <a:latin typeface="Arial"/>
                <a:cs typeface="Arial"/>
              </a:rPr>
              <a:t>w</a:t>
            </a:r>
            <a:r>
              <a:rPr sz="2000" b="1" spc="5" dirty="0">
                <a:latin typeface="Arial"/>
                <a:cs typeface="Arial"/>
              </a:rPr>
              <a:t>m</a:t>
            </a:r>
            <a:r>
              <a:rPr sz="2000" b="1" spc="-15" dirty="0">
                <a:latin typeface="Arial"/>
                <a:cs typeface="Arial"/>
              </a:rPr>
              <a:t>í</a:t>
            </a:r>
            <a:r>
              <a:rPr sz="2000" b="1" spc="5" dirty="0">
                <a:latin typeface="Arial"/>
                <a:cs typeface="Arial"/>
              </a:rPr>
              <a:t>c</a:t>
            </a:r>
            <a:r>
              <a:rPr sz="2000" b="1" spc="-10" dirty="0">
                <a:latin typeface="Arial"/>
                <a:cs typeface="Arial"/>
              </a:rPr>
              <a:t>i</a:t>
            </a:r>
            <a:r>
              <a:rPr sz="2000" b="1" spc="5" dirty="0">
                <a:latin typeface="Arial"/>
                <a:cs typeface="Arial"/>
              </a:rPr>
              <a:t>o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ocorr</a:t>
            </a:r>
            <a:r>
              <a:rPr sz="2000" b="1" spc="-15" dirty="0">
                <a:latin typeface="Arial"/>
                <a:cs typeface="Arial"/>
              </a:rPr>
              <a:t>i</a:t>
            </a:r>
            <a:r>
              <a:rPr sz="2000" b="1" spc="5" dirty="0">
                <a:latin typeface="Arial"/>
                <a:cs typeface="Arial"/>
              </a:rPr>
              <a:t>do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sob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as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-15" dirty="0">
                <a:latin typeface="Arial"/>
                <a:cs typeface="Arial"/>
              </a:rPr>
              <a:t>v</a:t>
            </a:r>
            <a:r>
              <a:rPr sz="2000" b="1" dirty="0">
                <a:latin typeface="Arial"/>
                <a:cs typeface="Arial"/>
              </a:rPr>
              <a:t>estes	</a:t>
            </a:r>
            <a:r>
              <a:rPr sz="2000" b="1" spc="10" dirty="0">
                <a:latin typeface="Arial"/>
                <a:cs typeface="Arial"/>
              </a:rPr>
              <a:t>d</a:t>
            </a:r>
            <a:r>
              <a:rPr sz="2000" b="1" spc="5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5" dirty="0">
                <a:latin typeface="Arial"/>
                <a:cs typeface="Arial"/>
              </a:rPr>
              <a:t>eve</a:t>
            </a:r>
            <a:r>
              <a:rPr sz="2000" b="1" spc="10" dirty="0">
                <a:latin typeface="Arial"/>
                <a:cs typeface="Arial"/>
              </a:rPr>
              <a:t>n</a:t>
            </a:r>
            <a:r>
              <a:rPr sz="2000" b="1" spc="-10" dirty="0">
                <a:latin typeface="Arial"/>
                <a:cs typeface="Arial"/>
              </a:rPr>
              <a:t>t</a:t>
            </a:r>
            <a:r>
              <a:rPr sz="2000" b="1" spc="5" dirty="0">
                <a:latin typeface="Arial"/>
                <a:cs typeface="Arial"/>
              </a:rPr>
              <a:t>o</a:t>
            </a:r>
            <a:r>
              <a:rPr sz="2000" b="1" dirty="0">
                <a:latin typeface="Arial"/>
                <a:cs typeface="Arial"/>
              </a:rPr>
              <a:t>	de  arrecadação.</a:t>
            </a:r>
            <a:r>
              <a:rPr sz="2000" b="1" spc="40" dirty="0">
                <a:latin typeface="Arial"/>
                <a:cs typeface="Arial"/>
              </a:rPr>
              <a:t> </a:t>
            </a:r>
            <a:r>
              <a:rPr sz="2000" b="1" spc="10" dirty="0">
                <a:latin typeface="Arial"/>
                <a:cs typeface="Arial"/>
              </a:rPr>
              <a:t>O</a:t>
            </a:r>
            <a:r>
              <a:rPr sz="2000" b="1" spc="4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que</a:t>
            </a:r>
            <a:r>
              <a:rPr sz="2000" b="1" spc="5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se</a:t>
            </a:r>
            <a:r>
              <a:rPr sz="2000" b="1" spc="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permitiu,</a:t>
            </a:r>
            <a:r>
              <a:rPr sz="2000" b="1" spc="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frise-se,</a:t>
            </a:r>
            <a:r>
              <a:rPr sz="2000" b="1" spc="4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é</a:t>
            </a:r>
            <a:r>
              <a:rPr sz="2000" b="1" spc="50" dirty="0">
                <a:latin typeface="Arial"/>
                <a:cs typeface="Arial"/>
              </a:rPr>
              <a:t> </a:t>
            </a:r>
            <a:r>
              <a:rPr sz="2000" b="1" spc="10" dirty="0">
                <a:latin typeface="Arial"/>
                <a:cs typeface="Arial"/>
              </a:rPr>
              <a:t>que</a:t>
            </a:r>
            <a:r>
              <a:rPr sz="2000" b="1" spc="7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artistas,</a:t>
            </a:r>
            <a:r>
              <a:rPr sz="2000" b="1" spc="45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no</a:t>
            </a:r>
            <a:r>
              <a:rPr sz="2000" b="1" spc="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exercício</a:t>
            </a:r>
            <a:r>
              <a:rPr sz="2000" b="1" spc="6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da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própria </a:t>
            </a:r>
            <a:r>
              <a:rPr sz="2000" b="1" spc="-47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arte </a:t>
            </a:r>
            <a:r>
              <a:rPr sz="2000" b="1" spc="5" dirty="0">
                <a:latin typeface="Arial"/>
                <a:cs typeface="Arial"/>
              </a:rPr>
              <a:t>e de </a:t>
            </a:r>
            <a:r>
              <a:rPr sz="2000" b="1" dirty="0">
                <a:latin typeface="Arial"/>
                <a:cs typeface="Arial"/>
              </a:rPr>
              <a:t>forma desvinculada </a:t>
            </a:r>
            <a:r>
              <a:rPr sz="2000" b="1" spc="5" dirty="0">
                <a:latin typeface="Arial"/>
                <a:cs typeface="Arial"/>
              </a:rPr>
              <a:t>de qualquer </a:t>
            </a:r>
            <a:r>
              <a:rPr sz="2000" b="1" dirty="0">
                <a:latin typeface="Arial"/>
                <a:cs typeface="Arial"/>
              </a:rPr>
              <a:t>evento </a:t>
            </a:r>
            <a:r>
              <a:rPr sz="2000" b="1" spc="5" dirty="0">
                <a:latin typeface="Arial"/>
                <a:cs typeface="Arial"/>
              </a:rPr>
              <a:t>de campanha – </a:t>
            </a:r>
            <a:r>
              <a:rPr sz="2000" b="1" dirty="0">
                <a:latin typeface="Arial"/>
                <a:cs typeface="Arial"/>
              </a:rPr>
              <a:t>arrecadação 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10" dirty="0">
                <a:latin typeface="Arial"/>
                <a:cs typeface="Arial"/>
              </a:rPr>
              <a:t>ou</a:t>
            </a:r>
            <a:r>
              <a:rPr sz="2000" b="1" spc="175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propaganda</a:t>
            </a:r>
            <a:r>
              <a:rPr sz="2000" b="1" spc="18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-</a:t>
            </a:r>
            <a:r>
              <a:rPr sz="2000" b="1" spc="1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realizem</a:t>
            </a:r>
            <a:r>
              <a:rPr sz="2000" b="1" spc="17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eventos</a:t>
            </a:r>
            <a:r>
              <a:rPr sz="2000" b="1" spc="175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e</a:t>
            </a:r>
            <a:r>
              <a:rPr sz="2000" b="1" spc="17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doem</a:t>
            </a:r>
            <a:r>
              <a:rPr sz="2000" b="1" spc="17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o</a:t>
            </a:r>
            <a:r>
              <a:rPr sz="2000" b="1" spc="175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resultado</a:t>
            </a:r>
            <a:r>
              <a:rPr sz="2000" b="1" spc="18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financeiro</a:t>
            </a:r>
            <a:r>
              <a:rPr sz="2000" b="1" spc="18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destes</a:t>
            </a:r>
            <a:r>
              <a:rPr sz="2000" b="1" spc="175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para 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campanhas eleitorais.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Essa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latitude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de</a:t>
            </a:r>
            <a:r>
              <a:rPr sz="2000" b="1" spc="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compreensão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não</a:t>
            </a:r>
            <a:r>
              <a:rPr sz="2000" b="1" u="heavy" spc="1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-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permite,</a:t>
            </a:r>
            <a:r>
              <a:rPr sz="2000" b="1" u="heavy" spc="1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sob</a:t>
            </a:r>
            <a:r>
              <a:rPr sz="2000" b="1" u="heavy" spc="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qualquer </a:t>
            </a:r>
            <a:r>
              <a:rPr sz="2000" b="1" spc="-470" dirty="0"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hipótese,</a:t>
            </a:r>
            <a:r>
              <a:rPr sz="2000" b="1" u="heavy" spc="1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que</a:t>
            </a:r>
            <a:r>
              <a:rPr sz="2000" b="1" u="heavy" spc="2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uma</a:t>
            </a:r>
            <a:r>
              <a:rPr sz="2000" b="1" u="heavy" spc="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campanha</a:t>
            </a:r>
            <a:r>
              <a:rPr sz="2000" b="1" u="heavy" spc="2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-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administre,</a:t>
            </a:r>
            <a:r>
              <a:rPr sz="2000" b="1" u="heavy" spc="1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agende,</a:t>
            </a:r>
            <a:r>
              <a:rPr sz="2000" b="1" u="heavy" spc="1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organize</a:t>
            </a:r>
            <a:r>
              <a:rPr sz="2000" b="1" u="heavy" spc="2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ou</a:t>
            </a:r>
            <a:r>
              <a:rPr sz="2000" b="1" u="heavy" spc="2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pratique atos,</a:t>
            </a:r>
            <a:r>
              <a:rPr sz="2000" b="1" u="heavy" spc="1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 </a:t>
            </a:r>
            <a:r>
              <a:rPr sz="2000" b="1" spc="-470" dirty="0"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propaganda</a:t>
            </a:r>
            <a:r>
              <a:rPr sz="2000" b="1" u="heavy" spc="-3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ou</a:t>
            </a:r>
            <a:r>
              <a:rPr sz="2000" b="1" u="heavy" spc="-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</a:t>
            </a:r>
            <a:r>
              <a:rPr sz="2000" b="1" u="heavy" spc="-1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arrecadação,</a:t>
            </a:r>
            <a:r>
              <a:rPr sz="2000" b="1" u="heavy" spc="-5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que</a:t>
            </a:r>
            <a:r>
              <a:rPr sz="2000" b="1" u="heavy" spc="-3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envolvam</a:t>
            </a:r>
            <a:r>
              <a:rPr sz="2000" b="1" u="heavy" spc="1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apresentações</a:t>
            </a:r>
            <a:r>
              <a:rPr sz="2000" b="1" u="heavy" spc="-4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dirty="0" err="1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artísticas</a:t>
            </a:r>
            <a:r>
              <a:rPr sz="20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.</a:t>
            </a:r>
            <a:endParaRPr lang="pt-BR" sz="2000" b="1" u="heavy" dirty="0">
              <a:uFill>
                <a:solidFill>
                  <a:srgbClr val="000066"/>
                </a:solidFill>
              </a:uFill>
              <a:latin typeface="Arial"/>
              <a:cs typeface="Arial"/>
            </a:endParaRPr>
          </a:p>
          <a:p>
            <a:pPr marL="12700" marR="5080" algn="just"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spcBef>
                <a:spcPts val="855"/>
              </a:spcBef>
            </a:pPr>
            <a:r>
              <a:rPr sz="2000" b="1" dirty="0">
                <a:latin typeface="Arial"/>
                <a:cs typeface="Arial"/>
              </a:rPr>
              <a:t>O Supremo </a:t>
            </a:r>
            <a:r>
              <a:rPr sz="2000" b="1" spc="-20" dirty="0">
                <a:latin typeface="Arial"/>
                <a:cs typeface="Arial"/>
              </a:rPr>
              <a:t>Tribunal </a:t>
            </a:r>
            <a:r>
              <a:rPr sz="2000" b="1" dirty="0">
                <a:latin typeface="Arial"/>
                <a:cs typeface="Arial"/>
              </a:rPr>
              <a:t>Federal </a:t>
            </a:r>
            <a:r>
              <a:rPr sz="2000" b="1" spc="-5" dirty="0">
                <a:latin typeface="Arial"/>
                <a:cs typeface="Arial"/>
              </a:rPr>
              <a:t>não </a:t>
            </a:r>
            <a:r>
              <a:rPr sz="2000" b="1" dirty="0">
                <a:latin typeface="Arial"/>
                <a:cs typeface="Arial"/>
              </a:rPr>
              <a:t>placitou a </a:t>
            </a:r>
            <a:r>
              <a:rPr sz="2000" b="1" spc="-5" dirty="0">
                <a:latin typeface="Arial"/>
                <a:cs typeface="Arial"/>
              </a:rPr>
              <a:t>transferência da realização de </a:t>
            </a:r>
            <a:r>
              <a:rPr sz="2000" b="1" dirty="0">
                <a:latin typeface="Arial"/>
                <a:cs typeface="Arial"/>
              </a:rPr>
              <a:t> showmícios dos atos </a:t>
            </a:r>
            <a:r>
              <a:rPr sz="2000" b="1" spc="-10" dirty="0">
                <a:latin typeface="Arial"/>
                <a:cs typeface="Arial"/>
              </a:rPr>
              <a:t>de </a:t>
            </a:r>
            <a:r>
              <a:rPr sz="2000" b="1" dirty="0">
                <a:latin typeface="Arial"/>
                <a:cs typeface="Arial"/>
              </a:rPr>
              <a:t>campanha </a:t>
            </a:r>
            <a:r>
              <a:rPr sz="2000" b="1" spc="-5" dirty="0">
                <a:latin typeface="Arial"/>
                <a:cs typeface="Arial"/>
              </a:rPr>
              <a:t>para </a:t>
            </a:r>
            <a:r>
              <a:rPr sz="2000" b="1" dirty="0">
                <a:latin typeface="Arial"/>
                <a:cs typeface="Arial"/>
              </a:rPr>
              <a:t>os atos de arrecadação de recursos 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para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campanhas,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</a:t>
            </a:r>
            <a:r>
              <a:rPr sz="2000" b="1" dirty="0">
                <a:latin typeface="Arial"/>
                <a:cs typeface="Arial"/>
              </a:rPr>
              <a:t> modo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que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as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propostas,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por</a:t>
            </a:r>
            <a:r>
              <a:rPr sz="2000" b="1" spc="49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buscarem</a:t>
            </a:r>
            <a:r>
              <a:rPr sz="2000" b="1" spc="49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disciplinar </a:t>
            </a:r>
            <a:r>
              <a:rPr sz="2000" b="1" dirty="0">
                <a:latin typeface="Arial"/>
                <a:cs typeface="Arial"/>
              </a:rPr>
              <a:t> gastos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campanha,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não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alcançam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acolhimento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à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luz</a:t>
            </a:r>
            <a:r>
              <a:rPr sz="2000" b="1" dirty="0">
                <a:latin typeface="Arial"/>
                <a:cs typeface="Arial"/>
              </a:rPr>
              <a:t> da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compreensão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majoritária </a:t>
            </a:r>
            <a:r>
              <a:rPr sz="2000" b="1" dirty="0">
                <a:latin typeface="Arial"/>
                <a:cs typeface="Arial"/>
              </a:rPr>
              <a:t>do </a:t>
            </a:r>
            <a:r>
              <a:rPr sz="2000" b="1" spc="-60" dirty="0">
                <a:latin typeface="Arial"/>
                <a:cs typeface="Arial"/>
              </a:rPr>
              <a:t>STF. </a:t>
            </a:r>
            <a:r>
              <a:rPr sz="2000" b="1" spc="-5" dirty="0">
                <a:latin typeface="Arial"/>
                <a:cs typeface="Arial"/>
              </a:rPr>
              <a:t>De modo a manter coerente </a:t>
            </a:r>
            <a:r>
              <a:rPr sz="2000" b="1" dirty="0">
                <a:latin typeface="Arial"/>
                <a:cs typeface="Arial"/>
              </a:rPr>
              <a:t>o texto da </a:t>
            </a:r>
            <a:r>
              <a:rPr sz="2000" b="1" spc="-5" dirty="0">
                <a:latin typeface="Arial"/>
                <a:cs typeface="Arial"/>
              </a:rPr>
              <a:t>resolução, glosa-se </a:t>
            </a:r>
            <a:r>
              <a:rPr sz="2000" b="1" spc="-49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os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§§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13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14,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ambos</a:t>
            </a:r>
            <a:r>
              <a:rPr sz="2000" b="1" dirty="0">
                <a:latin typeface="Arial"/>
                <a:cs typeface="Arial"/>
              </a:rPr>
              <a:t> do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art.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35,</a:t>
            </a:r>
            <a:r>
              <a:rPr sz="2000" b="1" dirty="0">
                <a:latin typeface="Arial"/>
                <a:cs typeface="Arial"/>
              </a:rPr>
              <a:t> da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minuta</a:t>
            </a:r>
            <a:r>
              <a:rPr sz="2000" b="1" dirty="0">
                <a:latin typeface="Arial"/>
                <a:cs typeface="Arial"/>
              </a:rPr>
              <a:t> apresentada,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rejeitando-se, </a:t>
            </a:r>
            <a:r>
              <a:rPr sz="2000" b="1" dirty="0">
                <a:latin typeface="Arial"/>
                <a:cs typeface="Arial"/>
              </a:rPr>
              <a:t> também,</a:t>
            </a:r>
            <a:r>
              <a:rPr sz="2000" b="1" spc="-5" dirty="0">
                <a:latin typeface="Arial"/>
                <a:cs typeface="Arial"/>
              </a:rPr>
              <a:t> a </a:t>
            </a:r>
            <a:r>
              <a:rPr sz="2000" b="1" dirty="0">
                <a:latin typeface="Arial"/>
                <a:cs typeface="Arial"/>
              </a:rPr>
              <a:t>proposta</a:t>
            </a:r>
            <a:r>
              <a:rPr sz="2000" b="1" spc="-5" dirty="0">
                <a:latin typeface="Arial"/>
                <a:cs typeface="Arial"/>
              </a:rPr>
              <a:t> da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Presidência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deste </a:t>
            </a:r>
            <a:r>
              <a:rPr sz="2000" b="1" spc="-15" dirty="0">
                <a:latin typeface="Arial"/>
                <a:cs typeface="Arial"/>
              </a:rPr>
              <a:t>Tribunal.</a:t>
            </a:r>
            <a:r>
              <a:rPr sz="2000" b="1" spc="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(...)”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10367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352239" y="179363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81C21020-5F6E-4AD2-C918-3922377EDC70}"/>
              </a:ext>
            </a:extLst>
          </p:cNvPr>
          <p:cNvSpPr txBox="1"/>
          <p:nvPr/>
        </p:nvSpPr>
        <p:spPr>
          <a:xfrm>
            <a:off x="748668" y="2161968"/>
            <a:ext cx="10786840" cy="4489691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10">
            <a:extLst>
              <a:ext uri="{FF2B5EF4-FFF2-40B4-BE49-F238E27FC236}">
                <a16:creationId xmlns:a16="http://schemas.microsoft.com/office/drawing/2014/main" id="{480F38F7-7C08-0084-0B51-94DBFD564554}"/>
              </a:ext>
            </a:extLst>
          </p:cNvPr>
          <p:cNvSpPr txBox="1"/>
          <p:nvPr/>
        </p:nvSpPr>
        <p:spPr>
          <a:xfrm>
            <a:off x="257383" y="400776"/>
            <a:ext cx="11839760" cy="1539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0325" algn="ctr">
              <a:lnSpc>
                <a:spcPts val="4110"/>
              </a:lnSpc>
              <a:spcBef>
                <a:spcPts val="100"/>
              </a:spcBef>
            </a:pPr>
            <a:r>
              <a:rPr sz="2400" dirty="0">
                <a:latin typeface="Arial Black"/>
                <a:cs typeface="Arial Black"/>
              </a:rPr>
              <a:t>APLICAÇÃO</a:t>
            </a:r>
            <a:r>
              <a:rPr sz="2400" spc="-4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FUNDO</a:t>
            </a:r>
            <a:r>
              <a:rPr sz="2400" spc="-10" dirty="0">
                <a:latin typeface="Arial Black"/>
                <a:cs typeface="Arial Black"/>
              </a:rPr>
              <a:t> </a:t>
            </a:r>
            <a:r>
              <a:rPr sz="2400" spc="-35" dirty="0">
                <a:latin typeface="Arial Black"/>
                <a:cs typeface="Arial Black"/>
              </a:rPr>
              <a:t>PARTIDÁRIO</a:t>
            </a:r>
            <a:r>
              <a:rPr lang="pt-BR" sz="2400" spc="-35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E</a:t>
            </a:r>
            <a:r>
              <a:rPr sz="2400" spc="-40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FEFC</a:t>
            </a:r>
            <a:r>
              <a:rPr lang="pt-BR" sz="2400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CANDI</a:t>
            </a:r>
            <a:r>
              <a:rPr sz="2400" spc="-155" dirty="0">
                <a:latin typeface="Arial Black"/>
                <a:cs typeface="Arial Black"/>
              </a:rPr>
              <a:t>D</a:t>
            </a:r>
            <a:r>
              <a:rPr sz="2400" spc="-260" dirty="0">
                <a:latin typeface="Arial Black"/>
                <a:cs typeface="Arial Black"/>
              </a:rPr>
              <a:t>A</a:t>
            </a:r>
            <a:r>
              <a:rPr sz="2400" spc="-254" dirty="0">
                <a:latin typeface="Arial Black"/>
                <a:cs typeface="Arial Black"/>
              </a:rPr>
              <a:t>T</a:t>
            </a:r>
            <a:r>
              <a:rPr sz="2400" dirty="0">
                <a:latin typeface="Arial Black"/>
                <a:cs typeface="Arial Black"/>
              </a:rPr>
              <a:t>AS </a:t>
            </a:r>
            <a:r>
              <a:rPr sz="2400" spc="-20" dirty="0">
                <a:latin typeface="Arial Black"/>
                <a:cs typeface="Arial Black"/>
              </a:rPr>
              <a:t>PESSOAS </a:t>
            </a:r>
            <a:r>
              <a:rPr sz="2400" spc="-15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NEGRAS</a:t>
            </a:r>
            <a:r>
              <a:rPr lang="pt-BR" sz="2400" dirty="0">
                <a:latin typeface="Arial Black"/>
                <a:cs typeface="Arial Black"/>
              </a:rPr>
              <a:t> </a:t>
            </a:r>
            <a:r>
              <a:rPr lang="pt-BR" sz="2400" spc="-15" dirty="0">
                <a:latin typeface="Arial Black"/>
                <a:cs typeface="Arial Black"/>
              </a:rPr>
              <a:t>PERCENTUAIS</a:t>
            </a:r>
            <a:r>
              <a:rPr lang="pt-BR" sz="2400" spc="-20" dirty="0">
                <a:latin typeface="Arial Black"/>
                <a:cs typeface="Arial Black"/>
              </a:rPr>
              <a:t> </a:t>
            </a:r>
            <a:r>
              <a:rPr lang="pt-BR" sz="2400" spc="-15" dirty="0">
                <a:latin typeface="Arial Black"/>
                <a:cs typeface="Arial Black"/>
              </a:rPr>
              <a:t>OBRIGATÓRIOS NAS CAMPANHAS </a:t>
            </a:r>
          </a:p>
          <a:p>
            <a:pPr marR="60325" algn="ctr">
              <a:lnSpc>
                <a:spcPts val="4110"/>
              </a:lnSpc>
              <a:spcBef>
                <a:spcPts val="100"/>
              </a:spcBef>
            </a:pPr>
            <a:r>
              <a:rPr lang="pt-BR" sz="2400" spc="-15" dirty="0">
                <a:latin typeface="Arial Black"/>
                <a:cs typeface="Arial Black"/>
              </a:rPr>
              <a:t> Até a data de entrega das contas parciais (13/09) a direção</a:t>
            </a:r>
            <a:endParaRPr sz="2400" dirty="0">
              <a:latin typeface="Arial Black"/>
              <a:cs typeface="Arial Black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5FDAC5C-038C-7F64-DE80-EC41A96E0386}"/>
              </a:ext>
            </a:extLst>
          </p:cNvPr>
          <p:cNvSpPr txBox="1"/>
          <p:nvPr/>
        </p:nvSpPr>
        <p:spPr>
          <a:xfrm>
            <a:off x="1072231" y="2574008"/>
            <a:ext cx="10210065" cy="38805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3200" b="1" u="heavy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partidária</a:t>
            </a:r>
            <a:r>
              <a:rPr sz="2800" b="1" u="heavy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da</a:t>
            </a:r>
            <a:r>
              <a:rPr sz="2800" b="1" u="heavy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circunscrição</a:t>
            </a:r>
            <a:r>
              <a:rPr sz="2800" b="1" u="heavy" spc="-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do</a:t>
            </a:r>
            <a:r>
              <a:rPr sz="2800" b="1" u="heavy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pleito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deve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aplicar</a:t>
            </a:r>
            <a:r>
              <a:rPr sz="2800" b="1" dirty="0">
                <a:latin typeface="Calibri"/>
                <a:cs typeface="Calibri"/>
              </a:rPr>
              <a:t> os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seguintes 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percentuais, </a:t>
            </a:r>
            <a:r>
              <a:rPr sz="2800" b="1" spc="-10" dirty="0">
                <a:latin typeface="Calibri"/>
                <a:cs typeface="Calibri"/>
              </a:rPr>
              <a:t>tendo </a:t>
            </a:r>
            <a:r>
              <a:rPr sz="2800" b="1" spc="-5" dirty="0">
                <a:latin typeface="Calibri"/>
                <a:cs typeface="Calibri"/>
              </a:rPr>
              <a:t>como </a:t>
            </a:r>
            <a:r>
              <a:rPr sz="2800" b="1" dirty="0">
                <a:latin typeface="Calibri"/>
                <a:cs typeface="Calibri"/>
              </a:rPr>
              <a:t>base de </a:t>
            </a:r>
            <a:r>
              <a:rPr sz="2800" b="1" spc="-5" dirty="0">
                <a:latin typeface="Calibri"/>
                <a:cs typeface="Calibri"/>
              </a:rPr>
              <a:t>cálculo </a:t>
            </a:r>
            <a:r>
              <a:rPr sz="2800" b="1" dirty="0">
                <a:latin typeface="Calibri"/>
                <a:cs typeface="Calibri"/>
              </a:rPr>
              <a:t>os </a:t>
            </a:r>
            <a:r>
              <a:rPr sz="2800" b="1" spc="-15" dirty="0">
                <a:latin typeface="Calibri"/>
                <a:cs typeface="Calibri"/>
              </a:rPr>
              <a:t>gastos </a:t>
            </a:r>
            <a:r>
              <a:rPr sz="2800" b="1" spc="-10" dirty="0">
                <a:latin typeface="Calibri"/>
                <a:cs typeface="Calibri"/>
              </a:rPr>
              <a:t>totais </a:t>
            </a:r>
            <a:r>
              <a:rPr sz="2800" b="1" spc="-15" dirty="0">
                <a:latin typeface="Calibri"/>
                <a:cs typeface="Calibri"/>
              </a:rPr>
              <a:t>contratados </a:t>
            </a:r>
            <a:r>
              <a:rPr sz="2800" b="1" spc="-50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nas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campanhas</a:t>
            </a:r>
            <a:r>
              <a:rPr sz="2800" b="1" spc="-10" dirty="0">
                <a:latin typeface="Calibri"/>
                <a:cs typeface="Calibri"/>
              </a:rPr>
              <a:t> eleitorais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com</a:t>
            </a:r>
            <a:r>
              <a:rPr sz="2800" b="1" spc="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recursos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do Fundo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Partidário:</a:t>
            </a:r>
            <a:endParaRPr sz="2800" dirty="0">
              <a:latin typeface="Calibri"/>
              <a:cs typeface="Calibri"/>
            </a:endParaRPr>
          </a:p>
          <a:p>
            <a:pPr marL="167640" indent="-155575">
              <a:lnSpc>
                <a:spcPct val="100000"/>
              </a:lnSpc>
              <a:spcBef>
                <a:spcPts val="1445"/>
              </a:spcBef>
              <a:buFont typeface="Calibri"/>
              <a:buChar char="-"/>
              <a:tabLst>
                <a:tab pos="168275" algn="l"/>
              </a:tabLst>
            </a:pP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as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candidaturas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femininas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–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no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mínimo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30%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(tem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que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40" dirty="0">
                <a:latin typeface="Calibri"/>
                <a:cs typeface="Calibri"/>
              </a:rPr>
              <a:t>ser,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spc="5" dirty="0">
                <a:latin typeface="Calibri"/>
                <a:cs typeface="Calibri"/>
              </a:rPr>
              <a:t>no</a:t>
            </a:r>
            <a:endParaRPr sz="28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b="1" spc="-5" dirty="0">
                <a:latin typeface="Calibri"/>
                <a:cs typeface="Calibri"/>
              </a:rPr>
              <a:t>mínimo,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igual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ao</a:t>
            </a:r>
            <a:r>
              <a:rPr sz="2800" b="1" spc="-5" dirty="0">
                <a:latin typeface="Calibri"/>
                <a:cs typeface="Calibri"/>
              </a:rPr>
              <a:t> percentual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da</a:t>
            </a:r>
            <a:r>
              <a:rPr sz="2800" b="1" spc="-5" dirty="0">
                <a:latin typeface="Calibri"/>
                <a:cs typeface="Calibri"/>
              </a:rPr>
              <a:t> chapa)*</a:t>
            </a:r>
            <a:endParaRPr sz="2800" dirty="0">
              <a:latin typeface="Calibri"/>
              <a:cs typeface="Calibri"/>
            </a:endParaRPr>
          </a:p>
          <a:p>
            <a:pPr marL="167640" indent="-155575">
              <a:lnSpc>
                <a:spcPct val="100000"/>
              </a:lnSpc>
              <a:spcBef>
                <a:spcPts val="1440"/>
              </a:spcBef>
              <a:buFont typeface="Calibri"/>
              <a:buChar char="-"/>
              <a:tabLst>
                <a:tab pos="168275" algn="l"/>
              </a:tabLst>
            </a:pP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1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as</a:t>
            </a:r>
            <a:r>
              <a:rPr sz="2800" b="1" spc="12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candidaturas</a:t>
            </a:r>
            <a:r>
              <a:rPr sz="2800" b="1" spc="1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</a:t>
            </a:r>
            <a:r>
              <a:rPr sz="2800" b="1" spc="12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pessoas</a:t>
            </a:r>
            <a:r>
              <a:rPr sz="2800" b="1" spc="1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negras</a:t>
            </a:r>
            <a:r>
              <a:rPr sz="2800" b="1" spc="13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-</a:t>
            </a:r>
            <a:r>
              <a:rPr sz="2800" b="1" spc="9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deve</a:t>
            </a:r>
            <a:r>
              <a:rPr sz="2800" b="1" spc="1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ser</a:t>
            </a:r>
            <a:r>
              <a:rPr sz="2800" b="1" spc="1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aplicado</a:t>
            </a:r>
            <a:r>
              <a:rPr sz="2800" b="1" spc="15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1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partir</a:t>
            </a:r>
            <a:endParaRPr sz="28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latin typeface="Calibri"/>
                <a:cs typeface="Calibri"/>
              </a:rPr>
              <a:t>do </a:t>
            </a:r>
            <a:r>
              <a:rPr sz="2800" b="1" spc="-10" dirty="0">
                <a:latin typeface="Calibri"/>
                <a:cs typeface="Calibri"/>
              </a:rPr>
              <a:t>percentual</a:t>
            </a:r>
            <a:r>
              <a:rPr sz="2800" b="1" dirty="0">
                <a:latin typeface="Calibri"/>
                <a:cs typeface="Calibri"/>
              </a:rPr>
              <a:t> dessas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candidaturas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dentro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5" dirty="0">
                <a:latin typeface="Calibri"/>
                <a:cs typeface="Calibri"/>
              </a:rPr>
              <a:t>cada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800" b="1" spc="-5" dirty="0" err="1">
                <a:latin typeface="Calibri"/>
                <a:cs typeface="Calibri"/>
              </a:rPr>
              <a:t>gênero</a:t>
            </a:r>
            <a:r>
              <a:rPr sz="2800" b="1" spc="-5" dirty="0">
                <a:latin typeface="Calibri"/>
                <a:cs typeface="Calibri"/>
              </a:rPr>
              <a:t>.</a:t>
            </a:r>
            <a:endParaRPr lang="pt-BR" sz="2800" b="1" spc="-5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b="1" dirty="0">
                <a:latin typeface="Calibri"/>
                <a:cs typeface="Calibri"/>
              </a:rPr>
              <a:t>* Mesmos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percentuais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FEFC</a:t>
            </a:r>
            <a:endParaRPr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0691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352239" y="179363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81C21020-5F6E-4AD2-C918-3922377EDC70}"/>
              </a:ext>
            </a:extLst>
          </p:cNvPr>
          <p:cNvSpPr txBox="1"/>
          <p:nvPr/>
        </p:nvSpPr>
        <p:spPr>
          <a:xfrm>
            <a:off x="352239" y="1830083"/>
            <a:ext cx="11487521" cy="4489691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10">
            <a:extLst>
              <a:ext uri="{FF2B5EF4-FFF2-40B4-BE49-F238E27FC236}">
                <a16:creationId xmlns:a16="http://schemas.microsoft.com/office/drawing/2014/main" id="{480F38F7-7C08-0084-0B51-94DBFD564554}"/>
              </a:ext>
            </a:extLst>
          </p:cNvPr>
          <p:cNvSpPr txBox="1"/>
          <p:nvPr/>
        </p:nvSpPr>
        <p:spPr>
          <a:xfrm>
            <a:off x="257383" y="400776"/>
            <a:ext cx="11839760" cy="10139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0325" algn="ctr">
              <a:lnSpc>
                <a:spcPts val="4110"/>
              </a:lnSpc>
              <a:spcBef>
                <a:spcPts val="100"/>
              </a:spcBef>
            </a:pPr>
            <a:r>
              <a:rPr sz="2400" dirty="0">
                <a:latin typeface="Arial Black"/>
                <a:cs typeface="Arial Black"/>
              </a:rPr>
              <a:t>APLICAÇÃO</a:t>
            </a:r>
            <a:r>
              <a:rPr sz="2400" spc="-4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FUNDO</a:t>
            </a:r>
            <a:r>
              <a:rPr sz="2400" spc="-10" dirty="0">
                <a:latin typeface="Arial Black"/>
                <a:cs typeface="Arial Black"/>
              </a:rPr>
              <a:t> </a:t>
            </a:r>
            <a:r>
              <a:rPr sz="2400" spc="-35" dirty="0">
                <a:latin typeface="Arial Black"/>
                <a:cs typeface="Arial Black"/>
              </a:rPr>
              <a:t>PARTIDÁRIO</a:t>
            </a:r>
            <a:r>
              <a:rPr lang="pt-BR" sz="2400" spc="-35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E</a:t>
            </a:r>
            <a:r>
              <a:rPr sz="2400" spc="-40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FEFC</a:t>
            </a:r>
            <a:r>
              <a:rPr lang="pt-BR" sz="2400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CANDI</a:t>
            </a:r>
            <a:r>
              <a:rPr sz="2400" spc="-155" dirty="0">
                <a:latin typeface="Arial Black"/>
                <a:cs typeface="Arial Black"/>
              </a:rPr>
              <a:t>D</a:t>
            </a:r>
            <a:r>
              <a:rPr sz="2400" spc="-260" dirty="0">
                <a:latin typeface="Arial Black"/>
                <a:cs typeface="Arial Black"/>
              </a:rPr>
              <a:t>A</a:t>
            </a:r>
            <a:r>
              <a:rPr sz="2400" spc="-254" dirty="0">
                <a:latin typeface="Arial Black"/>
                <a:cs typeface="Arial Black"/>
              </a:rPr>
              <a:t>T</a:t>
            </a:r>
            <a:r>
              <a:rPr sz="2400" dirty="0">
                <a:latin typeface="Arial Black"/>
                <a:cs typeface="Arial Black"/>
              </a:rPr>
              <a:t>AS </a:t>
            </a:r>
            <a:r>
              <a:rPr sz="2400" spc="-20" dirty="0">
                <a:latin typeface="Arial Black"/>
                <a:cs typeface="Arial Black"/>
              </a:rPr>
              <a:t>PESSOAS </a:t>
            </a:r>
            <a:r>
              <a:rPr sz="2400" spc="-15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NEGRAS</a:t>
            </a:r>
            <a:r>
              <a:rPr lang="pt-BR" sz="2400" dirty="0">
                <a:latin typeface="Arial Black"/>
                <a:cs typeface="Arial Black"/>
              </a:rPr>
              <a:t> </a:t>
            </a:r>
            <a:r>
              <a:rPr lang="pt-BR" sz="2400" spc="-15" dirty="0">
                <a:latin typeface="Arial Black"/>
                <a:cs typeface="Arial Black"/>
              </a:rPr>
              <a:t>PERCENTUAIS</a:t>
            </a:r>
            <a:r>
              <a:rPr lang="pt-BR" sz="2400" spc="-20" dirty="0">
                <a:latin typeface="Arial Black"/>
                <a:cs typeface="Arial Black"/>
              </a:rPr>
              <a:t> </a:t>
            </a:r>
            <a:r>
              <a:rPr lang="pt-BR" sz="2400" spc="-15" dirty="0">
                <a:latin typeface="Arial Black"/>
                <a:cs typeface="Arial Black"/>
              </a:rPr>
              <a:t>OBRIGATÓRIOS NAS CAMPANHAS  </a:t>
            </a:r>
            <a:endParaRPr sz="2400" dirty="0">
              <a:latin typeface="Arial Black"/>
              <a:cs typeface="Arial Black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5FDAC5C-038C-7F64-DE80-EC41A96E0386}"/>
              </a:ext>
            </a:extLst>
          </p:cNvPr>
          <p:cNvSpPr txBox="1"/>
          <p:nvPr/>
        </p:nvSpPr>
        <p:spPr>
          <a:xfrm>
            <a:off x="647117" y="1786213"/>
            <a:ext cx="11273432" cy="46320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lang="pt-BR" sz="3200" b="1" i="1" u="sng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Até a data de entrega das contas parciais (13/09) a direção</a:t>
            </a:r>
          </a:p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3200" b="1" i="1" u="sng" dirty="0" err="1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partidária</a:t>
            </a:r>
            <a:r>
              <a:rPr sz="2800" b="1" i="1" u="sng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i="1" u="sng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da</a:t>
            </a:r>
            <a:r>
              <a:rPr sz="2800" b="1" i="1" u="sng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i="1" u="sng" spc="-1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circunscrição</a:t>
            </a:r>
            <a:r>
              <a:rPr sz="2800" b="1" i="1" u="sng" spc="-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i="1" u="sng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do</a:t>
            </a:r>
            <a:r>
              <a:rPr sz="2800" b="1" i="1" u="sng" spc="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800" b="1" i="1" u="sng" spc="-5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pleito</a:t>
            </a:r>
            <a:r>
              <a:rPr sz="2800" b="1" i="1" u="sng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deve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aplicar</a:t>
            </a:r>
            <a:r>
              <a:rPr sz="2800" b="1" dirty="0">
                <a:latin typeface="Calibri"/>
                <a:cs typeface="Calibri"/>
              </a:rPr>
              <a:t> os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seguintes 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percentuais, </a:t>
            </a:r>
            <a:r>
              <a:rPr sz="2800" b="1" spc="-10" dirty="0">
                <a:latin typeface="Calibri"/>
                <a:cs typeface="Calibri"/>
              </a:rPr>
              <a:t>tendo </a:t>
            </a:r>
            <a:r>
              <a:rPr sz="2800" b="1" spc="-5" dirty="0">
                <a:latin typeface="Calibri"/>
                <a:cs typeface="Calibri"/>
              </a:rPr>
              <a:t>como </a:t>
            </a:r>
            <a:r>
              <a:rPr sz="2800" b="1" dirty="0">
                <a:latin typeface="Calibri"/>
                <a:cs typeface="Calibri"/>
              </a:rPr>
              <a:t>base de </a:t>
            </a:r>
            <a:r>
              <a:rPr sz="2800" b="1" spc="-5" dirty="0">
                <a:latin typeface="Calibri"/>
                <a:cs typeface="Calibri"/>
              </a:rPr>
              <a:t>cálculo </a:t>
            </a:r>
            <a:r>
              <a:rPr sz="2800" b="1" dirty="0">
                <a:latin typeface="Calibri"/>
                <a:cs typeface="Calibri"/>
              </a:rPr>
              <a:t>os </a:t>
            </a:r>
            <a:r>
              <a:rPr sz="2800" b="1" spc="-15" dirty="0">
                <a:latin typeface="Calibri"/>
                <a:cs typeface="Calibri"/>
              </a:rPr>
              <a:t>gastos </a:t>
            </a:r>
            <a:r>
              <a:rPr sz="2800" b="1" spc="-10" dirty="0">
                <a:latin typeface="Calibri"/>
                <a:cs typeface="Calibri"/>
              </a:rPr>
              <a:t>totais </a:t>
            </a:r>
            <a:r>
              <a:rPr sz="2800" b="1" spc="-15" dirty="0">
                <a:latin typeface="Calibri"/>
                <a:cs typeface="Calibri"/>
              </a:rPr>
              <a:t>contratados </a:t>
            </a:r>
            <a:r>
              <a:rPr sz="2800" b="1" spc="-50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nas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campanhas</a:t>
            </a:r>
            <a:r>
              <a:rPr sz="2800" b="1" spc="-10" dirty="0">
                <a:latin typeface="Calibri"/>
                <a:cs typeface="Calibri"/>
              </a:rPr>
              <a:t> eleitorais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com</a:t>
            </a:r>
            <a:r>
              <a:rPr sz="2800" b="1" spc="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recursos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do Fundo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Partidário:</a:t>
            </a:r>
            <a:endParaRPr sz="2800" dirty="0">
              <a:latin typeface="Calibri"/>
              <a:cs typeface="Calibri"/>
            </a:endParaRPr>
          </a:p>
          <a:p>
            <a:pPr marL="167640" indent="-155575">
              <a:lnSpc>
                <a:spcPct val="100000"/>
              </a:lnSpc>
              <a:spcBef>
                <a:spcPts val="1445"/>
              </a:spcBef>
              <a:buFont typeface="Calibri"/>
              <a:buChar char="-"/>
              <a:tabLst>
                <a:tab pos="168275" algn="l"/>
              </a:tabLst>
            </a:pP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as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candidaturas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femininas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–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no</a:t>
            </a:r>
            <a:r>
              <a:rPr sz="2800" b="1" spc="1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mínimo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30%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(tem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que</a:t>
            </a:r>
            <a:r>
              <a:rPr sz="2800" b="1" spc="175" dirty="0">
                <a:latin typeface="Calibri"/>
                <a:cs typeface="Calibri"/>
              </a:rPr>
              <a:t> </a:t>
            </a:r>
            <a:r>
              <a:rPr sz="2800" b="1" spc="-40" dirty="0">
                <a:latin typeface="Calibri"/>
                <a:cs typeface="Calibri"/>
              </a:rPr>
              <a:t>ser,</a:t>
            </a:r>
            <a:r>
              <a:rPr sz="2800" b="1" spc="190" dirty="0">
                <a:latin typeface="Calibri"/>
                <a:cs typeface="Calibri"/>
              </a:rPr>
              <a:t> </a:t>
            </a:r>
            <a:r>
              <a:rPr sz="2800" b="1" spc="5" dirty="0">
                <a:latin typeface="Calibri"/>
                <a:cs typeface="Calibri"/>
              </a:rPr>
              <a:t>no</a:t>
            </a:r>
            <a:endParaRPr sz="28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b="1" spc="-5" dirty="0">
                <a:latin typeface="Calibri"/>
                <a:cs typeface="Calibri"/>
              </a:rPr>
              <a:t>mínimo,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igual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ao</a:t>
            </a:r>
            <a:r>
              <a:rPr sz="2800" b="1" spc="-5" dirty="0">
                <a:latin typeface="Calibri"/>
                <a:cs typeface="Calibri"/>
              </a:rPr>
              <a:t> percentual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da</a:t>
            </a:r>
            <a:r>
              <a:rPr sz="2800" b="1" spc="-5" dirty="0">
                <a:latin typeface="Calibri"/>
                <a:cs typeface="Calibri"/>
              </a:rPr>
              <a:t> chapa)*</a:t>
            </a:r>
            <a:endParaRPr sz="2800" dirty="0">
              <a:latin typeface="Calibri"/>
              <a:cs typeface="Calibri"/>
            </a:endParaRPr>
          </a:p>
          <a:p>
            <a:pPr marL="167640" indent="-155575">
              <a:lnSpc>
                <a:spcPct val="100000"/>
              </a:lnSpc>
              <a:spcBef>
                <a:spcPts val="1440"/>
              </a:spcBef>
              <a:buFont typeface="Calibri"/>
              <a:buChar char="-"/>
              <a:tabLst>
                <a:tab pos="168275" algn="l"/>
              </a:tabLst>
            </a:pP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1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as</a:t>
            </a:r>
            <a:r>
              <a:rPr sz="2800" b="1" spc="12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candidaturas</a:t>
            </a:r>
            <a:r>
              <a:rPr sz="2800" b="1" spc="1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</a:t>
            </a:r>
            <a:r>
              <a:rPr sz="2800" b="1" spc="12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pessoas</a:t>
            </a:r>
            <a:r>
              <a:rPr sz="2800" b="1" spc="1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negras</a:t>
            </a:r>
            <a:r>
              <a:rPr sz="2800" b="1" spc="13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-</a:t>
            </a:r>
            <a:r>
              <a:rPr sz="2800" b="1" spc="9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deve</a:t>
            </a:r>
            <a:r>
              <a:rPr sz="2800" b="1" spc="1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ser</a:t>
            </a:r>
            <a:r>
              <a:rPr sz="2800" b="1" spc="1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aplicado</a:t>
            </a:r>
            <a:r>
              <a:rPr sz="2800" b="1" spc="15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1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partir</a:t>
            </a:r>
            <a:endParaRPr sz="28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latin typeface="Calibri"/>
                <a:cs typeface="Calibri"/>
              </a:rPr>
              <a:t>do </a:t>
            </a:r>
            <a:r>
              <a:rPr sz="2800" b="1" spc="-10" dirty="0">
                <a:latin typeface="Calibri"/>
                <a:cs typeface="Calibri"/>
              </a:rPr>
              <a:t>percentual</a:t>
            </a:r>
            <a:r>
              <a:rPr sz="2800" b="1" dirty="0">
                <a:latin typeface="Calibri"/>
                <a:cs typeface="Calibri"/>
              </a:rPr>
              <a:t> dessas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candidaturas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dentro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5" dirty="0">
                <a:latin typeface="Calibri"/>
                <a:cs typeface="Calibri"/>
              </a:rPr>
              <a:t>cada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800" b="1" spc="-5" dirty="0" err="1">
                <a:latin typeface="Calibri"/>
                <a:cs typeface="Calibri"/>
              </a:rPr>
              <a:t>gênero</a:t>
            </a:r>
            <a:r>
              <a:rPr sz="2800" b="1" spc="-5" dirty="0">
                <a:latin typeface="Calibri"/>
                <a:cs typeface="Calibri"/>
              </a:rPr>
              <a:t>.</a:t>
            </a:r>
            <a:endParaRPr lang="pt-BR" sz="2800" b="1" spc="-5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endParaRPr lang="pt-BR" sz="1200" b="1" spc="-5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b="1" dirty="0">
                <a:latin typeface="Calibri"/>
                <a:cs typeface="Calibri"/>
              </a:rPr>
              <a:t>* Mesmos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percentuais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FEFC</a:t>
            </a:r>
            <a:endParaRPr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71302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8366" r="13978" b="2"/>
          <a:stretch/>
        </p:blipFill>
        <p:spPr>
          <a:xfrm>
            <a:off x="352239" y="179363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81C21020-5F6E-4AD2-C918-3922377EDC70}"/>
              </a:ext>
            </a:extLst>
          </p:cNvPr>
          <p:cNvSpPr txBox="1"/>
          <p:nvPr/>
        </p:nvSpPr>
        <p:spPr>
          <a:xfrm>
            <a:off x="605459" y="1123993"/>
            <a:ext cx="11234302" cy="513089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lang="pt-BR"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0"/>
              </a:spcBef>
              <a:tabLst>
                <a:tab pos="1666875" algn="l"/>
                <a:tab pos="2157095" algn="l"/>
                <a:tab pos="2657475" algn="l"/>
                <a:tab pos="3978910" algn="l"/>
                <a:tab pos="5050790" algn="l"/>
                <a:tab pos="5617210" algn="l"/>
                <a:tab pos="6034405" algn="l"/>
                <a:tab pos="6895465" algn="l"/>
                <a:tab pos="7324725" algn="l"/>
                <a:tab pos="8214359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10">
            <a:extLst>
              <a:ext uri="{FF2B5EF4-FFF2-40B4-BE49-F238E27FC236}">
                <a16:creationId xmlns:a16="http://schemas.microsoft.com/office/drawing/2014/main" id="{480F38F7-7C08-0084-0B51-94DBFD564554}"/>
              </a:ext>
            </a:extLst>
          </p:cNvPr>
          <p:cNvSpPr txBox="1"/>
          <p:nvPr/>
        </p:nvSpPr>
        <p:spPr>
          <a:xfrm>
            <a:off x="257383" y="400776"/>
            <a:ext cx="11839760" cy="501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0325" algn="ctr">
              <a:lnSpc>
                <a:spcPts val="4110"/>
              </a:lnSpc>
              <a:spcBef>
                <a:spcPts val="100"/>
              </a:spcBef>
            </a:pPr>
            <a:r>
              <a:rPr lang="pt-BR" sz="2800" dirty="0">
                <a:latin typeface="Arial Black"/>
                <a:cs typeface="Arial Black"/>
              </a:rPr>
              <a:t>COTAS RACIAIS – FUNDO PARTIDÁRIO E FEFC</a:t>
            </a:r>
            <a:r>
              <a:rPr lang="pt-BR" sz="2800" spc="-15" dirty="0">
                <a:latin typeface="Arial Black"/>
                <a:cs typeface="Arial Black"/>
              </a:rPr>
              <a:t>HAS  </a:t>
            </a:r>
            <a:endParaRPr sz="2800" dirty="0">
              <a:latin typeface="Arial Black"/>
              <a:cs typeface="Arial Black"/>
            </a:endParaRP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BA421FA6-9216-4F38-A7A2-57C50C036DFB}"/>
              </a:ext>
            </a:extLst>
          </p:cNvPr>
          <p:cNvSpPr txBox="1"/>
          <p:nvPr/>
        </p:nvSpPr>
        <p:spPr>
          <a:xfrm>
            <a:off x="717520" y="1289759"/>
            <a:ext cx="10891349" cy="4721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MEDIDA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CAUTELAR</a:t>
            </a:r>
            <a:r>
              <a:rPr sz="2000" b="1" spc="10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NA</a:t>
            </a:r>
            <a:r>
              <a:rPr sz="2000" b="1" spc="-13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ARGUIÇÃO</a:t>
            </a:r>
            <a:r>
              <a:rPr sz="2000" b="1" spc="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DESCUMPRIMENTO</a:t>
            </a:r>
            <a:r>
              <a:rPr sz="2000" b="1" spc="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PRECEITO</a:t>
            </a:r>
            <a:endParaRPr sz="20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0" b="1" spc="-25" dirty="0">
                <a:latin typeface="Arial"/>
                <a:cs typeface="Arial"/>
              </a:rPr>
              <a:t>FUNDAMENTAL</a:t>
            </a:r>
            <a:r>
              <a:rPr sz="2000" b="1" spc="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-</a:t>
            </a:r>
            <a:r>
              <a:rPr sz="2000" b="1" spc="415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ADPF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738</a:t>
            </a:r>
            <a:endParaRPr lang="pt-BR" sz="2000" b="1" spc="-5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endParaRPr sz="2000" dirty="0">
              <a:latin typeface="Arial"/>
              <a:cs typeface="Arial"/>
            </a:endParaRPr>
          </a:p>
          <a:p>
            <a:pPr marL="12700" marR="6350" algn="just">
              <a:lnSpc>
                <a:spcPct val="100000"/>
              </a:lnSpc>
              <a:spcBef>
                <a:spcPts val="600"/>
              </a:spcBef>
            </a:pPr>
            <a:r>
              <a:rPr sz="2000" b="1" spc="-5" dirty="0">
                <a:latin typeface="Arial"/>
                <a:cs typeface="Arial"/>
              </a:rPr>
              <a:t>“O volume </a:t>
            </a:r>
            <a:r>
              <a:rPr sz="2000" b="1" dirty="0">
                <a:latin typeface="Arial"/>
                <a:cs typeface="Arial"/>
              </a:rPr>
              <a:t>de </a:t>
            </a:r>
            <a:r>
              <a:rPr sz="2000" b="1" spc="-5" dirty="0">
                <a:latin typeface="Arial"/>
                <a:cs typeface="Arial"/>
              </a:rPr>
              <a:t>recursos destinados </a:t>
            </a:r>
            <a:r>
              <a:rPr sz="2000" b="1" dirty="0">
                <a:latin typeface="Arial"/>
                <a:cs typeface="Arial"/>
              </a:rPr>
              <a:t>a </a:t>
            </a:r>
            <a:r>
              <a:rPr sz="2000" b="1" spc="-5" dirty="0">
                <a:latin typeface="Arial"/>
                <a:cs typeface="Arial"/>
              </a:rPr>
              <a:t>candidaturas </a:t>
            </a:r>
            <a:r>
              <a:rPr sz="2000" b="1" dirty="0">
                <a:latin typeface="Arial"/>
                <a:cs typeface="Arial"/>
              </a:rPr>
              <a:t>de </a:t>
            </a:r>
            <a:r>
              <a:rPr sz="2000" b="1" spc="-5" dirty="0">
                <a:latin typeface="Arial"/>
                <a:cs typeface="Arial"/>
              </a:rPr>
              <a:t>pessoas negras </a:t>
            </a:r>
            <a:r>
              <a:rPr sz="2000" b="1" dirty="0">
                <a:latin typeface="Arial"/>
                <a:cs typeface="Arial"/>
              </a:rPr>
              <a:t>deve 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ser </a:t>
            </a:r>
            <a:r>
              <a:rPr sz="2000" b="1" dirty="0">
                <a:latin typeface="Arial"/>
                <a:cs typeface="Arial"/>
              </a:rPr>
              <a:t>calculado </a:t>
            </a:r>
            <a:r>
              <a:rPr sz="2000" b="1" spc="-5" dirty="0">
                <a:latin typeface="Arial"/>
                <a:cs typeface="Arial"/>
              </a:rPr>
              <a:t>a </a:t>
            </a:r>
            <a:r>
              <a:rPr sz="2000" b="1" dirty="0">
                <a:latin typeface="Arial"/>
                <a:cs typeface="Arial"/>
              </a:rPr>
              <a:t>partir do percentual </a:t>
            </a:r>
            <a:r>
              <a:rPr sz="2000" b="1" spc="-5" dirty="0">
                <a:latin typeface="Arial"/>
                <a:cs typeface="Arial"/>
              </a:rPr>
              <a:t>dessas </a:t>
            </a:r>
            <a:r>
              <a:rPr sz="2000" b="1" dirty="0">
                <a:latin typeface="Arial"/>
                <a:cs typeface="Arial"/>
              </a:rPr>
              <a:t>candidaturas dentro </a:t>
            </a:r>
            <a:r>
              <a:rPr sz="2000" b="1" spc="-10" dirty="0">
                <a:latin typeface="Arial"/>
                <a:cs typeface="Arial"/>
              </a:rPr>
              <a:t>de </a:t>
            </a:r>
            <a:r>
              <a:rPr sz="2000" b="1" spc="-5" dirty="0">
                <a:latin typeface="Arial"/>
                <a:cs typeface="Arial"/>
              </a:rPr>
              <a:t>cada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gênero,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</a:t>
            </a:r>
            <a:r>
              <a:rPr sz="2000" b="1" spc="-5" dirty="0">
                <a:latin typeface="Arial"/>
                <a:cs typeface="Arial"/>
              </a:rPr>
              <a:t> não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 </a:t>
            </a:r>
            <a:r>
              <a:rPr sz="2000" b="1" dirty="0">
                <a:latin typeface="Arial"/>
                <a:cs typeface="Arial"/>
              </a:rPr>
              <a:t>forma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global.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pt-BR"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Isto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é,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primeiramente,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deve-se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distribuir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as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candidaturas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em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dois </a:t>
            </a:r>
            <a:r>
              <a:rPr sz="2400" b="1" i="1" spc="-54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grupos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 homens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mulheres.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Na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sequência,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deve-se estabelecer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o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percentual</a:t>
            </a:r>
            <a:r>
              <a:rPr sz="2400" b="1" i="1" spc="2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</a:t>
            </a:r>
            <a:r>
              <a:rPr sz="2400" b="1" i="1" spc="25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candidaturas</a:t>
            </a:r>
            <a:r>
              <a:rPr sz="2400" b="1" i="1" spc="26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</a:t>
            </a:r>
            <a:r>
              <a:rPr sz="2400" b="1" i="1" spc="2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mulheres</a:t>
            </a:r>
            <a:r>
              <a:rPr sz="2400" b="1" i="1" spc="2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negras</a:t>
            </a:r>
            <a:r>
              <a:rPr sz="2400" b="1" i="1" spc="2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em</a:t>
            </a:r>
            <a:r>
              <a:rPr sz="2400" b="1" i="1" spc="2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relação</a:t>
            </a:r>
            <a:r>
              <a:rPr sz="2400" b="1" i="1" spc="22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ao</a:t>
            </a:r>
            <a:r>
              <a:rPr sz="2400" b="1" i="1" spc="24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total </a:t>
            </a:r>
            <a:r>
              <a:rPr sz="2400" b="1" i="1" spc="-54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 candidaturas femininas, bem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como o percentual </a:t>
            </a:r>
            <a:r>
              <a:rPr sz="2400" b="1" i="1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candidaturas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 homens</a:t>
            </a:r>
            <a:r>
              <a:rPr sz="2400" b="1" i="1" spc="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negros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em</a:t>
            </a:r>
            <a:r>
              <a:rPr sz="2400" b="1" i="1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relação</a:t>
            </a:r>
            <a:r>
              <a:rPr sz="2400" b="1" i="1" spc="-4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ao</a:t>
            </a:r>
            <a:r>
              <a:rPr sz="2400" b="1" i="1" spc="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total de candidaturas </a:t>
            </a:r>
            <a:r>
              <a:rPr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masculinas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</a:pPr>
            <a:endParaRPr sz="1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1210"/>
              </a:spcBef>
            </a:pPr>
            <a:r>
              <a:rPr sz="2000" b="1" spc="5" dirty="0">
                <a:latin typeface="Arial"/>
                <a:cs typeface="Arial"/>
              </a:rPr>
              <a:t>Do</a:t>
            </a:r>
            <a:r>
              <a:rPr sz="2000" b="1" spc="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total</a:t>
            </a:r>
            <a:r>
              <a:rPr sz="2000" b="1" spc="9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</a:t>
            </a:r>
            <a:r>
              <a:rPr sz="2000" b="1" spc="1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recursos</a:t>
            </a:r>
            <a:r>
              <a:rPr sz="2000" b="1" spc="1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destinados</a:t>
            </a:r>
            <a:r>
              <a:rPr sz="2000" b="1" spc="1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</a:t>
            </a:r>
            <a:r>
              <a:rPr sz="2000" b="1" spc="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cada</a:t>
            </a:r>
            <a:r>
              <a:rPr sz="2000" b="1" spc="120" dirty="0">
                <a:latin typeface="Arial"/>
                <a:cs typeface="Arial"/>
              </a:rPr>
              <a:t> </a:t>
            </a:r>
            <a:r>
              <a:rPr sz="2000" b="1" spc="5" dirty="0">
                <a:latin typeface="Arial"/>
                <a:cs typeface="Arial"/>
              </a:rPr>
              <a:t>gênero</a:t>
            </a:r>
            <a:r>
              <a:rPr sz="2000" b="1" spc="9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é</a:t>
            </a:r>
            <a:r>
              <a:rPr sz="2000" b="1" spc="1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que</a:t>
            </a:r>
            <a:r>
              <a:rPr sz="2000" b="1" spc="114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</a:t>
            </a:r>
            <a:r>
              <a:rPr sz="2000" b="1" spc="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separará</a:t>
            </a:r>
            <a:r>
              <a:rPr sz="2000" b="1" spc="10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</a:t>
            </a:r>
            <a:r>
              <a:rPr sz="2000" b="1" spc="100" dirty="0">
                <a:latin typeface="Arial"/>
                <a:cs typeface="Arial"/>
              </a:rPr>
              <a:t> </a:t>
            </a:r>
            <a:r>
              <a:rPr sz="2000" b="1" spc="-5" dirty="0" err="1">
                <a:latin typeface="Arial"/>
                <a:cs typeface="Arial"/>
              </a:rPr>
              <a:t>fatia</a:t>
            </a:r>
            <a:r>
              <a:rPr lang="pt-BR" sz="2000" b="1" spc="-5" dirty="0">
                <a:latin typeface="Arial"/>
                <a:cs typeface="Arial"/>
              </a:rPr>
              <a:t> m</a:t>
            </a:r>
            <a:r>
              <a:rPr sz="2000" b="1" spc="-10" dirty="0" err="1">
                <a:latin typeface="Arial"/>
                <a:cs typeface="Arial"/>
              </a:rPr>
              <a:t>ínima</a:t>
            </a:r>
            <a:r>
              <a:rPr sz="2000" b="1" spc="3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recursos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ser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destinada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pessoas</a:t>
            </a:r>
            <a:r>
              <a:rPr sz="2000" b="1" spc="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negras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desse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5" dirty="0" err="1">
                <a:latin typeface="Arial"/>
                <a:cs typeface="Arial"/>
              </a:rPr>
              <a:t>gênero</a:t>
            </a:r>
            <a:r>
              <a:rPr sz="2000" b="1" spc="-5" dirty="0">
                <a:latin typeface="Arial"/>
                <a:cs typeface="Arial"/>
              </a:rPr>
              <a:t>.”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9F88AF7-2276-9A8A-FFEE-4834C48554AB}"/>
              </a:ext>
            </a:extLst>
          </p:cNvPr>
          <p:cNvSpPr txBox="1"/>
          <p:nvPr/>
        </p:nvSpPr>
        <p:spPr>
          <a:xfrm>
            <a:off x="725409" y="6254885"/>
            <a:ext cx="10891350" cy="3834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Importante!</a:t>
            </a:r>
            <a:r>
              <a:rPr sz="2400" b="1" i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Pelo</a:t>
            </a:r>
            <a:r>
              <a:rPr sz="2400" b="1" i="1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Estatuto</a:t>
            </a:r>
            <a:r>
              <a:rPr sz="2400" b="1" i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da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Igualdade</a:t>
            </a:r>
            <a:r>
              <a:rPr sz="2400" b="1" i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Racial:</a:t>
            </a:r>
            <a:r>
              <a:rPr sz="2400" b="1" i="1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negros</a:t>
            </a:r>
            <a:r>
              <a:rPr sz="2400" b="1" i="1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= </a:t>
            </a:r>
            <a:r>
              <a:rPr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pretos</a:t>
            </a:r>
            <a:r>
              <a:rPr sz="2400" b="1" i="1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sz="2400" b="1" i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+ pardos</a:t>
            </a:r>
            <a:endParaRPr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47571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747B2A7-C36F-C2A0-B0C6-4CD7C204FC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352239" y="176106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/>
          <p:nvPr/>
        </p:nvSpPr>
        <p:spPr>
          <a:xfrm>
            <a:off x="581237" y="1104571"/>
            <a:ext cx="11417300" cy="5373949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7620" algn="just" defTabSz="609585">
              <a:spcBef>
                <a:spcPts val="133"/>
              </a:spcBef>
              <a:buClr>
                <a:srgbClr val="420008"/>
              </a:buClr>
              <a:buSzPct val="64583"/>
              <a:buFont typeface="Wingdings"/>
              <a:buChar char=""/>
              <a:tabLst>
                <a:tab pos="315797" algn="l"/>
              </a:tabLst>
            </a:pPr>
            <a:r>
              <a:rPr sz="2800" b="1" dirty="0">
                <a:latin typeface="Calibri"/>
                <a:cs typeface="Calibri"/>
              </a:rPr>
              <a:t>a </a:t>
            </a:r>
            <a:r>
              <a:rPr sz="2800" b="1" spc="-13" dirty="0">
                <a:latin typeface="Calibri"/>
                <a:cs typeface="Calibri"/>
              </a:rPr>
              <a:t>verba deve </a:t>
            </a:r>
            <a:r>
              <a:rPr sz="2800" b="1" dirty="0">
                <a:latin typeface="Calibri"/>
                <a:cs typeface="Calibri"/>
              </a:rPr>
              <a:t>ser </a:t>
            </a:r>
            <a:r>
              <a:rPr sz="2800" b="1" spc="-7" dirty="0">
                <a:latin typeface="Calibri"/>
                <a:cs typeface="Calibri"/>
              </a:rPr>
              <a:t>aplicada </a:t>
            </a:r>
            <a:r>
              <a:rPr sz="2800" b="1" dirty="0">
                <a:latin typeface="Calibri"/>
                <a:cs typeface="Calibri"/>
              </a:rPr>
              <a:t>pelas </a:t>
            </a:r>
            <a:r>
              <a:rPr sz="2800" b="1" spc="-13" dirty="0">
                <a:latin typeface="Calibri"/>
                <a:cs typeface="Calibri"/>
              </a:rPr>
              <a:t>candidatas </a:t>
            </a:r>
            <a:r>
              <a:rPr sz="2800" b="1" dirty="0">
                <a:latin typeface="Calibri"/>
                <a:cs typeface="Calibri"/>
              </a:rPr>
              <a:t>e </a:t>
            </a:r>
            <a:r>
              <a:rPr sz="2800" b="1" spc="-7" dirty="0">
                <a:latin typeface="Calibri"/>
                <a:cs typeface="Calibri"/>
              </a:rPr>
              <a:t>pelas </a:t>
            </a:r>
            <a:r>
              <a:rPr sz="2800" b="1" dirty="0">
                <a:latin typeface="Calibri"/>
                <a:cs typeface="Calibri"/>
              </a:rPr>
              <a:t>pessoas </a:t>
            </a:r>
            <a:r>
              <a:rPr sz="2800" b="1" spc="-20" dirty="0">
                <a:latin typeface="Calibri"/>
                <a:cs typeface="Calibri"/>
              </a:rPr>
              <a:t>negras </a:t>
            </a:r>
            <a:r>
              <a:rPr sz="2800" b="1" spc="-70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no </a:t>
            </a:r>
            <a:r>
              <a:rPr sz="2800" b="1" spc="-20" dirty="0">
                <a:latin typeface="Calibri"/>
                <a:cs typeface="Calibri"/>
              </a:rPr>
              <a:t>interesse </a:t>
            </a:r>
            <a:r>
              <a:rPr sz="2800" b="1" spc="-7" dirty="0">
                <a:latin typeface="Calibri"/>
                <a:cs typeface="Calibri"/>
              </a:rPr>
              <a:t>de suas campanhas, </a:t>
            </a:r>
            <a:r>
              <a:rPr sz="2800" b="1" dirty="0">
                <a:latin typeface="Calibri"/>
                <a:cs typeface="Calibri"/>
              </a:rPr>
              <a:t>ou </a:t>
            </a:r>
            <a:r>
              <a:rPr sz="2800" b="1" spc="-7" dirty="0">
                <a:latin typeface="Calibri"/>
                <a:cs typeface="Calibri"/>
              </a:rPr>
              <a:t>de </a:t>
            </a:r>
            <a:r>
              <a:rPr sz="2800" b="1" spc="-13" dirty="0">
                <a:latin typeface="Calibri"/>
                <a:cs typeface="Calibri"/>
              </a:rPr>
              <a:t>outras </a:t>
            </a:r>
            <a:r>
              <a:rPr sz="2800" b="1" spc="-7" dirty="0">
                <a:latin typeface="Calibri"/>
                <a:cs typeface="Calibri"/>
              </a:rPr>
              <a:t>campanhas </a:t>
            </a:r>
            <a:r>
              <a:rPr sz="2800" b="1" spc="-13" dirty="0">
                <a:latin typeface="Calibri"/>
                <a:cs typeface="Calibri"/>
              </a:rPr>
              <a:t>feminina 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e </a:t>
            </a:r>
            <a:r>
              <a:rPr sz="2800" b="1" spc="-13" dirty="0">
                <a:latin typeface="Calibri"/>
                <a:cs typeface="Calibri"/>
              </a:rPr>
              <a:t>negras, </a:t>
            </a:r>
            <a:r>
              <a:rPr sz="2800" b="1" dirty="0">
                <a:latin typeface="Calibri"/>
                <a:cs typeface="Calibri"/>
              </a:rPr>
              <a:t>sendo </a:t>
            </a:r>
            <a:r>
              <a:rPr sz="2800" b="1" spc="-7" dirty="0">
                <a:latin typeface="Calibri"/>
                <a:cs typeface="Calibri"/>
              </a:rPr>
              <a:t>ilícito </a:t>
            </a:r>
            <a:r>
              <a:rPr sz="2800" b="1" dirty="0">
                <a:latin typeface="Calibri"/>
                <a:cs typeface="Calibri"/>
              </a:rPr>
              <a:t>o seu </a:t>
            </a:r>
            <a:r>
              <a:rPr sz="2800" b="1" spc="-13" dirty="0">
                <a:latin typeface="Calibri"/>
                <a:cs typeface="Calibri"/>
              </a:rPr>
              <a:t>emprego </a:t>
            </a:r>
            <a:r>
              <a:rPr sz="2800" b="1" spc="-27" dirty="0">
                <a:latin typeface="Calibri"/>
                <a:cs typeface="Calibri"/>
              </a:rPr>
              <a:t>para </a:t>
            </a:r>
            <a:r>
              <a:rPr sz="2800" b="1" spc="-7" dirty="0">
                <a:latin typeface="Calibri"/>
                <a:cs typeface="Calibri"/>
              </a:rPr>
              <a:t>financiar </a:t>
            </a:r>
            <a:r>
              <a:rPr sz="2800" b="1" spc="-13" dirty="0">
                <a:latin typeface="Calibri"/>
                <a:cs typeface="Calibri"/>
              </a:rPr>
              <a:t>candidaturas </a:t>
            </a:r>
            <a:r>
              <a:rPr sz="2800" b="1" spc="-7" dirty="0">
                <a:latin typeface="Calibri"/>
                <a:cs typeface="Calibri"/>
              </a:rPr>
              <a:t> masculinas</a:t>
            </a:r>
            <a:r>
              <a:rPr sz="2800" b="1" spc="3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e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de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pessoas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não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negras;</a:t>
            </a:r>
            <a:endParaRPr sz="2800" dirty="0">
              <a:latin typeface="Calibri"/>
              <a:cs typeface="Calibri"/>
            </a:endParaRPr>
          </a:p>
          <a:p>
            <a:pPr marL="16933" marR="6773" algn="just" defTabSz="609585">
              <a:lnSpc>
                <a:spcPct val="110200"/>
              </a:lnSpc>
              <a:spcBef>
                <a:spcPts val="2613"/>
              </a:spcBef>
            </a:pPr>
            <a:r>
              <a:rPr sz="2800" b="1" spc="-7" dirty="0">
                <a:latin typeface="Calibri"/>
                <a:cs typeface="Calibri"/>
              </a:rPr>
              <a:t>=&gt; Importante! </a:t>
            </a:r>
            <a:r>
              <a:rPr sz="2800" b="1" spc="-27" dirty="0">
                <a:latin typeface="Calibri"/>
                <a:cs typeface="Calibri"/>
              </a:rPr>
              <a:t>Prazo </a:t>
            </a:r>
            <a:r>
              <a:rPr sz="2800" b="1" spc="-20" dirty="0">
                <a:latin typeface="Calibri"/>
                <a:cs typeface="Calibri"/>
              </a:rPr>
              <a:t>para </a:t>
            </a:r>
            <a:r>
              <a:rPr sz="2800" b="1" spc="-7" dirty="0">
                <a:latin typeface="Calibri"/>
                <a:cs typeface="Calibri"/>
              </a:rPr>
              <a:t>repasse </a:t>
            </a:r>
            <a:r>
              <a:rPr sz="2800" b="1" dirty="0">
                <a:latin typeface="Calibri"/>
                <a:cs typeface="Calibri"/>
              </a:rPr>
              <a:t>das </a:t>
            </a:r>
            <a:r>
              <a:rPr sz="2800" b="1" spc="-13" dirty="0">
                <a:latin typeface="Calibri"/>
                <a:cs typeface="Calibri"/>
              </a:rPr>
              <a:t>cotas </a:t>
            </a:r>
            <a:r>
              <a:rPr sz="2800" b="1" dirty="0">
                <a:latin typeface="Calibri"/>
                <a:cs typeface="Calibri"/>
              </a:rPr>
              <a:t>de minorias = </a:t>
            </a:r>
            <a:r>
              <a:rPr sz="2800" b="1" spc="-20" dirty="0">
                <a:latin typeface="Calibri"/>
                <a:cs typeface="Calibri"/>
              </a:rPr>
              <a:t>até </a:t>
            </a:r>
            <a:r>
              <a:rPr sz="2800" b="1" dirty="0">
                <a:latin typeface="Calibri"/>
                <a:cs typeface="Calibri"/>
              </a:rPr>
              <a:t>a </a:t>
            </a:r>
            <a:r>
              <a:rPr sz="2800" b="1" spc="-13" dirty="0">
                <a:latin typeface="Calibri"/>
                <a:cs typeface="Calibri"/>
              </a:rPr>
              <a:t>data </a:t>
            </a:r>
            <a:r>
              <a:rPr sz="2800" b="1" spc="-7" dirty="0">
                <a:latin typeface="Calibri"/>
                <a:cs typeface="Calibri"/>
              </a:rPr>
              <a:t> final </a:t>
            </a:r>
            <a:r>
              <a:rPr sz="2800" b="1" spc="-20" dirty="0">
                <a:latin typeface="Calibri"/>
                <a:cs typeface="Calibri"/>
              </a:rPr>
              <a:t>para </a:t>
            </a:r>
            <a:r>
              <a:rPr sz="2800" b="1" spc="-13" dirty="0">
                <a:latin typeface="Calibri"/>
                <a:cs typeface="Calibri"/>
              </a:rPr>
              <a:t>entrega </a:t>
            </a:r>
            <a:r>
              <a:rPr sz="2800" b="1" dirty="0">
                <a:latin typeface="Calibri"/>
                <a:cs typeface="Calibri"/>
              </a:rPr>
              <a:t>da </a:t>
            </a:r>
            <a:r>
              <a:rPr sz="2800" b="1" spc="-13" dirty="0">
                <a:latin typeface="Calibri"/>
                <a:cs typeface="Calibri"/>
              </a:rPr>
              <a:t>prestação </a:t>
            </a: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13" dirty="0">
                <a:latin typeface="Calibri"/>
                <a:cs typeface="Calibri"/>
              </a:rPr>
              <a:t>contas parcial, </a:t>
            </a:r>
            <a:r>
              <a:rPr sz="2800" b="1" spc="-7" dirty="0">
                <a:latin typeface="Calibri"/>
                <a:cs typeface="Calibri"/>
              </a:rPr>
              <a:t>13 </a:t>
            </a: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13" dirty="0">
                <a:latin typeface="Calibri"/>
                <a:cs typeface="Calibri"/>
              </a:rPr>
              <a:t>setembro </a:t>
            </a:r>
            <a:r>
              <a:rPr sz="2800" b="1" dirty="0">
                <a:latin typeface="Calibri"/>
                <a:cs typeface="Calibri"/>
              </a:rPr>
              <a:t>do 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ano </a:t>
            </a:r>
            <a:r>
              <a:rPr sz="2800" b="1" spc="-13" dirty="0">
                <a:latin typeface="Calibri"/>
                <a:cs typeface="Calibri"/>
              </a:rPr>
              <a:t>eleitoral.</a:t>
            </a:r>
            <a:endParaRPr sz="2800" dirty="0">
              <a:latin typeface="Calibri"/>
              <a:cs typeface="Calibri"/>
            </a:endParaRPr>
          </a:p>
          <a:p>
            <a:pPr marL="304792" indent="-288706" algn="just" defTabSz="609585">
              <a:spcBef>
                <a:spcPts val="1607"/>
              </a:spcBef>
              <a:buClr>
                <a:srgbClr val="420008"/>
              </a:buClr>
              <a:buSzPct val="65217"/>
              <a:buFont typeface="Wingdings"/>
              <a:buChar char=""/>
              <a:tabLst>
                <a:tab pos="305639" algn="l"/>
              </a:tabLst>
            </a:pPr>
            <a:r>
              <a:rPr sz="2800" b="1" dirty="0">
                <a:latin typeface="Calibri"/>
                <a:cs typeface="Calibri"/>
              </a:rPr>
              <a:t>é</a:t>
            </a:r>
            <a:r>
              <a:rPr sz="2800" b="1" spc="12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vedado</a:t>
            </a:r>
            <a:r>
              <a:rPr sz="2800" b="1" spc="123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1225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repasse</a:t>
            </a:r>
            <a:r>
              <a:rPr sz="2800" b="1" spc="122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por</a:t>
            </a:r>
            <a:r>
              <a:rPr sz="2800" b="1" spc="123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partidos</a:t>
            </a:r>
            <a:r>
              <a:rPr sz="2800" b="1" spc="124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ou</a:t>
            </a:r>
            <a:r>
              <a:rPr sz="2800" b="1" spc="1225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candidatos,</a:t>
            </a:r>
            <a:r>
              <a:rPr sz="2800" b="1" spc="1225" dirty="0">
                <a:latin typeface="Calibri"/>
                <a:cs typeface="Calibri"/>
              </a:rPr>
              <a:t> </a:t>
            </a:r>
            <a:r>
              <a:rPr sz="2800" b="1" spc="1233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para</a:t>
            </a:r>
            <a:r>
              <a:rPr sz="2800" b="1" spc="1233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outra</a:t>
            </a:r>
            <a:endParaRPr sz="2800" dirty="0">
              <a:latin typeface="Calibri"/>
              <a:cs typeface="Calibri"/>
            </a:endParaRPr>
          </a:p>
          <a:p>
            <a:pPr marL="16933" algn="just" defTabSz="609585">
              <a:spcBef>
                <a:spcPts val="373"/>
              </a:spcBef>
            </a:pPr>
            <a:r>
              <a:rPr sz="2800" b="1" spc="-13" dirty="0">
                <a:latin typeface="Calibri"/>
                <a:cs typeface="Calibri"/>
              </a:rPr>
              <a:t>coligação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ou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não</a:t>
            </a:r>
            <a:r>
              <a:rPr sz="2800" b="1" spc="-2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coligado</a:t>
            </a:r>
            <a:endParaRPr sz="2800" dirty="0">
              <a:latin typeface="Calibri"/>
              <a:cs typeface="Calibri"/>
            </a:endParaRPr>
          </a:p>
          <a:p>
            <a:pPr marL="304792" indent="-288706" algn="just" defTabSz="609585">
              <a:spcBef>
                <a:spcPts val="2480"/>
              </a:spcBef>
              <a:buClr>
                <a:srgbClr val="420008"/>
              </a:buClr>
              <a:buSzPct val="65217"/>
              <a:buFont typeface="Wingdings"/>
              <a:buChar char=""/>
              <a:tabLst>
                <a:tab pos="305639" algn="l"/>
              </a:tabLst>
            </a:pPr>
            <a:r>
              <a:rPr sz="2800" b="1" dirty="0">
                <a:latin typeface="Calibri"/>
                <a:cs typeface="Calibri"/>
              </a:rPr>
              <a:t>os</a:t>
            </a:r>
            <a:r>
              <a:rPr sz="2800" b="1" spc="5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partidos</a:t>
            </a:r>
            <a:r>
              <a:rPr sz="2800" b="1" spc="5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que</a:t>
            </a:r>
            <a:r>
              <a:rPr sz="2800" b="1" spc="53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integram</a:t>
            </a:r>
            <a:r>
              <a:rPr sz="2800" b="1" spc="7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6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federação</a:t>
            </a:r>
            <a:r>
              <a:rPr sz="2800" b="1" spc="6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podem</a:t>
            </a:r>
            <a:r>
              <a:rPr sz="2800" b="1" spc="73" dirty="0">
                <a:latin typeface="Calibri"/>
                <a:cs typeface="Calibri"/>
              </a:rPr>
              <a:t> </a:t>
            </a:r>
            <a:r>
              <a:rPr sz="2800" b="1" spc="-27" dirty="0">
                <a:latin typeface="Calibri"/>
                <a:cs typeface="Calibri"/>
              </a:rPr>
              <a:t>fazer</a:t>
            </a:r>
            <a:r>
              <a:rPr sz="2800" b="1" spc="4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os</a:t>
            </a:r>
            <a:r>
              <a:rPr sz="2800" b="1" spc="53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repasses</a:t>
            </a:r>
            <a:r>
              <a:rPr sz="2800" b="1" spc="4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entre</a:t>
            </a:r>
            <a:endParaRPr sz="2800" dirty="0">
              <a:latin typeface="Calibri"/>
              <a:cs typeface="Calibri"/>
            </a:endParaRPr>
          </a:p>
          <a:p>
            <a:pPr marL="16933" algn="just" defTabSz="609585">
              <a:spcBef>
                <a:spcPts val="380"/>
              </a:spcBef>
            </a:pPr>
            <a:r>
              <a:rPr sz="2800" b="1" dirty="0">
                <a:latin typeface="Calibri"/>
                <a:cs typeface="Calibri"/>
              </a:rPr>
              <a:t>si,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só não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podem</a:t>
            </a:r>
            <a:r>
              <a:rPr sz="2800" b="1" spc="1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repassar</a:t>
            </a:r>
            <a:r>
              <a:rPr sz="2800" b="1" spc="-4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para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candidato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13" dirty="0">
                <a:latin typeface="Calibri"/>
                <a:cs typeface="Calibri"/>
              </a:rPr>
              <a:t>outra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federação.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624733" y="6558279"/>
            <a:ext cx="304800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799" defTabSz="609585">
              <a:lnSpc>
                <a:spcPts val="1653"/>
              </a:lnSpc>
            </a:pPr>
            <a:fld id="{81D60167-4931-47E6-BA6A-407CBD079E47}" type="slidenum">
              <a:rPr sz="1600" dirty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lnSpc>
                  <a:spcPts val="1653"/>
                </a:lnSpc>
              </a:pPr>
              <a:t>34</a:t>
            </a:fld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F2EC9829-E146-E778-1815-1C42640FC8AA}"/>
              </a:ext>
            </a:extLst>
          </p:cNvPr>
          <p:cNvSpPr txBox="1"/>
          <p:nvPr/>
        </p:nvSpPr>
        <p:spPr>
          <a:xfrm>
            <a:off x="623145" y="372640"/>
            <a:ext cx="10884229" cy="501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0325" algn="ctr">
              <a:lnSpc>
                <a:spcPts val="4110"/>
              </a:lnSpc>
              <a:spcBef>
                <a:spcPts val="100"/>
              </a:spcBef>
            </a:pPr>
            <a:r>
              <a:rPr lang="pt-BR" sz="2800" dirty="0">
                <a:latin typeface="Arial Black"/>
                <a:cs typeface="Arial Black"/>
              </a:rPr>
              <a:t>COTAS RACIAIS – FUNDO PARTIDÁRIO E FEFC</a:t>
            </a:r>
            <a:r>
              <a:rPr lang="pt-BR" sz="2800" spc="-15" dirty="0">
                <a:latin typeface="Arial Black"/>
                <a:cs typeface="Arial Black"/>
              </a:rPr>
              <a:t>HAS  </a:t>
            </a:r>
            <a:endParaRPr sz="2800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895F2E1E-464E-0985-1ED0-8E167A8682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262467" y="168009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28124" y="211020"/>
            <a:ext cx="3104727" cy="57109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pt-BR" spc="-260">
                <a:solidFill>
                  <a:srgbClr val="004B21"/>
                </a:solidFill>
                <a:latin typeface="Arial Black"/>
                <a:cs typeface="Arial Black"/>
              </a:rPr>
              <a:t>A</a:t>
            </a:r>
            <a:r>
              <a:rPr lang="pt-BR" spc="-7">
                <a:solidFill>
                  <a:srgbClr val="004B21"/>
                </a:solidFill>
                <a:latin typeface="Arial Black"/>
                <a:cs typeface="Arial Black"/>
              </a:rPr>
              <a:t>T</a:t>
            </a:r>
            <a:r>
              <a:rPr lang="pt-BR" spc="-20">
                <a:solidFill>
                  <a:srgbClr val="004B21"/>
                </a:solidFill>
                <a:latin typeface="Arial Black"/>
                <a:cs typeface="Arial Black"/>
              </a:rPr>
              <a:t>E</a:t>
            </a:r>
            <a:r>
              <a:rPr lang="pt-BR" b="0">
                <a:solidFill>
                  <a:srgbClr val="004B21"/>
                </a:solidFill>
                <a:latin typeface="Arial Black"/>
                <a:cs typeface="Arial Black"/>
              </a:rPr>
              <a:t>NÇ</a:t>
            </a:r>
            <a:r>
              <a:rPr lang="pt-BR" spc="7">
                <a:solidFill>
                  <a:srgbClr val="004B21"/>
                </a:solidFill>
                <a:latin typeface="Arial Black"/>
                <a:cs typeface="Arial Black"/>
              </a:rPr>
              <a:t>Ã</a:t>
            </a:r>
            <a:r>
              <a:rPr lang="pt-BR" b="0">
                <a:solidFill>
                  <a:srgbClr val="004B21"/>
                </a:solidFill>
                <a:latin typeface="Arial Black"/>
                <a:cs typeface="Arial Black"/>
              </a:rPr>
              <a:t>O!!</a:t>
            </a:r>
            <a:endParaRPr lang="pt-BR" b="0" dirty="0">
              <a:solidFill>
                <a:srgbClr val="004B21"/>
              </a:solidFill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0313" y="957152"/>
            <a:ext cx="11411373" cy="5245902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422364" marR="1413051" algn="ctr" defTabSz="609585">
              <a:lnSpc>
                <a:spcPct val="110200"/>
              </a:lnSpc>
              <a:spcBef>
                <a:spcPts val="133"/>
              </a:spcBef>
            </a:pPr>
            <a:r>
              <a:rPr sz="4400" b="1" spc="-33" dirty="0">
                <a:latin typeface="Calibri"/>
                <a:cs typeface="Calibri"/>
              </a:rPr>
              <a:t>Atenção!</a:t>
            </a:r>
            <a:r>
              <a:rPr sz="4400" b="1" spc="-7" dirty="0">
                <a:latin typeface="Calibri"/>
                <a:cs typeface="Calibri"/>
              </a:rPr>
              <a:t> </a:t>
            </a:r>
            <a:r>
              <a:rPr sz="4400" b="1" dirty="0">
                <a:latin typeface="Calibri"/>
                <a:cs typeface="Calibri"/>
              </a:rPr>
              <a:t>É </a:t>
            </a:r>
            <a:r>
              <a:rPr sz="4400" b="1" spc="-20" dirty="0">
                <a:latin typeface="Calibri"/>
                <a:cs typeface="Calibri"/>
              </a:rPr>
              <a:t>importante</a:t>
            </a:r>
            <a:r>
              <a:rPr sz="4400" b="1" spc="27" dirty="0">
                <a:latin typeface="Calibri"/>
                <a:cs typeface="Calibri"/>
              </a:rPr>
              <a:t> </a:t>
            </a:r>
            <a:r>
              <a:rPr sz="4400" b="1" spc="-27" dirty="0">
                <a:latin typeface="Calibri"/>
                <a:cs typeface="Calibri"/>
              </a:rPr>
              <a:t>haver</a:t>
            </a:r>
            <a:r>
              <a:rPr sz="4400" b="1" spc="13" dirty="0">
                <a:latin typeface="Calibri"/>
                <a:cs typeface="Calibri"/>
              </a:rPr>
              <a:t> </a:t>
            </a:r>
            <a:r>
              <a:rPr sz="4400" b="1" spc="-27" dirty="0">
                <a:latin typeface="Calibri"/>
                <a:cs typeface="Calibri"/>
              </a:rPr>
              <a:t>robusta </a:t>
            </a:r>
            <a:r>
              <a:rPr sz="4400" b="1" spc="-973" dirty="0">
                <a:latin typeface="Calibri"/>
                <a:cs typeface="Calibri"/>
              </a:rPr>
              <a:t> </a:t>
            </a:r>
            <a:r>
              <a:rPr sz="4400" b="1" spc="-20" dirty="0">
                <a:latin typeface="Calibri"/>
                <a:cs typeface="Calibri"/>
              </a:rPr>
              <a:t>comprovação</a:t>
            </a:r>
            <a:r>
              <a:rPr sz="4400" b="1" spc="-33" dirty="0">
                <a:latin typeface="Calibri"/>
                <a:cs typeface="Calibri"/>
              </a:rPr>
              <a:t> </a:t>
            </a:r>
            <a:r>
              <a:rPr sz="4400" b="1" dirty="0">
                <a:latin typeface="Calibri"/>
                <a:cs typeface="Calibri"/>
              </a:rPr>
              <a:t>desses</a:t>
            </a:r>
            <a:r>
              <a:rPr sz="4400" b="1" spc="-33" dirty="0">
                <a:latin typeface="Calibri"/>
                <a:cs typeface="Calibri"/>
              </a:rPr>
              <a:t> </a:t>
            </a:r>
            <a:r>
              <a:rPr sz="4400" b="1" dirty="0">
                <a:latin typeface="Calibri"/>
                <a:cs typeface="Calibri"/>
              </a:rPr>
              <a:t>despesas.</a:t>
            </a:r>
            <a:endParaRPr sz="4400" dirty="0">
              <a:latin typeface="Calibri"/>
              <a:cs typeface="Calibri"/>
            </a:endParaRPr>
          </a:p>
          <a:p>
            <a:pPr algn="ctr" defTabSz="609585"/>
            <a:endParaRPr lang="pt-BR" spc="-33" dirty="0">
              <a:latin typeface="Arial Black"/>
              <a:cs typeface="Arial Black"/>
            </a:endParaRPr>
          </a:p>
          <a:p>
            <a:pPr defTabSz="609585"/>
            <a:r>
              <a:rPr lang="pt-BR" sz="4000" spc="-33" dirty="0">
                <a:latin typeface="Arial Black"/>
                <a:cs typeface="Arial Black"/>
              </a:rPr>
              <a:t>                    </a:t>
            </a:r>
            <a:r>
              <a:rPr sz="4000" spc="-33" dirty="0">
                <a:latin typeface="Arial Black"/>
                <a:cs typeface="Arial Black"/>
              </a:rPr>
              <a:t>NOVIDADE!!</a:t>
            </a:r>
            <a:endParaRPr sz="4000" dirty="0">
              <a:latin typeface="Arial Black"/>
              <a:cs typeface="Arial Black"/>
            </a:endParaRPr>
          </a:p>
          <a:p>
            <a:pPr marL="16933" marR="6773" algn="just" defTabSz="609585">
              <a:lnSpc>
                <a:spcPct val="110100"/>
              </a:lnSpc>
              <a:spcBef>
                <a:spcPts val="3427"/>
              </a:spcBef>
            </a:pPr>
            <a:r>
              <a:rPr sz="3467" b="1" dirty="0">
                <a:latin typeface="Calibri"/>
                <a:cs typeface="Calibri"/>
              </a:rPr>
              <a:t>Os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votos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dados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candidatas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e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pessoas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negras</a:t>
            </a:r>
            <a:r>
              <a:rPr sz="3467" b="1" spc="75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para</a:t>
            </a:r>
            <a:r>
              <a:rPr sz="3467" b="1" spc="73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 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Câmara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Deputados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nas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eleições</a:t>
            </a:r>
            <a:r>
              <a:rPr sz="3467" b="1" dirty="0">
                <a:latin typeface="Calibri"/>
                <a:cs typeface="Calibri"/>
              </a:rPr>
              <a:t> 2022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2030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serão 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contados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em dobro, </a:t>
            </a:r>
            <a:r>
              <a:rPr sz="3467" b="1" dirty="0">
                <a:latin typeface="Calibri"/>
                <a:cs typeface="Calibri"/>
              </a:rPr>
              <a:t>uma </a:t>
            </a:r>
            <a:r>
              <a:rPr sz="3467" b="1" spc="-7" dirty="0">
                <a:latin typeface="Calibri"/>
                <a:cs typeface="Calibri"/>
              </a:rPr>
              <a:t>única </a:t>
            </a:r>
            <a:r>
              <a:rPr sz="3467" b="1" spc="-20" dirty="0">
                <a:latin typeface="Calibri"/>
                <a:cs typeface="Calibri"/>
              </a:rPr>
              <a:t>vez,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para</a:t>
            </a:r>
            <a:r>
              <a:rPr sz="3467" b="1" spc="72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fins </a:t>
            </a:r>
            <a:r>
              <a:rPr sz="3467" b="1" spc="13" dirty="0">
                <a:latin typeface="Calibri"/>
                <a:cs typeface="Calibri"/>
              </a:rPr>
              <a:t>de </a:t>
            </a:r>
            <a:r>
              <a:rPr sz="3467" b="1" spc="-7" dirty="0">
                <a:latin typeface="Calibri"/>
                <a:cs typeface="Calibri"/>
              </a:rPr>
              <a:t>distribuição </a:t>
            </a:r>
            <a:r>
              <a:rPr sz="3467" b="1" dirty="0">
                <a:latin typeface="Calibri"/>
                <a:cs typeface="Calibri"/>
              </a:rPr>
              <a:t> do</a:t>
            </a:r>
            <a:r>
              <a:rPr sz="3467" b="1" spc="-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Fundo </a:t>
            </a:r>
            <a:r>
              <a:rPr sz="3467" b="1" spc="-13" dirty="0">
                <a:latin typeface="Calibri"/>
                <a:cs typeface="Calibri"/>
              </a:rPr>
              <a:t>Partidário</a:t>
            </a:r>
            <a:r>
              <a:rPr sz="3467" b="1" spc="4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e do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FEFC.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24733" y="6558279"/>
            <a:ext cx="304800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799" defTabSz="609585">
              <a:lnSpc>
                <a:spcPts val="1653"/>
              </a:lnSpc>
            </a:pPr>
            <a:fld id="{81D60167-4931-47E6-BA6A-407CBD079E47}" type="slidenum">
              <a:rPr lang="pt-BR" sz="1600" smtClean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lnSpc>
                  <a:spcPts val="1653"/>
                </a:lnSpc>
              </a:pPr>
              <a:t>35</a:t>
            </a:fld>
            <a:endParaRPr lang="pt-BR"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D411BB3-7849-395A-A7DE-BFED2494E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176119" y="248472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90171" y="110254"/>
            <a:ext cx="2689860" cy="57109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b="0" dirty="0">
                <a:solidFill>
                  <a:srgbClr val="004B21"/>
                </a:solidFill>
                <a:latin typeface="Arial Black"/>
                <a:cs typeface="Arial Black"/>
              </a:rPr>
              <a:t>A</a:t>
            </a:r>
            <a:r>
              <a:rPr spc="13" dirty="0">
                <a:solidFill>
                  <a:srgbClr val="004B21"/>
                </a:solidFill>
                <a:latin typeface="Arial Black"/>
                <a:cs typeface="Arial Black"/>
              </a:rPr>
              <a:t>t</a:t>
            </a:r>
            <a:r>
              <a:rPr b="0" dirty="0">
                <a:solidFill>
                  <a:srgbClr val="004B21"/>
                </a:solidFill>
                <a:latin typeface="Arial Black"/>
                <a:cs typeface="Arial Black"/>
              </a:rPr>
              <a:t>enção!!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624733" y="6558279"/>
            <a:ext cx="304800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799" defTabSz="609585">
              <a:lnSpc>
                <a:spcPts val="1653"/>
              </a:lnSpc>
            </a:pPr>
            <a:fld id="{81D60167-4931-47E6-BA6A-407CBD079E47}" type="slidenum">
              <a:rPr sz="1600" dirty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lnSpc>
                  <a:spcPts val="1653"/>
                </a:lnSpc>
              </a:pPr>
              <a:t>36</a:t>
            </a:fld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037" y="471237"/>
            <a:ext cx="11219180" cy="5997818"/>
          </a:xfrm>
          <a:prstGeom prst="rect">
            <a:avLst/>
          </a:prstGeom>
        </p:spPr>
        <p:txBody>
          <a:bodyPr vert="horz" wrap="square" lIns="0" tIns="257387" rIns="0" bIns="0" rtlCol="0">
            <a:spAutoFit/>
          </a:bodyPr>
          <a:lstStyle/>
          <a:p>
            <a:pPr marL="16933" algn="just" defTabSz="609585">
              <a:spcBef>
                <a:spcPts val="2027"/>
              </a:spcBef>
            </a:pPr>
            <a:r>
              <a:rPr sz="3333" b="1" spc="-7" dirty="0">
                <a:latin typeface="Calibri"/>
                <a:cs typeface="Calibri"/>
              </a:rPr>
              <a:t>Aplicação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irregular</a:t>
            </a:r>
            <a:r>
              <a:rPr sz="3333" b="1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de</a:t>
            </a:r>
            <a:r>
              <a:rPr sz="3333" b="1" dirty="0">
                <a:latin typeface="Calibri"/>
                <a:cs typeface="Calibri"/>
              </a:rPr>
              <a:t> </a:t>
            </a:r>
            <a:r>
              <a:rPr sz="3333" b="1" spc="-20" dirty="0">
                <a:latin typeface="Calibri"/>
                <a:cs typeface="Calibri"/>
              </a:rPr>
              <a:t>recursos</a:t>
            </a:r>
            <a:r>
              <a:rPr sz="3333" b="1" spc="5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do</a:t>
            </a:r>
            <a:r>
              <a:rPr sz="3333" b="1" spc="20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FEFC</a:t>
            </a:r>
            <a:r>
              <a:rPr sz="3333" b="1" spc="20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ou</a:t>
            </a:r>
            <a:r>
              <a:rPr sz="3333" b="1" spc="2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desvio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de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finalidade:</a:t>
            </a:r>
            <a:endParaRPr sz="3333" dirty="0">
              <a:latin typeface="Calibri"/>
              <a:cs typeface="Calibri"/>
            </a:endParaRPr>
          </a:p>
          <a:p>
            <a:pPr marL="16933" marR="6773" algn="just" defTabSz="609585">
              <a:lnSpc>
                <a:spcPct val="109800"/>
              </a:lnSpc>
              <a:spcBef>
                <a:spcPts val="1440"/>
              </a:spcBef>
              <a:buFontTx/>
              <a:buChar char="-"/>
              <a:tabLst>
                <a:tab pos="427556" algn="l"/>
              </a:tabLst>
            </a:pPr>
            <a:r>
              <a:rPr sz="3200" b="1" spc="-20" dirty="0">
                <a:latin typeface="Calibri"/>
                <a:cs typeface="Calibri"/>
              </a:rPr>
              <a:t>sujeitará </a:t>
            </a:r>
            <a:r>
              <a:rPr sz="3200" b="1" dirty="0">
                <a:latin typeface="Calibri"/>
                <a:cs typeface="Calibri"/>
              </a:rPr>
              <a:t>os </a:t>
            </a:r>
            <a:r>
              <a:rPr sz="3200" b="1" spc="-13" dirty="0">
                <a:latin typeface="Calibri"/>
                <a:cs typeface="Calibri"/>
              </a:rPr>
              <a:t>responsáveis </a:t>
            </a:r>
            <a:r>
              <a:rPr sz="3200" b="1" spc="7" dirty="0">
                <a:latin typeface="Calibri"/>
                <a:cs typeface="Calibri"/>
              </a:rPr>
              <a:t>às </a:t>
            </a:r>
            <a:r>
              <a:rPr sz="3200" b="1" spc="-7" dirty="0">
                <a:latin typeface="Calibri"/>
                <a:cs typeface="Calibri"/>
              </a:rPr>
              <a:t>sanções </a:t>
            </a:r>
            <a:r>
              <a:rPr sz="3200" b="1" spc="7" dirty="0">
                <a:latin typeface="Calibri"/>
                <a:cs typeface="Calibri"/>
              </a:rPr>
              <a:t>do </a:t>
            </a:r>
            <a:r>
              <a:rPr sz="3200" b="1" dirty="0">
                <a:latin typeface="Calibri"/>
                <a:cs typeface="Calibri"/>
              </a:rPr>
              <a:t>art </a:t>
            </a:r>
            <a:r>
              <a:rPr sz="3200" b="1" spc="-7" dirty="0">
                <a:latin typeface="Calibri"/>
                <a:cs typeface="Calibri"/>
              </a:rPr>
              <a:t>30-A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da </a:t>
            </a:r>
            <a:r>
              <a:rPr sz="3200" b="1" dirty="0">
                <a:latin typeface="Calibri"/>
                <a:cs typeface="Calibri"/>
              </a:rPr>
              <a:t>Lei </a:t>
            </a:r>
            <a:r>
              <a:rPr sz="3200" b="1" spc="-13" dirty="0">
                <a:latin typeface="Calibri"/>
                <a:cs typeface="Calibri"/>
              </a:rPr>
              <a:t>9504/97 </a:t>
            </a:r>
            <a:r>
              <a:rPr sz="3200" b="1" spc="-707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(diploma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negado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spc="7" dirty="0">
                <a:latin typeface="Calibri"/>
                <a:cs typeface="Calibri"/>
              </a:rPr>
              <a:t>ao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candidato,</a:t>
            </a:r>
            <a:r>
              <a:rPr sz="3200" b="1" spc="-1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ou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cassado,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spc="13" dirty="0">
                <a:latin typeface="Calibri"/>
                <a:cs typeface="Calibri"/>
              </a:rPr>
              <a:t>se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já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houver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sido 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outorgado)</a:t>
            </a:r>
            <a:r>
              <a:rPr sz="3200" b="1" spc="-9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demais</a:t>
            </a:r>
            <a:r>
              <a:rPr sz="3200" b="1" spc="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cominações</a:t>
            </a:r>
            <a:r>
              <a:rPr sz="3200" b="1" spc="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cabíveis,</a:t>
            </a:r>
            <a:endParaRPr sz="3200" dirty="0">
              <a:latin typeface="Calibri"/>
              <a:cs typeface="Calibri"/>
            </a:endParaRPr>
          </a:p>
          <a:p>
            <a:pPr marL="16933" marR="11853" algn="just" defTabSz="609585">
              <a:lnSpc>
                <a:spcPct val="110100"/>
              </a:lnSpc>
              <a:spcBef>
                <a:spcPts val="2813"/>
              </a:spcBef>
              <a:buFontTx/>
              <a:buChar char="-"/>
              <a:tabLst>
                <a:tab pos="400463" algn="l"/>
              </a:tabLst>
            </a:pPr>
            <a:r>
              <a:rPr sz="3200" b="1" dirty="0">
                <a:latin typeface="Calibri"/>
                <a:cs typeface="Calibri"/>
              </a:rPr>
              <a:t>o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valor</a:t>
            </a:r>
            <a:r>
              <a:rPr sz="3200" b="1" spc="-1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repassado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irregularmente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spc="-27" dirty="0">
                <a:latin typeface="Calibri"/>
                <a:cs typeface="Calibri"/>
              </a:rPr>
              <a:t>deverá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ser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recolhido</a:t>
            </a:r>
            <a:r>
              <a:rPr sz="3200" b="1" spc="-7" dirty="0">
                <a:latin typeface="Calibri"/>
                <a:cs typeface="Calibri"/>
              </a:rPr>
              <a:t> ao 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47" dirty="0">
                <a:latin typeface="Calibri"/>
                <a:cs typeface="Calibri"/>
              </a:rPr>
              <a:t>Tesouro </a:t>
            </a:r>
            <a:r>
              <a:rPr sz="3200" b="1" spc="-7" dirty="0">
                <a:latin typeface="Calibri"/>
                <a:cs typeface="Calibri"/>
              </a:rPr>
              <a:t>Nacional, </a:t>
            </a:r>
            <a:r>
              <a:rPr sz="3200" b="1" spc="-13" dirty="0">
                <a:latin typeface="Calibri"/>
                <a:cs typeface="Calibri"/>
              </a:rPr>
              <a:t>pelo </a:t>
            </a:r>
            <a:r>
              <a:rPr sz="3200" b="1" spc="-20" dirty="0">
                <a:latin typeface="Calibri"/>
                <a:cs typeface="Calibri"/>
              </a:rPr>
              <a:t>órgão </a:t>
            </a:r>
            <a:r>
              <a:rPr sz="3200" b="1" dirty="0">
                <a:latin typeface="Calibri"/>
                <a:cs typeface="Calibri"/>
              </a:rPr>
              <a:t>ou </a:t>
            </a:r>
            <a:r>
              <a:rPr sz="3200" b="1" spc="-20" dirty="0">
                <a:latin typeface="Calibri"/>
                <a:cs typeface="Calibri"/>
              </a:rPr>
              <a:t>candidato </a:t>
            </a:r>
            <a:r>
              <a:rPr sz="3200" b="1" spc="-13" dirty="0">
                <a:latin typeface="Calibri"/>
                <a:cs typeface="Calibri"/>
              </a:rPr>
              <a:t>que </a:t>
            </a:r>
            <a:r>
              <a:rPr sz="3200" b="1" spc="-20" dirty="0">
                <a:latin typeface="Calibri"/>
                <a:cs typeface="Calibri"/>
              </a:rPr>
              <a:t>realizou </a:t>
            </a:r>
            <a:r>
              <a:rPr sz="3200" b="1" dirty="0">
                <a:latin typeface="Calibri"/>
                <a:cs typeface="Calibri"/>
              </a:rPr>
              <a:t>o </a:t>
            </a:r>
            <a:r>
              <a:rPr sz="3200" b="1" spc="-13" dirty="0">
                <a:latin typeface="Calibri"/>
                <a:cs typeface="Calibri"/>
              </a:rPr>
              <a:t>repasse </a:t>
            </a:r>
            <a:r>
              <a:rPr sz="3200" b="1" spc="-7" dirty="0">
                <a:latin typeface="Calibri"/>
                <a:cs typeface="Calibri"/>
              </a:rPr>
              <a:t> tido por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spc="-33" dirty="0">
                <a:latin typeface="Calibri"/>
                <a:cs typeface="Calibri"/>
              </a:rPr>
              <a:t>irregular,</a:t>
            </a:r>
            <a:r>
              <a:rPr sz="3200" b="1" spc="-1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</a:t>
            </a:r>
            <a:endParaRPr sz="3200" dirty="0">
              <a:latin typeface="Calibri"/>
              <a:cs typeface="Calibri"/>
            </a:endParaRPr>
          </a:p>
          <a:p>
            <a:pPr defTabSz="609585">
              <a:spcBef>
                <a:spcPts val="27"/>
              </a:spcBef>
              <a:buClr>
                <a:srgbClr val="000066"/>
              </a:buClr>
              <a:buFont typeface="Calibri"/>
              <a:buChar char="-"/>
            </a:pPr>
            <a:endParaRPr sz="2600" dirty="0">
              <a:latin typeface="Calibri"/>
              <a:cs typeface="Calibri"/>
            </a:endParaRPr>
          </a:p>
          <a:p>
            <a:pPr marL="342045" indent="-325959" algn="just" defTabSz="609585">
              <a:spcBef>
                <a:spcPts val="7"/>
              </a:spcBef>
              <a:buFontTx/>
              <a:buChar char="-"/>
              <a:tabLst>
                <a:tab pos="342891" algn="l"/>
              </a:tabLst>
            </a:pPr>
            <a:r>
              <a:rPr sz="3200" b="1" spc="-20" dirty="0">
                <a:latin typeface="Calibri"/>
                <a:cs typeface="Calibri"/>
              </a:rPr>
              <a:t>responderão</a:t>
            </a:r>
            <a:r>
              <a:rPr sz="3200" b="1" spc="880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solidariamente</a:t>
            </a:r>
            <a:r>
              <a:rPr sz="3200" b="1" spc="860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pela</a:t>
            </a:r>
            <a:r>
              <a:rPr sz="3200" b="1" spc="873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devolução,</a:t>
            </a:r>
            <a:r>
              <a:rPr sz="3200" b="1" spc="88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o</a:t>
            </a:r>
            <a:r>
              <a:rPr sz="3200" b="1" spc="853" dirty="0">
                <a:latin typeface="Calibri"/>
                <a:cs typeface="Calibri"/>
              </a:rPr>
              <a:t> </a:t>
            </a:r>
            <a:r>
              <a:rPr sz="3200" b="1" spc="-33" dirty="0">
                <a:latin typeface="Calibri"/>
                <a:cs typeface="Calibri"/>
              </a:rPr>
              <a:t>recebedor,</a:t>
            </a:r>
            <a:r>
              <a:rPr sz="3200" b="1" spc="88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na</a:t>
            </a:r>
            <a:endParaRPr sz="3200" dirty="0">
              <a:latin typeface="Calibri"/>
              <a:cs typeface="Calibri"/>
            </a:endParaRPr>
          </a:p>
          <a:p>
            <a:pPr marL="16933" algn="just" defTabSz="609585">
              <a:spcBef>
                <a:spcPts val="400"/>
              </a:spcBef>
            </a:pPr>
            <a:r>
              <a:rPr sz="3200" b="1" spc="-7" dirty="0">
                <a:latin typeface="Calibri"/>
                <a:cs typeface="Calibri"/>
              </a:rPr>
              <a:t>medida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dos</a:t>
            </a:r>
            <a:r>
              <a:rPr sz="3200" b="1" spc="-2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recursos</a:t>
            </a:r>
            <a:r>
              <a:rPr sz="3200" b="1" spc="-2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que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houver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utilizado.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2EC7880-C5D9-40A8-A6B0-3198AD07AD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4619543" cy="685403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ject 6"/>
          <p:cNvSpPr txBox="1"/>
          <p:nvPr/>
        </p:nvSpPr>
        <p:spPr>
          <a:xfrm>
            <a:off x="290946" y="2404635"/>
            <a:ext cx="4008558" cy="12598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6933" algn="ctr">
              <a:spcBef>
                <a:spcPct val="0"/>
              </a:spcBef>
              <a:spcAft>
                <a:spcPts val="600"/>
              </a:spcAft>
            </a:pPr>
            <a:r>
              <a:rPr lang="en-US" sz="4800" b="1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FEDERAÇÕES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Imagem 6" descr="Mão segurando controle remoto&#10;&#10;Descrição gerada automaticamente">
            <a:extLst>
              <a:ext uri="{FF2B5EF4-FFF2-40B4-BE49-F238E27FC236}">
                <a16:creationId xmlns:a16="http://schemas.microsoft.com/office/drawing/2014/main" id="{EF038B1E-5045-A2DF-FEE9-2821B356CF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31" r="23642" b="-1"/>
          <a:stretch/>
        </p:blipFill>
        <p:spPr>
          <a:xfrm>
            <a:off x="4619543" y="4748"/>
            <a:ext cx="7572457" cy="6848504"/>
          </a:xfrm>
          <a:prstGeom prst="rect">
            <a:avLst/>
          </a:prstGeom>
          <a:solidFill>
            <a:schemeClr val="bg1">
              <a:alpha val="8000"/>
            </a:schemeClr>
          </a:solidFill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D199F52F-0F7E-D2A1-E6CA-963C479D9F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185979" y="17866"/>
            <a:ext cx="11839761" cy="6733218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/>
          <p:nvPr/>
        </p:nvSpPr>
        <p:spPr>
          <a:xfrm>
            <a:off x="676910" y="1255522"/>
            <a:ext cx="11302153" cy="5190759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233674" indent="-216741" defTabSz="609585">
              <a:spcBef>
                <a:spcPts val="133"/>
              </a:spcBef>
              <a:buSzPct val="92307"/>
              <a:buFont typeface="Calibri"/>
              <a:buChar char="-"/>
              <a:tabLst>
                <a:tab pos="233674" algn="l"/>
              </a:tabLst>
            </a:pPr>
            <a:r>
              <a:rPr sz="3467" b="1" spc="-7" dirty="0">
                <a:latin typeface="Calibri"/>
                <a:cs typeface="Calibri"/>
              </a:rPr>
              <a:t>constituída </a:t>
            </a:r>
            <a:r>
              <a:rPr sz="3467" b="1" dirty="0">
                <a:latin typeface="Calibri"/>
                <a:cs typeface="Calibri"/>
              </a:rPr>
              <a:t>na</a:t>
            </a:r>
            <a:r>
              <a:rPr sz="3467" b="1" spc="-2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forma </a:t>
            </a:r>
            <a:r>
              <a:rPr sz="3467" b="1" dirty="0">
                <a:latin typeface="Calibri"/>
                <a:cs typeface="Calibri"/>
              </a:rPr>
              <a:t>de</a:t>
            </a:r>
            <a:r>
              <a:rPr sz="3467" b="1" spc="-7" dirty="0">
                <a:latin typeface="Calibri"/>
                <a:cs typeface="Calibri"/>
              </a:rPr>
              <a:t> Associação</a:t>
            </a:r>
            <a:endParaRPr sz="3467" dirty="0">
              <a:latin typeface="Calibri"/>
              <a:cs typeface="Calibri"/>
            </a:endParaRPr>
          </a:p>
          <a:p>
            <a:pPr marL="250607" indent="-233674" defTabSz="609585">
              <a:spcBef>
                <a:spcPts val="7"/>
              </a:spcBef>
              <a:buFont typeface="Calibri"/>
              <a:buChar char="-"/>
              <a:tabLst>
                <a:tab pos="250607" algn="l"/>
              </a:tabLst>
            </a:pPr>
            <a:r>
              <a:rPr sz="3467" b="1" spc="-13" dirty="0">
                <a:latin typeface="Calibri"/>
                <a:cs typeface="Calibri"/>
              </a:rPr>
              <a:t>com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60" dirty="0">
                <a:latin typeface="Calibri"/>
                <a:cs typeface="Calibri"/>
              </a:rPr>
              <a:t>CNPJ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próprio</a:t>
            </a:r>
            <a:endParaRPr sz="3467" dirty="0">
              <a:latin typeface="Calibri"/>
              <a:cs typeface="Calibri"/>
            </a:endParaRPr>
          </a:p>
          <a:p>
            <a:pPr marL="240447" indent="-223514" defTabSz="609585">
              <a:lnSpc>
                <a:spcPts val="3913"/>
              </a:lnSpc>
              <a:spcBef>
                <a:spcPts val="13"/>
              </a:spcBef>
              <a:buFont typeface="Calibri"/>
              <a:buChar char="-"/>
              <a:tabLst>
                <a:tab pos="240447" algn="l"/>
              </a:tabLst>
            </a:pPr>
            <a:r>
              <a:rPr sz="3267" b="1" spc="-13" dirty="0">
                <a:latin typeface="Calibri"/>
                <a:cs typeface="Calibri"/>
              </a:rPr>
              <a:t>diferente</a:t>
            </a:r>
            <a:r>
              <a:rPr sz="3267" b="1" spc="-80" dirty="0">
                <a:latin typeface="Calibri"/>
                <a:cs typeface="Calibri"/>
              </a:rPr>
              <a:t> </a:t>
            </a:r>
            <a:r>
              <a:rPr sz="3267" b="1" dirty="0">
                <a:latin typeface="Calibri"/>
                <a:cs typeface="Calibri"/>
              </a:rPr>
              <a:t>de</a:t>
            </a:r>
            <a:r>
              <a:rPr sz="3267" b="1" spc="-27" dirty="0">
                <a:latin typeface="Calibri"/>
                <a:cs typeface="Calibri"/>
              </a:rPr>
              <a:t> </a:t>
            </a:r>
            <a:r>
              <a:rPr sz="3267" b="1" spc="-13" dirty="0">
                <a:latin typeface="Calibri"/>
                <a:cs typeface="Calibri"/>
              </a:rPr>
              <a:t>coligação:</a:t>
            </a:r>
            <a:r>
              <a:rPr sz="3267" b="1" spc="-27" dirty="0">
                <a:latin typeface="Calibri"/>
                <a:cs typeface="Calibri"/>
              </a:rPr>
              <a:t> </a:t>
            </a:r>
            <a:r>
              <a:rPr sz="3267" b="1" spc="7" dirty="0">
                <a:latin typeface="Calibri"/>
                <a:cs typeface="Calibri"/>
              </a:rPr>
              <a:t>partidos</a:t>
            </a:r>
            <a:r>
              <a:rPr sz="3267" b="1" spc="-87" dirty="0">
                <a:latin typeface="Calibri"/>
                <a:cs typeface="Calibri"/>
              </a:rPr>
              <a:t> </a:t>
            </a:r>
            <a:r>
              <a:rPr sz="3267" b="1" spc="7" dirty="0">
                <a:latin typeface="Calibri"/>
                <a:cs typeface="Calibri"/>
              </a:rPr>
              <a:t>unem-se</a:t>
            </a:r>
            <a:r>
              <a:rPr sz="3267" b="1" spc="-80" dirty="0">
                <a:latin typeface="Calibri"/>
                <a:cs typeface="Calibri"/>
              </a:rPr>
              <a:t> </a:t>
            </a:r>
            <a:r>
              <a:rPr sz="3267" b="1" spc="-53" dirty="0">
                <a:latin typeface="Calibri"/>
                <a:cs typeface="Calibri"/>
              </a:rPr>
              <a:t>por, </a:t>
            </a:r>
            <a:r>
              <a:rPr sz="3267" b="1" dirty="0">
                <a:latin typeface="Calibri"/>
                <a:cs typeface="Calibri"/>
              </a:rPr>
              <a:t>no</a:t>
            </a:r>
            <a:r>
              <a:rPr sz="3267" b="1" spc="-33" dirty="0">
                <a:latin typeface="Calibri"/>
                <a:cs typeface="Calibri"/>
              </a:rPr>
              <a:t> </a:t>
            </a:r>
            <a:r>
              <a:rPr sz="3267" b="1" spc="-7" dirty="0">
                <a:latin typeface="Calibri"/>
                <a:cs typeface="Calibri"/>
              </a:rPr>
              <a:t>mínimo,</a:t>
            </a:r>
            <a:r>
              <a:rPr sz="3267" b="1" spc="-40" dirty="0">
                <a:latin typeface="Calibri"/>
                <a:cs typeface="Calibri"/>
              </a:rPr>
              <a:t> </a:t>
            </a:r>
            <a:r>
              <a:rPr sz="3267" b="1" spc="7" dirty="0">
                <a:latin typeface="Calibri"/>
                <a:cs typeface="Calibri"/>
              </a:rPr>
              <a:t>4</a:t>
            </a:r>
            <a:r>
              <a:rPr sz="3267" b="1" spc="-40" dirty="0">
                <a:latin typeface="Calibri"/>
                <a:cs typeface="Calibri"/>
              </a:rPr>
              <a:t> </a:t>
            </a:r>
            <a:r>
              <a:rPr sz="3267" b="1" spc="7" dirty="0">
                <a:latin typeface="Calibri"/>
                <a:cs typeface="Calibri"/>
              </a:rPr>
              <a:t>anos</a:t>
            </a:r>
            <a:endParaRPr sz="3267" dirty="0">
              <a:latin typeface="Calibri"/>
              <a:cs typeface="Calibri"/>
            </a:endParaRPr>
          </a:p>
          <a:p>
            <a:pPr marL="250607" indent="-233674" defTabSz="609585">
              <a:lnSpc>
                <a:spcPts val="4153"/>
              </a:lnSpc>
              <a:buFont typeface="Calibri"/>
              <a:buChar char="-"/>
              <a:tabLst>
                <a:tab pos="250607" algn="l"/>
              </a:tabLst>
            </a:pPr>
            <a:r>
              <a:rPr sz="3467" b="1" dirty="0">
                <a:latin typeface="Calibri"/>
                <a:cs typeface="Calibri"/>
              </a:rPr>
              <a:t>se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o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partido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sair</a:t>
            </a:r>
            <a:r>
              <a:rPr sz="3467" b="1" spc="-2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antes</a:t>
            </a:r>
            <a:r>
              <a:rPr sz="3467" b="1" spc="4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dos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4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anos,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não </a:t>
            </a:r>
            <a:r>
              <a:rPr sz="3467" b="1" spc="-13" dirty="0">
                <a:latin typeface="Calibri"/>
                <a:cs typeface="Calibri"/>
              </a:rPr>
              <a:t>poderá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usar </a:t>
            </a:r>
            <a:r>
              <a:rPr sz="3467" b="1" spc="7" dirty="0">
                <a:latin typeface="Calibri"/>
                <a:cs typeface="Calibri"/>
              </a:rPr>
              <a:t>FP</a:t>
            </a:r>
            <a:endParaRPr sz="3467" dirty="0">
              <a:latin typeface="Calibri"/>
              <a:cs typeface="Calibri"/>
            </a:endParaRPr>
          </a:p>
          <a:p>
            <a:pPr defTabSz="609585">
              <a:spcBef>
                <a:spcPts val="27"/>
              </a:spcBef>
              <a:buFontTx/>
              <a:buChar char="-"/>
            </a:pPr>
            <a:endParaRPr sz="2600" dirty="0">
              <a:latin typeface="Calibri"/>
              <a:cs typeface="Calibri"/>
            </a:endParaRPr>
          </a:p>
          <a:p>
            <a:pPr marL="198962" defTabSz="609585"/>
            <a:r>
              <a:rPr sz="3467" b="1" spc="-13" dirty="0">
                <a:latin typeface="Calibri"/>
                <a:cs typeface="Calibri"/>
              </a:rPr>
              <a:t>datas:</a:t>
            </a:r>
            <a:endParaRPr sz="3467" dirty="0">
              <a:latin typeface="Calibri"/>
              <a:cs typeface="Calibri"/>
            </a:endParaRPr>
          </a:p>
          <a:p>
            <a:pPr marL="16933" marR="591805" defTabSz="609585">
              <a:spcBef>
                <a:spcPts val="7"/>
              </a:spcBef>
              <a:buFont typeface="Calibri"/>
              <a:buChar char="-"/>
              <a:tabLst>
                <a:tab pos="250607" algn="l"/>
                <a:tab pos="6435352" algn="l"/>
              </a:tabLst>
            </a:pPr>
            <a:r>
              <a:rPr sz="3467" b="1" spc="-13" dirty="0">
                <a:latin typeface="Calibri"/>
                <a:cs typeface="Calibri"/>
              </a:rPr>
              <a:t>requerimento</a:t>
            </a:r>
            <a:r>
              <a:rPr sz="3467" b="1" spc="60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registro: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33" dirty="0">
                <a:latin typeface="Calibri"/>
                <a:cs typeface="Calibri"/>
              </a:rPr>
              <a:t>até</a:t>
            </a:r>
            <a:r>
              <a:rPr sz="3467" b="1" spc="4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1º/03	</a:t>
            </a:r>
            <a:r>
              <a:rPr sz="3467" b="1" spc="-7" dirty="0">
                <a:latin typeface="Calibri"/>
                <a:cs typeface="Calibri"/>
              </a:rPr>
              <a:t>[em </a:t>
            </a:r>
            <a:r>
              <a:rPr sz="3467" b="1" dirty="0">
                <a:latin typeface="Calibri"/>
                <a:cs typeface="Calibri"/>
              </a:rPr>
              <a:t>2022</a:t>
            </a:r>
            <a:r>
              <a:rPr sz="3467" b="1" spc="-6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=&gt;</a:t>
            </a:r>
            <a:r>
              <a:rPr sz="3467" b="1" spc="-40" dirty="0">
                <a:latin typeface="Calibri"/>
                <a:cs typeface="Calibri"/>
              </a:rPr>
              <a:t> </a:t>
            </a:r>
            <a:r>
              <a:rPr sz="3467" b="1" spc="-33" dirty="0">
                <a:latin typeface="Calibri"/>
                <a:cs typeface="Calibri"/>
              </a:rPr>
              <a:t>até</a:t>
            </a:r>
            <a:r>
              <a:rPr sz="3467" b="1" dirty="0">
                <a:latin typeface="Calibri"/>
                <a:cs typeface="Calibri"/>
              </a:rPr>
              <a:t> 31/05] </a:t>
            </a:r>
            <a:r>
              <a:rPr sz="3467" b="1" spc="-767" dirty="0">
                <a:latin typeface="Calibri"/>
                <a:cs typeface="Calibri"/>
              </a:rPr>
              <a:t> </a:t>
            </a:r>
            <a:r>
              <a:rPr sz="3467" b="1" spc="-47" dirty="0">
                <a:latin typeface="Calibri"/>
                <a:cs typeface="Calibri"/>
              </a:rPr>
              <a:t>(CNPJ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pode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ser</a:t>
            </a:r>
            <a:r>
              <a:rPr sz="3467" b="1" spc="-7" dirty="0">
                <a:latin typeface="Calibri"/>
                <a:cs typeface="Calibri"/>
              </a:rPr>
              <a:t> informado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no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curso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-13" dirty="0">
                <a:latin typeface="Calibri"/>
                <a:cs typeface="Calibri"/>
              </a:rPr>
              <a:t> processo)</a:t>
            </a:r>
            <a:endParaRPr sz="3467" dirty="0">
              <a:latin typeface="Calibri"/>
              <a:cs typeface="Calibri"/>
            </a:endParaRPr>
          </a:p>
          <a:p>
            <a:pPr marL="16933" defTabSz="609585"/>
            <a:r>
              <a:rPr sz="3467" b="1" dirty="0">
                <a:latin typeface="Calibri"/>
                <a:cs typeface="Calibri"/>
              </a:rPr>
              <a:t>-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data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limite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apreciação</a:t>
            </a:r>
            <a:r>
              <a:rPr sz="3467" b="1" spc="4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pedido: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02/04</a:t>
            </a:r>
            <a:endParaRPr sz="3467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3467" dirty="0">
                <a:latin typeface="Calibri"/>
                <a:cs typeface="Calibri"/>
              </a:rPr>
              <a:t>-</a:t>
            </a:r>
            <a:r>
              <a:rPr sz="3467" spc="-20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prazo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final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para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julgamento:</a:t>
            </a:r>
            <a:r>
              <a:rPr sz="3467" b="1" spc="-2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1º/07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16438" y="405795"/>
            <a:ext cx="8967893" cy="83777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3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FEDERAÇÕES</a:t>
            </a:r>
            <a:r>
              <a:rPr sz="5333" b="1" spc="-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 </a:t>
            </a:r>
            <a:r>
              <a:rPr sz="3467" b="1" spc="-2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(Res</a:t>
            </a:r>
            <a:r>
              <a:rPr sz="3467" b="1" spc="7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3467" b="1" spc="-13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TSE</a:t>
            </a:r>
            <a:r>
              <a:rPr sz="3467" b="1" spc="-7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3467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23.670/21)</a:t>
            </a:r>
            <a:endParaRPr sz="3467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14235" y="6486313"/>
            <a:ext cx="237067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1600" spc="-13" dirty="0">
                <a:solidFill>
                  <a:srgbClr val="888888"/>
                </a:solidFill>
                <a:latin typeface="Calibri"/>
                <a:cs typeface="Calibri"/>
              </a:rPr>
              <a:t>48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FAF7876-8D4D-47A1-C927-9DE573B7A4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352239" y="176106"/>
            <a:ext cx="11839761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/>
          <p:nvPr/>
        </p:nvSpPr>
        <p:spPr>
          <a:xfrm>
            <a:off x="581236" y="1050952"/>
            <a:ext cx="11316547" cy="4449081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  <a:buFont typeface="Calibri"/>
              <a:buChar char="-"/>
              <a:tabLst>
                <a:tab pos="233674" algn="l"/>
              </a:tabLst>
            </a:pPr>
            <a:r>
              <a:rPr sz="3200" b="1" dirty="0">
                <a:latin typeface="Calibri"/>
                <a:cs typeface="Calibri"/>
              </a:rPr>
              <a:t>a </a:t>
            </a:r>
            <a:r>
              <a:rPr sz="3200" b="1" spc="-13" dirty="0">
                <a:latin typeface="Calibri"/>
                <a:cs typeface="Calibri"/>
              </a:rPr>
              <a:t>manutenção </a:t>
            </a:r>
            <a:r>
              <a:rPr sz="3200" b="1" dirty="0">
                <a:latin typeface="Calibri"/>
                <a:cs typeface="Calibri"/>
              </a:rPr>
              <a:t>e o </a:t>
            </a:r>
            <a:r>
              <a:rPr sz="3200" b="1" spc="-13" dirty="0">
                <a:latin typeface="Calibri"/>
                <a:cs typeface="Calibri"/>
              </a:rPr>
              <a:t>funcionamento </a:t>
            </a:r>
            <a:r>
              <a:rPr sz="3200" b="1" spc="-7" dirty="0">
                <a:latin typeface="Calibri"/>
                <a:cs typeface="Calibri"/>
              </a:rPr>
              <a:t>da </a:t>
            </a:r>
            <a:r>
              <a:rPr sz="3200" b="1" spc="-20" dirty="0">
                <a:latin typeface="Calibri"/>
                <a:cs typeface="Calibri"/>
              </a:rPr>
              <a:t>federação serão custeados </a:t>
            </a:r>
            <a:r>
              <a:rPr sz="3200" b="1" spc="-13" dirty="0">
                <a:latin typeface="Calibri"/>
                <a:cs typeface="Calibri"/>
              </a:rPr>
              <a:t> pelos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partidos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que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compõem,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cabendo</a:t>
            </a:r>
            <a:r>
              <a:rPr sz="3200" b="1" spc="-7" dirty="0">
                <a:latin typeface="Calibri"/>
                <a:cs typeface="Calibri"/>
              </a:rPr>
              <a:t> ao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estatuto</a:t>
            </a:r>
            <a:r>
              <a:rPr sz="3200" b="1" spc="-1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dispor</a:t>
            </a:r>
            <a:r>
              <a:rPr sz="3200" b="1" dirty="0">
                <a:latin typeface="Calibri"/>
                <a:cs typeface="Calibri"/>
              </a:rPr>
              <a:t> a 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respeito;</a:t>
            </a:r>
            <a:endParaRPr sz="3200" dirty="0">
              <a:latin typeface="Calibri"/>
              <a:cs typeface="Calibri"/>
            </a:endParaRPr>
          </a:p>
          <a:p>
            <a:pPr defTabSz="609585">
              <a:spcBef>
                <a:spcPts val="33"/>
              </a:spcBef>
              <a:buClr>
                <a:srgbClr val="000066"/>
              </a:buClr>
              <a:buFont typeface="Calibri"/>
              <a:buChar char="-"/>
            </a:pPr>
            <a:endParaRPr sz="1200" dirty="0">
              <a:latin typeface="Calibri"/>
              <a:cs typeface="Calibri"/>
            </a:endParaRPr>
          </a:p>
          <a:p>
            <a:pPr marL="233674" indent="-216741" algn="just" defTabSz="609585">
              <a:buFont typeface="Calibri"/>
              <a:buChar char="-"/>
              <a:tabLst>
                <a:tab pos="233674" algn="l"/>
              </a:tabLst>
            </a:pPr>
            <a:r>
              <a:rPr sz="3200" b="1" dirty="0">
                <a:latin typeface="Calibri"/>
                <a:cs typeface="Calibri"/>
              </a:rPr>
              <a:t>a</a:t>
            </a:r>
            <a:r>
              <a:rPr sz="3200" b="1" spc="339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prestação</a:t>
            </a:r>
            <a:r>
              <a:rPr sz="3200" b="1" spc="35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de</a:t>
            </a:r>
            <a:r>
              <a:rPr sz="3200" b="1" spc="3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contas</a:t>
            </a:r>
            <a:r>
              <a:rPr sz="3200" b="1" spc="347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da</a:t>
            </a:r>
            <a:r>
              <a:rPr sz="3200" b="1" spc="347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federação</a:t>
            </a:r>
            <a:r>
              <a:rPr sz="3200" b="1" spc="3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corresponde</a:t>
            </a:r>
            <a:r>
              <a:rPr sz="3200" b="1" spc="347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à</a:t>
            </a:r>
            <a:r>
              <a:rPr sz="3200" b="1" spc="339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prestação</a:t>
            </a:r>
            <a:r>
              <a:rPr sz="3200" b="1" spc="339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de</a:t>
            </a:r>
            <a:endParaRPr sz="3200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3200" b="1" spc="-20" dirty="0">
                <a:latin typeface="Calibri"/>
                <a:cs typeface="Calibri"/>
              </a:rPr>
              <a:t>contas</a:t>
            </a:r>
            <a:r>
              <a:rPr sz="3200" b="1" spc="-7" dirty="0">
                <a:latin typeface="Calibri"/>
                <a:cs typeface="Calibri"/>
              </a:rPr>
              <a:t> dos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partidos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que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integram,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em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todos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os</a:t>
            </a:r>
            <a:r>
              <a:rPr sz="3200" b="1" spc="-2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níveis</a:t>
            </a:r>
            <a:r>
              <a:rPr sz="3200" b="1" spc="5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de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direção;</a:t>
            </a:r>
            <a:endParaRPr sz="3200" dirty="0">
              <a:latin typeface="Calibri"/>
              <a:cs typeface="Calibri"/>
            </a:endParaRPr>
          </a:p>
          <a:p>
            <a:pPr defTabSz="609585">
              <a:spcBef>
                <a:spcPts val="33"/>
              </a:spcBef>
            </a:pPr>
            <a:endParaRPr sz="1200" dirty="0">
              <a:latin typeface="Calibri"/>
              <a:cs typeface="Calibri"/>
            </a:endParaRPr>
          </a:p>
          <a:p>
            <a:pPr marL="16933" marR="7620" algn="just" defTabSz="609585">
              <a:buFont typeface="Calibri"/>
              <a:buChar char="-"/>
              <a:tabLst>
                <a:tab pos="233674" algn="l"/>
              </a:tabLst>
            </a:pPr>
            <a:r>
              <a:rPr sz="3200" b="1" spc="7" dirty="0">
                <a:latin typeface="Calibri"/>
                <a:cs typeface="Calibri"/>
              </a:rPr>
              <a:t>os </a:t>
            </a:r>
            <a:r>
              <a:rPr sz="3200" b="1" spc="-7" dirty="0">
                <a:latin typeface="Calibri"/>
                <a:cs typeface="Calibri"/>
              </a:rPr>
              <a:t>partidos podem </a:t>
            </a:r>
            <a:r>
              <a:rPr sz="3200" b="1" spc="-20" dirty="0">
                <a:latin typeface="Calibri"/>
                <a:cs typeface="Calibri"/>
              </a:rPr>
              <a:t>realizar gastos </a:t>
            </a:r>
            <a:r>
              <a:rPr sz="3200" b="1" spc="-7" dirty="0">
                <a:latin typeface="Calibri"/>
                <a:cs typeface="Calibri"/>
              </a:rPr>
              <a:t>em prol da </a:t>
            </a:r>
            <a:r>
              <a:rPr sz="3200" b="1" spc="-27" dirty="0">
                <a:latin typeface="Calibri"/>
                <a:cs typeface="Calibri"/>
              </a:rPr>
              <a:t>federação, </a:t>
            </a:r>
            <a:r>
              <a:rPr sz="3200" b="1" spc="-13" dirty="0">
                <a:latin typeface="Calibri"/>
                <a:cs typeface="Calibri"/>
              </a:rPr>
              <a:t>inclusive 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com recursos </a:t>
            </a:r>
            <a:r>
              <a:rPr sz="3200" b="1" spc="-7" dirty="0">
                <a:latin typeface="Calibri"/>
                <a:cs typeface="Calibri"/>
              </a:rPr>
              <a:t>do </a:t>
            </a:r>
            <a:r>
              <a:rPr sz="3200" b="1" spc="-13" dirty="0">
                <a:latin typeface="Calibri"/>
                <a:cs typeface="Calibri"/>
              </a:rPr>
              <a:t>Fundo Partidário, </a:t>
            </a:r>
            <a:r>
              <a:rPr sz="3200" b="1" spc="-7" dirty="0">
                <a:latin typeface="Calibri"/>
                <a:cs typeface="Calibri"/>
              </a:rPr>
              <a:t>desde que não </a:t>
            </a:r>
            <a:r>
              <a:rPr sz="3200" b="1" spc="-13" dirty="0">
                <a:latin typeface="Calibri"/>
                <a:cs typeface="Calibri"/>
              </a:rPr>
              <a:t>utilize recursos </a:t>
            </a:r>
            <a:r>
              <a:rPr sz="3200" b="1" spc="-7" dirty="0">
                <a:latin typeface="Calibri"/>
                <a:cs typeface="Calibri"/>
              </a:rPr>
              <a:t> dos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percentuais</a:t>
            </a:r>
            <a:r>
              <a:rPr sz="3200" b="1" spc="5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de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aplicação</a:t>
            </a:r>
            <a:r>
              <a:rPr sz="3200" b="1" spc="5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obrigatória;</a:t>
            </a:r>
            <a:r>
              <a:rPr sz="3200" b="1" spc="-3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1237" y="5497162"/>
            <a:ext cx="11258524" cy="1001983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6773" defTabSz="609585">
              <a:spcBef>
                <a:spcPts val="133"/>
              </a:spcBef>
              <a:tabLst>
                <a:tab pos="792460" algn="l"/>
                <a:tab pos="3289218" algn="l"/>
                <a:tab pos="4766614" algn="l"/>
                <a:tab pos="6192365" algn="l"/>
                <a:tab pos="7252365" algn="l"/>
                <a:tab pos="9261455" algn="l"/>
              </a:tabLst>
            </a:pPr>
            <a:r>
              <a:rPr sz="3200" dirty="0">
                <a:latin typeface="Calibri"/>
                <a:cs typeface="Calibri"/>
              </a:rPr>
              <a:t>- </a:t>
            </a:r>
            <a:r>
              <a:rPr sz="3200" b="1" dirty="0">
                <a:latin typeface="Calibri"/>
                <a:cs typeface="Calibri"/>
              </a:rPr>
              <a:t>a	</a:t>
            </a:r>
            <a:r>
              <a:rPr sz="3200" b="1" spc="-20" dirty="0">
                <a:latin typeface="Calibri"/>
                <a:cs typeface="Calibri"/>
              </a:rPr>
              <a:t>r</a:t>
            </a:r>
            <a:r>
              <a:rPr sz="3200" b="1" spc="-13" dirty="0">
                <a:latin typeface="Calibri"/>
                <a:cs typeface="Calibri"/>
              </a:rPr>
              <a:t>e</a:t>
            </a:r>
            <a:r>
              <a:rPr sz="3200" b="1" spc="-7" dirty="0">
                <a:latin typeface="Calibri"/>
                <a:cs typeface="Calibri"/>
              </a:rPr>
              <a:t>gu</a:t>
            </a:r>
            <a:r>
              <a:rPr sz="3200" b="1" spc="-27" dirty="0">
                <a:latin typeface="Calibri"/>
                <a:cs typeface="Calibri"/>
              </a:rPr>
              <a:t>l</a:t>
            </a:r>
            <a:r>
              <a:rPr sz="3200" b="1" dirty="0">
                <a:latin typeface="Calibri"/>
                <a:cs typeface="Calibri"/>
              </a:rPr>
              <a:t>ar</a:t>
            </a:r>
            <a:r>
              <a:rPr sz="3200" b="1" spc="-13" dirty="0">
                <a:latin typeface="Calibri"/>
                <a:cs typeface="Calibri"/>
              </a:rPr>
              <a:t>id</a:t>
            </a:r>
            <a:r>
              <a:rPr sz="3200" b="1" dirty="0">
                <a:latin typeface="Calibri"/>
                <a:cs typeface="Calibri"/>
              </a:rPr>
              <a:t>ade	</a:t>
            </a:r>
            <a:r>
              <a:rPr sz="3200" b="1" spc="13" dirty="0">
                <a:latin typeface="Calibri"/>
                <a:cs typeface="Calibri"/>
              </a:rPr>
              <a:t>d</a:t>
            </a:r>
            <a:r>
              <a:rPr sz="3200" b="1" spc="-13" dirty="0">
                <a:latin typeface="Calibri"/>
                <a:cs typeface="Calibri"/>
              </a:rPr>
              <a:t>e</a:t>
            </a:r>
            <a:r>
              <a:rPr sz="3200" b="1" dirty="0">
                <a:latin typeface="Calibri"/>
                <a:cs typeface="Calibri"/>
              </a:rPr>
              <a:t>s</a:t>
            </a:r>
            <a:r>
              <a:rPr sz="3200" b="1" spc="27" dirty="0">
                <a:latin typeface="Calibri"/>
                <a:cs typeface="Calibri"/>
              </a:rPr>
              <a:t>s</a:t>
            </a:r>
            <a:r>
              <a:rPr sz="3200" b="1" spc="-13" dirty="0">
                <a:latin typeface="Calibri"/>
                <a:cs typeface="Calibri"/>
              </a:rPr>
              <a:t>e</a:t>
            </a:r>
            <a:r>
              <a:rPr sz="3200" b="1" dirty="0">
                <a:latin typeface="Calibri"/>
                <a:cs typeface="Calibri"/>
              </a:rPr>
              <a:t>s	</a:t>
            </a:r>
            <a:r>
              <a:rPr sz="3200" b="1" spc="-53" dirty="0">
                <a:latin typeface="Calibri"/>
                <a:cs typeface="Calibri"/>
              </a:rPr>
              <a:t>g</a:t>
            </a:r>
            <a:r>
              <a:rPr sz="3200" b="1" dirty="0">
                <a:latin typeface="Calibri"/>
                <a:cs typeface="Calibri"/>
              </a:rPr>
              <a:t>a</a:t>
            </a:r>
            <a:r>
              <a:rPr sz="3200" b="1" spc="-33" dirty="0">
                <a:latin typeface="Calibri"/>
                <a:cs typeface="Calibri"/>
              </a:rPr>
              <a:t>s</a:t>
            </a:r>
            <a:r>
              <a:rPr sz="3200" b="1" spc="-20" dirty="0">
                <a:latin typeface="Calibri"/>
                <a:cs typeface="Calibri"/>
              </a:rPr>
              <a:t>t</a:t>
            </a:r>
            <a:r>
              <a:rPr sz="3200" b="1" spc="7" dirty="0">
                <a:latin typeface="Calibri"/>
                <a:cs typeface="Calibri"/>
              </a:rPr>
              <a:t>o</a:t>
            </a:r>
            <a:r>
              <a:rPr sz="3200" b="1" dirty="0">
                <a:latin typeface="Calibri"/>
                <a:cs typeface="Calibri"/>
              </a:rPr>
              <a:t>s	se</a:t>
            </a:r>
            <a:r>
              <a:rPr sz="3200" b="1" spc="-73" dirty="0">
                <a:latin typeface="Calibri"/>
                <a:cs typeface="Calibri"/>
              </a:rPr>
              <a:t>r</a:t>
            </a:r>
            <a:r>
              <a:rPr sz="3200" b="1" dirty="0">
                <a:latin typeface="Calibri"/>
                <a:cs typeface="Calibri"/>
              </a:rPr>
              <a:t>á	</a:t>
            </a:r>
            <a:r>
              <a:rPr sz="3200" b="1" spc="-20" dirty="0">
                <a:latin typeface="Calibri"/>
                <a:cs typeface="Calibri"/>
              </a:rPr>
              <a:t>v</a:t>
            </a:r>
            <a:r>
              <a:rPr sz="3200" b="1" spc="-13" dirty="0">
                <a:latin typeface="Calibri"/>
                <a:cs typeface="Calibri"/>
              </a:rPr>
              <a:t>e</a:t>
            </a:r>
            <a:r>
              <a:rPr sz="3200" b="1" dirty="0">
                <a:latin typeface="Calibri"/>
                <a:cs typeface="Calibri"/>
              </a:rPr>
              <a:t>r</a:t>
            </a:r>
            <a:r>
              <a:rPr sz="3200" b="1" spc="-13" dirty="0">
                <a:latin typeface="Calibri"/>
                <a:cs typeface="Calibri"/>
              </a:rPr>
              <a:t>i</a:t>
            </a:r>
            <a:r>
              <a:rPr sz="3200" b="1" spc="-7" dirty="0">
                <a:latin typeface="Calibri"/>
                <a:cs typeface="Calibri"/>
              </a:rPr>
              <a:t>f</a:t>
            </a:r>
            <a:r>
              <a:rPr sz="3200" b="1" spc="-20" dirty="0">
                <a:latin typeface="Calibri"/>
                <a:cs typeface="Calibri"/>
              </a:rPr>
              <a:t>i</a:t>
            </a:r>
            <a:r>
              <a:rPr sz="3200" b="1" spc="-40" dirty="0">
                <a:latin typeface="Calibri"/>
                <a:cs typeface="Calibri"/>
              </a:rPr>
              <a:t>c</a:t>
            </a:r>
            <a:r>
              <a:rPr sz="3200" b="1" dirty="0">
                <a:latin typeface="Calibri"/>
                <a:cs typeface="Calibri"/>
              </a:rPr>
              <a:t>ada	</a:t>
            </a:r>
            <a:r>
              <a:rPr sz="3200" b="1" spc="-13" dirty="0" err="1">
                <a:latin typeface="Calibri"/>
                <a:cs typeface="Calibri"/>
              </a:rPr>
              <a:t>n</a:t>
            </a:r>
            <a:r>
              <a:rPr sz="3200" b="1" dirty="0" err="1">
                <a:latin typeface="Calibri"/>
                <a:cs typeface="Calibri"/>
              </a:rPr>
              <a:t>as</a:t>
            </a:r>
            <a:r>
              <a:rPr lang="pt-BR" sz="3200" b="1" dirty="0">
                <a:latin typeface="Calibri"/>
                <a:cs typeface="Calibri"/>
              </a:rPr>
              <a:t> contas</a:t>
            </a:r>
            <a:r>
              <a:rPr sz="3200" b="1" dirty="0">
                <a:latin typeface="Calibri"/>
                <a:cs typeface="Calibri"/>
              </a:rPr>
              <a:t>  </a:t>
            </a:r>
            <a:r>
              <a:rPr sz="3200" b="1" spc="-7" dirty="0">
                <a:latin typeface="Calibri"/>
                <a:cs typeface="Calibri"/>
              </a:rPr>
              <a:t>partidárias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das </a:t>
            </a:r>
            <a:r>
              <a:rPr sz="3200" b="1" spc="-13" dirty="0">
                <a:latin typeface="Calibri"/>
                <a:cs typeface="Calibri"/>
              </a:rPr>
              <a:t>direções</a:t>
            </a:r>
            <a:r>
              <a:rPr sz="3200" b="1" spc="2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que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realizarem</a:t>
            </a:r>
            <a:r>
              <a:rPr sz="3200" b="1" spc="3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os</a:t>
            </a:r>
            <a:r>
              <a:rPr sz="3200" b="1" spc="-2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gastos.</a:t>
            </a:r>
            <a:endParaRPr sz="32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39252" y="0"/>
            <a:ext cx="5964259" cy="134484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44468" y="7197"/>
            <a:ext cx="5116405" cy="83777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333" dirty="0">
                <a:latin typeface="Arial Black"/>
                <a:cs typeface="Arial Black"/>
              </a:rPr>
              <a:t>F</a:t>
            </a:r>
            <a:r>
              <a:rPr sz="5333" spc="-27" dirty="0">
                <a:latin typeface="Arial Black"/>
                <a:cs typeface="Arial Black"/>
              </a:rPr>
              <a:t>E</a:t>
            </a:r>
            <a:r>
              <a:rPr sz="5333" dirty="0">
                <a:latin typeface="Arial Black"/>
                <a:cs typeface="Arial Black"/>
              </a:rPr>
              <a:t>DERA</a:t>
            </a:r>
            <a:r>
              <a:rPr sz="5333" spc="13" dirty="0">
                <a:latin typeface="Arial Black"/>
                <a:cs typeface="Arial Black"/>
              </a:rPr>
              <a:t>Ç</a:t>
            </a:r>
            <a:r>
              <a:rPr sz="5333" dirty="0">
                <a:latin typeface="Arial Black"/>
                <a:cs typeface="Arial Black"/>
              </a:rPr>
              <a:t>ÕES</a:t>
            </a:r>
            <a:endParaRPr sz="5333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19" y="123053"/>
            <a:ext cx="11436176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1C466CA0-F0EE-ED59-85C0-D5A27CA62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PROVIDÊNCIAS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 PRELIMINARES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  PARA</a:t>
            </a: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 CANDIDATOS:</a:t>
            </a: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EF7681D2-B754-5380-6E68-5E92DA0333C1}"/>
              </a:ext>
            </a:extLst>
          </p:cNvPr>
          <p:cNvSpPr txBox="1"/>
          <p:nvPr/>
        </p:nvSpPr>
        <p:spPr>
          <a:xfrm>
            <a:off x="3920888" y="1199620"/>
            <a:ext cx="7417679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0680" indent="-348615">
              <a:lnSpc>
                <a:spcPct val="100000"/>
              </a:lnSpc>
              <a:spcBef>
                <a:spcPts val="100"/>
              </a:spcBef>
              <a:buClr>
                <a:srgbClr val="800000"/>
              </a:buClr>
              <a:buFont typeface="Wingdings"/>
              <a:buChar char=""/>
              <a:tabLst>
                <a:tab pos="361315" algn="l"/>
              </a:tabLst>
            </a:pPr>
            <a:r>
              <a:rPr sz="3200" b="1" spc="-20" dirty="0">
                <a:latin typeface="Calibri"/>
                <a:cs typeface="Calibri"/>
              </a:rPr>
              <a:t>registro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da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candidatura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*</a:t>
            </a:r>
            <a:endParaRPr sz="3200" dirty="0">
              <a:latin typeface="Calibri"/>
              <a:cs typeface="Calibri"/>
            </a:endParaRPr>
          </a:p>
          <a:p>
            <a:pPr marL="360680" indent="-348615">
              <a:lnSpc>
                <a:spcPct val="100000"/>
              </a:lnSpc>
              <a:buClr>
                <a:srgbClr val="800000"/>
              </a:buClr>
              <a:buFont typeface="Wingdings"/>
              <a:buChar char=""/>
              <a:tabLst>
                <a:tab pos="361315" algn="l"/>
              </a:tabLst>
            </a:pPr>
            <a:r>
              <a:rPr sz="3200" b="1" spc="-45" dirty="0">
                <a:latin typeface="Calibri"/>
                <a:cs typeface="Calibri"/>
              </a:rPr>
              <a:t>CNPJ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de</a:t>
            </a:r>
            <a:r>
              <a:rPr sz="3200" b="1" spc="-10" dirty="0">
                <a:latin typeface="Calibri"/>
                <a:cs typeface="Calibri"/>
              </a:rPr>
              <a:t> campanha</a:t>
            </a:r>
            <a:endParaRPr sz="3200" dirty="0">
              <a:latin typeface="Calibri"/>
              <a:cs typeface="Calibri"/>
            </a:endParaRPr>
          </a:p>
          <a:p>
            <a:pPr marL="360680" indent="-348615">
              <a:lnSpc>
                <a:spcPct val="100000"/>
              </a:lnSpc>
              <a:buClr>
                <a:srgbClr val="800000"/>
              </a:buClr>
              <a:buFont typeface="Wingdings"/>
              <a:buChar char=""/>
              <a:tabLst>
                <a:tab pos="361315" algn="l"/>
              </a:tabLst>
            </a:pPr>
            <a:r>
              <a:rPr sz="3200" b="1" spc="-15" dirty="0">
                <a:latin typeface="Calibri"/>
                <a:cs typeface="Calibri"/>
              </a:rPr>
              <a:t>conta</a:t>
            </a:r>
            <a:r>
              <a:rPr sz="3200" b="1" spc="-5" dirty="0">
                <a:latin typeface="Calibri"/>
                <a:cs typeface="Calibri"/>
              </a:rPr>
              <a:t> bancária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específica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para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campanha</a:t>
            </a:r>
            <a:endParaRPr sz="3200" dirty="0">
              <a:latin typeface="Calibri"/>
              <a:cs typeface="Calibri"/>
            </a:endParaRPr>
          </a:p>
          <a:p>
            <a:pPr marL="360680" indent="-348615">
              <a:lnSpc>
                <a:spcPct val="100000"/>
              </a:lnSpc>
              <a:spcBef>
                <a:spcPts val="5"/>
              </a:spcBef>
              <a:buClr>
                <a:srgbClr val="800000"/>
              </a:buClr>
              <a:buFont typeface="Wingdings"/>
              <a:buChar char=""/>
              <a:tabLst>
                <a:tab pos="361315" algn="l"/>
              </a:tabLst>
            </a:pPr>
            <a:r>
              <a:rPr sz="3200" b="1" spc="-5" dirty="0">
                <a:latin typeface="Calibri"/>
                <a:cs typeface="Calibri"/>
              </a:rPr>
              <a:t>emissão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de</a:t>
            </a:r>
            <a:r>
              <a:rPr sz="3200" b="1" spc="25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recibos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eleitorais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(instalação</a:t>
            </a:r>
            <a:r>
              <a:rPr sz="3200" b="1" dirty="0">
                <a:latin typeface="Calibri"/>
                <a:cs typeface="Calibri"/>
              </a:rPr>
              <a:t> SPCE)</a:t>
            </a:r>
            <a:endParaRPr sz="3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2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*cuidado</a:t>
            </a:r>
            <a:r>
              <a:rPr sz="3200" b="1" spc="26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C00000"/>
                </a:solidFill>
                <a:latin typeface="Calibri"/>
                <a:cs typeface="Calibri"/>
              </a:rPr>
              <a:t>com</a:t>
            </a:r>
            <a:r>
              <a:rPr sz="3200" b="1" spc="26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C00000"/>
                </a:solidFill>
                <a:latin typeface="Calibri"/>
                <a:cs typeface="Calibri"/>
              </a:rPr>
              <a:t>os</a:t>
            </a:r>
            <a:r>
              <a:rPr sz="3200" b="1" spc="28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bens</a:t>
            </a:r>
            <a:r>
              <a:rPr sz="3200" b="1" spc="27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sz="3200" b="1" spc="26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u="heavy" dirty="0" err="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disponibilidades</a:t>
            </a:r>
            <a:r>
              <a:rPr sz="3200" b="1" u="heavy" spc="30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10" dirty="0" err="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financeiras</a:t>
            </a:r>
            <a:r>
              <a:rPr lang="pt-BR" sz="3200" b="1" u="heavy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 no CANDEX.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74888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420B41B4-DEB1-2D1E-1C72-291F076826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352239" y="179363"/>
            <a:ext cx="11839761" cy="6395956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3" name="object 3"/>
          <p:cNvSpPr txBox="1"/>
          <p:nvPr/>
        </p:nvSpPr>
        <p:spPr>
          <a:xfrm>
            <a:off x="697657" y="1824917"/>
            <a:ext cx="10837852" cy="432597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4000" b="1" spc="-13" dirty="0">
                <a:latin typeface="Arial"/>
                <a:cs typeface="Arial"/>
              </a:rPr>
              <a:t>Havendo </a:t>
            </a:r>
            <a:r>
              <a:rPr sz="4000" b="1" spc="-7" dirty="0">
                <a:latin typeface="Arial"/>
                <a:cs typeface="Arial"/>
              </a:rPr>
              <a:t>transferência </a:t>
            </a:r>
            <a:r>
              <a:rPr sz="4000" b="1" dirty="0">
                <a:latin typeface="Arial"/>
                <a:cs typeface="Arial"/>
              </a:rPr>
              <a:t>de </a:t>
            </a:r>
            <a:r>
              <a:rPr sz="4000" b="1" spc="-7" dirty="0">
                <a:latin typeface="Arial"/>
                <a:cs typeface="Arial"/>
              </a:rPr>
              <a:t>recursos </a:t>
            </a:r>
            <a:r>
              <a:rPr sz="4000" b="1" dirty="0">
                <a:latin typeface="Arial"/>
                <a:cs typeface="Arial"/>
              </a:rPr>
              <a:t>do </a:t>
            </a:r>
            <a:r>
              <a:rPr sz="4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FEFC </a:t>
            </a:r>
            <a:r>
              <a:rPr sz="4000" b="1" spc="-1092" dirty="0">
                <a:latin typeface="Arial"/>
                <a:cs typeface="Arial"/>
              </a:rPr>
              <a:t> </a:t>
            </a:r>
            <a:r>
              <a:rPr sz="4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ou</a:t>
            </a:r>
            <a:r>
              <a:rPr sz="4000" b="1" spc="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4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do</a:t>
            </a:r>
            <a:r>
              <a:rPr sz="4000" b="1" spc="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Fundo</a:t>
            </a:r>
            <a:r>
              <a:rPr sz="4000" b="1" spc="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4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Partidário</a:t>
            </a:r>
            <a:r>
              <a:rPr sz="4000" b="1" dirty="0">
                <a:latin typeface="Arial"/>
                <a:cs typeface="Arial"/>
              </a:rPr>
              <a:t> entre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os</a:t>
            </a:r>
            <a:r>
              <a:rPr sz="4000" b="1" spc="1107" dirty="0">
                <a:latin typeface="Arial"/>
                <a:cs typeface="Arial"/>
              </a:rPr>
              <a:t> </a:t>
            </a:r>
            <a:r>
              <a:rPr sz="4000" b="1" spc="7" dirty="0">
                <a:latin typeface="Arial"/>
                <a:cs typeface="Arial"/>
              </a:rPr>
              <a:t>partidos </a:t>
            </a:r>
            <a:r>
              <a:rPr sz="4000" b="1" spc="-1092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que </a:t>
            </a:r>
            <a:r>
              <a:rPr sz="4000" b="1" spc="-7" dirty="0">
                <a:latin typeface="Arial"/>
                <a:cs typeface="Arial"/>
              </a:rPr>
              <a:t>integram a federação, a </a:t>
            </a:r>
            <a:r>
              <a:rPr sz="4000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desaprovação </a:t>
            </a:r>
            <a:r>
              <a:rPr sz="4000" b="1" spc="-7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das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contas</a:t>
            </a:r>
            <a:r>
              <a:rPr sz="4000" b="1" dirty="0">
                <a:latin typeface="Arial"/>
                <a:cs typeface="Arial"/>
              </a:rPr>
              <a:t> do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partido</a:t>
            </a:r>
            <a:r>
              <a:rPr sz="4000" b="1" dirty="0">
                <a:latin typeface="Arial"/>
                <a:cs typeface="Arial"/>
              </a:rPr>
              <a:t> beneficiado, 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decorrente </a:t>
            </a:r>
            <a:r>
              <a:rPr sz="4000" b="1" dirty="0">
                <a:latin typeface="Arial"/>
                <a:cs typeface="Arial"/>
              </a:rPr>
              <a:t>de </a:t>
            </a:r>
            <a:r>
              <a:rPr sz="4000" b="1" spc="-7" dirty="0">
                <a:latin typeface="Arial"/>
                <a:cs typeface="Arial"/>
              </a:rPr>
              <a:t>irregularidades </a:t>
            </a:r>
            <a:r>
              <a:rPr sz="4000" b="1" dirty="0">
                <a:latin typeface="Arial"/>
                <a:cs typeface="Arial"/>
              </a:rPr>
              <a:t>na </a:t>
            </a:r>
            <a:r>
              <a:rPr sz="4000" b="1" spc="-7" dirty="0">
                <a:latin typeface="Arial"/>
                <a:cs typeface="Arial"/>
              </a:rPr>
              <a:t>aplicação </a:t>
            </a:r>
            <a:r>
              <a:rPr sz="4000" b="1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destes recursos, acarretará </a:t>
            </a:r>
            <a:r>
              <a:rPr sz="4000" b="1" dirty="0">
                <a:latin typeface="Arial"/>
                <a:cs typeface="Arial"/>
              </a:rPr>
              <a:t>a </a:t>
            </a:r>
            <a:r>
              <a:rPr sz="4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desaprovação </a:t>
            </a:r>
            <a:r>
              <a:rPr sz="4000" b="1" dirty="0">
                <a:latin typeface="Arial"/>
                <a:cs typeface="Arial"/>
              </a:rPr>
              <a:t> </a:t>
            </a:r>
            <a:r>
              <a:rPr sz="4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das</a:t>
            </a:r>
            <a:r>
              <a:rPr sz="4000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4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contas</a:t>
            </a:r>
            <a:r>
              <a:rPr sz="4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do</a:t>
            </a:r>
            <a:r>
              <a:rPr sz="4000" b="1" spc="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4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partido </a:t>
            </a:r>
            <a:r>
              <a:rPr sz="4000" b="1" spc="-3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doador.</a:t>
            </a:r>
            <a:endParaRPr sz="40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83851" y="206252"/>
            <a:ext cx="3650684" cy="79467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62272" y="113030"/>
            <a:ext cx="3677073" cy="83777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333" spc="-367" dirty="0">
                <a:latin typeface="Arial Black"/>
                <a:cs typeface="Arial Black"/>
              </a:rPr>
              <a:t>A</a:t>
            </a:r>
            <a:r>
              <a:rPr sz="5333" spc="-7" dirty="0">
                <a:latin typeface="Arial Black"/>
                <a:cs typeface="Arial Black"/>
              </a:rPr>
              <a:t>T</a:t>
            </a:r>
            <a:r>
              <a:rPr sz="5333" spc="-33" dirty="0">
                <a:latin typeface="Arial Black"/>
                <a:cs typeface="Arial Black"/>
              </a:rPr>
              <a:t>E</a:t>
            </a:r>
            <a:r>
              <a:rPr sz="5333" dirty="0">
                <a:latin typeface="Arial Black"/>
                <a:cs typeface="Arial Black"/>
              </a:rPr>
              <a:t>NÇ</a:t>
            </a:r>
            <a:r>
              <a:rPr sz="5333" spc="20" dirty="0">
                <a:latin typeface="Arial Black"/>
                <a:cs typeface="Arial Black"/>
              </a:rPr>
              <a:t>Ã</a:t>
            </a:r>
            <a:r>
              <a:rPr sz="5333" dirty="0">
                <a:latin typeface="Arial Black"/>
                <a:cs typeface="Arial Black"/>
              </a:rPr>
              <a:t>O</a:t>
            </a:r>
            <a:endParaRPr sz="5333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304887" y="1725238"/>
            <a:ext cx="8002895" cy="297175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marR="6773" indent="894058">
              <a:spcBef>
                <a:spcPts val="133"/>
              </a:spcBef>
            </a:pPr>
            <a:r>
              <a:rPr sz="9600" b="0" dirty="0">
                <a:solidFill>
                  <a:schemeClr val="tx1"/>
                </a:solidFill>
                <a:latin typeface="Arial Black"/>
                <a:cs typeface="Arial Black"/>
              </a:rPr>
              <a:t>LIMITES </a:t>
            </a:r>
            <a:r>
              <a:rPr sz="9600" b="0" spc="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9600" b="0" dirty="0">
                <a:solidFill>
                  <a:schemeClr val="tx1"/>
                </a:solidFill>
                <a:latin typeface="Arial Black"/>
                <a:cs typeface="Arial Black"/>
              </a:rPr>
              <a:t>DE</a:t>
            </a:r>
            <a:r>
              <a:rPr sz="9600" b="0" spc="-10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9600" b="0" spc="-47" dirty="0">
                <a:solidFill>
                  <a:schemeClr val="tx1"/>
                </a:solidFill>
                <a:latin typeface="Arial Black"/>
                <a:cs typeface="Arial Black"/>
              </a:rPr>
              <a:t>GASTOS</a:t>
            </a:r>
            <a:endParaRPr sz="9600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031E5C42-131A-E8F2-7F12-ECA3945042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600941" y="185049"/>
            <a:ext cx="11311320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/>
          <p:nvPr/>
        </p:nvSpPr>
        <p:spPr>
          <a:xfrm>
            <a:off x="560686" y="2411498"/>
            <a:ext cx="11351575" cy="365155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626518" defTabSz="609585">
              <a:spcBef>
                <a:spcPts val="133"/>
              </a:spcBef>
            </a:pPr>
            <a:r>
              <a:rPr sz="4800" spc="-7" dirty="0">
                <a:latin typeface="Arial Black"/>
                <a:cs typeface="Arial Black"/>
              </a:rPr>
              <a:t>Parâmetros:</a:t>
            </a:r>
            <a:r>
              <a:rPr sz="4800" dirty="0">
                <a:latin typeface="Arial Black"/>
                <a:cs typeface="Arial Black"/>
              </a:rPr>
              <a:t> </a:t>
            </a:r>
            <a:r>
              <a:rPr sz="4800" spc="13" dirty="0">
                <a:latin typeface="Arial Black"/>
                <a:cs typeface="Arial Black"/>
              </a:rPr>
              <a:t>cargo</a:t>
            </a:r>
            <a:r>
              <a:rPr sz="4800" spc="7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e eleitorado</a:t>
            </a:r>
          </a:p>
          <a:p>
            <a:pPr marL="335272" indent="-319185" defTabSz="609585">
              <a:spcBef>
                <a:spcPts val="3273"/>
              </a:spcBef>
              <a:buClr>
                <a:srgbClr val="800000"/>
              </a:buClr>
              <a:buFont typeface="Wingdings"/>
              <a:buChar char=""/>
              <a:tabLst>
                <a:tab pos="336118" algn="l"/>
              </a:tabLst>
            </a:pPr>
            <a:r>
              <a:rPr sz="3667" b="1" spc="-7" dirty="0">
                <a:latin typeface="Calibri"/>
                <a:cs typeface="Calibri"/>
              </a:rPr>
              <a:t>TSE</a:t>
            </a:r>
            <a:r>
              <a:rPr sz="3667" b="1" dirty="0">
                <a:latin typeface="Calibri"/>
                <a:cs typeface="Calibri"/>
              </a:rPr>
              <a:t> </a:t>
            </a:r>
            <a:r>
              <a:rPr sz="3667" b="1" spc="-13" dirty="0">
                <a:latin typeface="Calibri"/>
                <a:cs typeface="Calibri"/>
              </a:rPr>
              <a:t>publicará</a:t>
            </a:r>
            <a:r>
              <a:rPr sz="3667" b="1" spc="-40" dirty="0">
                <a:latin typeface="Calibri"/>
                <a:cs typeface="Calibri"/>
              </a:rPr>
              <a:t> </a:t>
            </a:r>
            <a:r>
              <a:rPr sz="3667" b="1" dirty="0">
                <a:latin typeface="Calibri"/>
                <a:cs typeface="Calibri"/>
              </a:rPr>
              <a:t>portaria</a:t>
            </a:r>
            <a:r>
              <a:rPr sz="3667" b="1" spc="-80" dirty="0">
                <a:latin typeface="Calibri"/>
                <a:cs typeface="Calibri"/>
              </a:rPr>
              <a:t> </a:t>
            </a:r>
            <a:r>
              <a:rPr sz="3667" b="1" dirty="0">
                <a:latin typeface="Calibri"/>
                <a:cs typeface="Calibri"/>
              </a:rPr>
              <a:t>divulgando</a:t>
            </a:r>
            <a:r>
              <a:rPr sz="3667" b="1" spc="-100" dirty="0">
                <a:latin typeface="Calibri"/>
                <a:cs typeface="Calibri"/>
              </a:rPr>
              <a:t> </a:t>
            </a:r>
            <a:r>
              <a:rPr sz="3667" b="1" dirty="0">
                <a:latin typeface="Calibri"/>
                <a:cs typeface="Calibri"/>
              </a:rPr>
              <a:t>os</a:t>
            </a:r>
            <a:r>
              <a:rPr sz="3667" b="1" spc="-7" dirty="0">
                <a:latin typeface="Calibri"/>
                <a:cs typeface="Calibri"/>
              </a:rPr>
              <a:t> </a:t>
            </a:r>
            <a:r>
              <a:rPr sz="3667" b="1" spc="-20" dirty="0">
                <a:latin typeface="Calibri"/>
                <a:cs typeface="Calibri"/>
              </a:rPr>
              <a:t>valores</a:t>
            </a:r>
            <a:endParaRPr sz="3667" dirty="0">
              <a:latin typeface="Calibri"/>
              <a:cs typeface="Calibri"/>
            </a:endParaRPr>
          </a:p>
          <a:p>
            <a:pPr marL="335272" indent="-319185" defTabSz="609585">
              <a:spcBef>
                <a:spcPts val="1600"/>
              </a:spcBef>
              <a:buClr>
                <a:srgbClr val="800000"/>
              </a:buClr>
              <a:buFont typeface="Wingdings"/>
              <a:buChar char=""/>
              <a:tabLst>
                <a:tab pos="336118" algn="l"/>
              </a:tabLst>
            </a:pPr>
            <a:r>
              <a:rPr sz="3667" b="1" spc="-27" dirty="0">
                <a:latin typeface="Calibri"/>
                <a:cs typeface="Calibri"/>
              </a:rPr>
              <a:t>até</a:t>
            </a:r>
            <a:r>
              <a:rPr sz="3667" b="1" dirty="0">
                <a:latin typeface="Calibri"/>
                <a:cs typeface="Calibri"/>
              </a:rPr>
              <a:t> 20/07</a:t>
            </a:r>
            <a:r>
              <a:rPr sz="3667" b="1" spc="-13" dirty="0">
                <a:latin typeface="Calibri"/>
                <a:cs typeface="Calibri"/>
              </a:rPr>
              <a:t> </a:t>
            </a:r>
            <a:r>
              <a:rPr sz="3667" b="1" dirty="0">
                <a:latin typeface="Calibri"/>
                <a:cs typeface="Calibri"/>
              </a:rPr>
              <a:t>do</a:t>
            </a:r>
            <a:r>
              <a:rPr sz="3667" b="1" spc="-20" dirty="0">
                <a:latin typeface="Calibri"/>
                <a:cs typeface="Calibri"/>
              </a:rPr>
              <a:t> </a:t>
            </a:r>
            <a:r>
              <a:rPr sz="3667" b="1" spc="7" dirty="0">
                <a:latin typeface="Calibri"/>
                <a:cs typeface="Calibri"/>
              </a:rPr>
              <a:t>ano</a:t>
            </a:r>
            <a:r>
              <a:rPr sz="3667" b="1" spc="-27" dirty="0">
                <a:latin typeface="Calibri"/>
                <a:cs typeface="Calibri"/>
              </a:rPr>
              <a:t> </a:t>
            </a:r>
            <a:r>
              <a:rPr sz="3667" b="1" spc="7" dirty="0">
                <a:latin typeface="Calibri"/>
                <a:cs typeface="Calibri"/>
              </a:rPr>
              <a:t>das</a:t>
            </a:r>
            <a:r>
              <a:rPr sz="3667" b="1" spc="-27" dirty="0">
                <a:latin typeface="Calibri"/>
                <a:cs typeface="Calibri"/>
              </a:rPr>
              <a:t> </a:t>
            </a:r>
            <a:r>
              <a:rPr sz="3667" b="1" spc="-7" dirty="0">
                <a:latin typeface="Calibri"/>
                <a:cs typeface="Calibri"/>
              </a:rPr>
              <a:t>eleições</a:t>
            </a:r>
            <a:endParaRPr sz="3667" dirty="0">
              <a:latin typeface="Calibri"/>
              <a:cs typeface="Calibri"/>
            </a:endParaRPr>
          </a:p>
          <a:p>
            <a:pPr defTabSz="609585">
              <a:spcBef>
                <a:spcPts val="20"/>
              </a:spcBef>
            </a:pPr>
            <a:endParaRPr sz="3933" dirty="0">
              <a:latin typeface="Calibri"/>
              <a:cs typeface="Calibri"/>
            </a:endParaRPr>
          </a:p>
          <a:p>
            <a:pPr marL="16933" defTabSz="609585"/>
            <a:r>
              <a:rPr sz="3467" b="1" i="1" spc="-7" dirty="0" err="1">
                <a:latin typeface="Calibri"/>
                <a:cs typeface="Calibri"/>
              </a:rPr>
              <a:t>Obs</a:t>
            </a:r>
            <a:r>
              <a:rPr sz="3467" b="1" i="1" spc="-7" dirty="0">
                <a:latin typeface="Calibri"/>
                <a:cs typeface="Calibri"/>
              </a:rPr>
              <a:t>:</a:t>
            </a:r>
            <a:r>
              <a:rPr lang="pt-BR" sz="3467" b="1" i="1" spc="-7" dirty="0">
                <a:latin typeface="Calibri"/>
                <a:cs typeface="Calibri"/>
              </a:rPr>
              <a:t> </a:t>
            </a:r>
            <a:r>
              <a:rPr sz="3467" b="1" i="1" dirty="0">
                <a:latin typeface="Calibri"/>
                <a:cs typeface="Calibri"/>
              </a:rPr>
              <a:t>-</a:t>
            </a:r>
            <a:r>
              <a:rPr sz="3467" b="1" i="1" spc="-13" dirty="0">
                <a:latin typeface="Calibri"/>
                <a:cs typeface="Calibri"/>
              </a:rPr>
              <a:t> </a:t>
            </a:r>
            <a:r>
              <a:rPr sz="3467" b="1" i="1" dirty="0">
                <a:latin typeface="Calibri"/>
                <a:cs typeface="Calibri"/>
              </a:rPr>
              <a:t>o</a:t>
            </a:r>
            <a:r>
              <a:rPr sz="3467" b="1" i="1" spc="27" dirty="0">
                <a:latin typeface="Calibri"/>
                <a:cs typeface="Calibri"/>
              </a:rPr>
              <a:t> </a:t>
            </a:r>
            <a:r>
              <a:rPr sz="3467" b="1" i="1" spc="-7" dirty="0">
                <a:latin typeface="Calibri"/>
                <a:cs typeface="Calibri"/>
              </a:rPr>
              <a:t>limite</a:t>
            </a:r>
            <a:r>
              <a:rPr sz="3467" b="1" i="1" spc="-47" dirty="0">
                <a:latin typeface="Calibri"/>
                <a:cs typeface="Calibri"/>
              </a:rPr>
              <a:t> </a:t>
            </a:r>
            <a:r>
              <a:rPr sz="3467" b="1" i="1" spc="7" dirty="0">
                <a:latin typeface="Calibri"/>
                <a:cs typeface="Calibri"/>
              </a:rPr>
              <a:t>de</a:t>
            </a:r>
            <a:r>
              <a:rPr sz="3467" b="1" i="1" spc="-7" dirty="0">
                <a:latin typeface="Calibri"/>
                <a:cs typeface="Calibri"/>
              </a:rPr>
              <a:t> </a:t>
            </a:r>
            <a:r>
              <a:rPr sz="3467" b="1" i="1" spc="-13" dirty="0">
                <a:latin typeface="Calibri"/>
                <a:cs typeface="Calibri"/>
              </a:rPr>
              <a:t>gastos</a:t>
            </a:r>
            <a:r>
              <a:rPr sz="3467" b="1" i="1" spc="13" dirty="0">
                <a:latin typeface="Calibri"/>
                <a:cs typeface="Calibri"/>
              </a:rPr>
              <a:t> </a:t>
            </a:r>
            <a:r>
              <a:rPr sz="3467" b="1" i="1" dirty="0">
                <a:latin typeface="Calibri"/>
                <a:cs typeface="Calibri"/>
              </a:rPr>
              <a:t>para</a:t>
            </a:r>
            <a:r>
              <a:rPr sz="3467" b="1" i="1" spc="-27" dirty="0">
                <a:latin typeface="Calibri"/>
                <a:cs typeface="Calibri"/>
              </a:rPr>
              <a:t> </a:t>
            </a:r>
            <a:r>
              <a:rPr sz="3467" b="1" i="1" dirty="0">
                <a:latin typeface="Calibri"/>
                <a:cs typeface="Calibri"/>
              </a:rPr>
              <a:t>o titular</a:t>
            </a:r>
            <a:r>
              <a:rPr sz="3467" b="1" i="1" spc="-33" dirty="0">
                <a:latin typeface="Calibri"/>
                <a:cs typeface="Calibri"/>
              </a:rPr>
              <a:t> </a:t>
            </a:r>
            <a:r>
              <a:rPr sz="3467" b="1" i="1" u="heavy" dirty="0">
                <a:uFill>
                  <a:solidFill>
                    <a:srgbClr val="004B21"/>
                  </a:solidFill>
                </a:uFill>
                <a:latin typeface="Calibri"/>
                <a:cs typeface="Calibri"/>
              </a:rPr>
              <a:t>inclui</a:t>
            </a:r>
            <a:r>
              <a:rPr sz="3467" b="1" i="1" spc="-47" dirty="0">
                <a:latin typeface="Calibri"/>
                <a:cs typeface="Calibri"/>
              </a:rPr>
              <a:t> </a:t>
            </a:r>
            <a:r>
              <a:rPr sz="3467" b="1" i="1" dirty="0">
                <a:latin typeface="Calibri"/>
                <a:cs typeface="Calibri"/>
              </a:rPr>
              <a:t>os</a:t>
            </a:r>
            <a:r>
              <a:rPr sz="3467" b="1" i="1" spc="7" dirty="0">
                <a:latin typeface="Calibri"/>
                <a:cs typeface="Calibri"/>
              </a:rPr>
              <a:t> </a:t>
            </a:r>
            <a:r>
              <a:rPr sz="3467" b="1" i="1" spc="-13" dirty="0">
                <a:latin typeface="Calibri"/>
                <a:cs typeface="Calibri"/>
              </a:rPr>
              <a:t>gastos</a:t>
            </a:r>
            <a:r>
              <a:rPr sz="3467" b="1" i="1" spc="-33" dirty="0">
                <a:latin typeface="Calibri"/>
                <a:cs typeface="Calibri"/>
              </a:rPr>
              <a:t> </a:t>
            </a:r>
            <a:r>
              <a:rPr sz="3467" b="1" i="1" spc="7" dirty="0">
                <a:latin typeface="Calibri"/>
                <a:cs typeface="Calibri"/>
              </a:rPr>
              <a:t>do</a:t>
            </a:r>
            <a:r>
              <a:rPr sz="3467" b="1" i="1" dirty="0">
                <a:latin typeface="Calibri"/>
                <a:cs typeface="Calibri"/>
              </a:rPr>
              <a:t> </a:t>
            </a:r>
            <a:r>
              <a:rPr sz="3467" b="1" i="1" spc="-13" dirty="0">
                <a:latin typeface="Calibri"/>
                <a:cs typeface="Calibri"/>
              </a:rPr>
              <a:t>vice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036816" y="650786"/>
            <a:ext cx="7691120" cy="83777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333" spc="-7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LIMITES</a:t>
            </a:r>
            <a:r>
              <a:rPr sz="5333" spc="-27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 </a:t>
            </a:r>
            <a:r>
              <a:rPr sz="5333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DE</a:t>
            </a:r>
            <a:r>
              <a:rPr sz="5333" spc="-47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 </a:t>
            </a:r>
            <a:r>
              <a:rPr sz="5333" spc="-33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GASTOS</a:t>
            </a:r>
            <a:endParaRPr sz="5333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F813A44-7977-E845-1724-6FF8E7A874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633593" y="415259"/>
            <a:ext cx="11267675" cy="60884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76967" y="663758"/>
            <a:ext cx="7693660" cy="83777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pt-BR" sz="5333" dirty="0">
                <a:solidFill>
                  <a:schemeClr val="tx1"/>
                </a:solidFill>
                <a:latin typeface="Arial Black"/>
                <a:cs typeface="Arial Black"/>
              </a:rPr>
              <a:t>LIMITES</a:t>
            </a:r>
            <a:r>
              <a:rPr lang="pt-BR" sz="5333" spc="-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sz="5333" dirty="0">
                <a:solidFill>
                  <a:schemeClr val="tx1"/>
                </a:solidFill>
                <a:latin typeface="Arial Black"/>
                <a:cs typeface="Arial Black"/>
              </a:rPr>
              <a:t>DE</a:t>
            </a:r>
            <a:r>
              <a:rPr lang="pt-BR" sz="5333" spc="-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lang="pt-BR" sz="5333" spc="-33" dirty="0">
                <a:solidFill>
                  <a:schemeClr val="tx1"/>
                </a:solidFill>
                <a:latin typeface="Arial Black"/>
                <a:cs typeface="Arial Black"/>
              </a:rPr>
              <a:t>GASTOS</a:t>
            </a:r>
            <a:endParaRPr lang="pt-BR" sz="5333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xfrm>
            <a:off x="709086" y="1183604"/>
            <a:ext cx="1039689" cy="22038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11661" defTabSz="609585">
              <a:lnSpc>
                <a:spcPts val="1653"/>
              </a:lnSpc>
            </a:pPr>
            <a:fld id="{81D60167-4931-47E6-BA6A-407CBD079E47}" type="slidenum">
              <a:rPr lang="pt-BR" smtClean="0">
                <a:latin typeface="Century Gothic" panose="020B0502020202020204"/>
              </a:rPr>
              <a:pPr marL="211661" defTabSz="609585">
                <a:lnSpc>
                  <a:spcPts val="1653"/>
                </a:lnSpc>
              </a:pPr>
              <a:t>43</a:t>
            </a:fld>
            <a:endParaRPr lang="pt-BR" dirty="0">
              <a:latin typeface="Century Gothic" panose="020B050202020202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808" y="1717758"/>
            <a:ext cx="11554460" cy="3956638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vert="horz" wrap="square" lIns="0" tIns="321733" rIns="0" bIns="0" rtlCol="0">
            <a:spAutoFit/>
          </a:bodyPr>
          <a:lstStyle/>
          <a:p>
            <a:pPr marL="270927" defTabSz="609585">
              <a:spcBef>
                <a:spcPts val="2533"/>
              </a:spcBef>
            </a:pPr>
            <a:r>
              <a:rPr lang="pt-BR" sz="4400" b="1" dirty="0">
                <a:latin typeface="Calibri"/>
                <a:cs typeface="Calibri"/>
              </a:rPr>
              <a:t>Se</a:t>
            </a:r>
            <a:r>
              <a:rPr lang="pt-BR" sz="4400" b="1" spc="13" dirty="0">
                <a:latin typeface="Calibri"/>
                <a:cs typeface="Calibri"/>
              </a:rPr>
              <a:t> </a:t>
            </a:r>
            <a:r>
              <a:rPr lang="pt-BR" sz="4400" b="1" spc="-13" dirty="0">
                <a:latin typeface="Calibri"/>
                <a:cs typeface="Calibri"/>
              </a:rPr>
              <a:t>ultrapassar </a:t>
            </a:r>
            <a:r>
              <a:rPr lang="pt-BR" sz="4400" b="1" dirty="0">
                <a:latin typeface="Calibri"/>
                <a:cs typeface="Calibri"/>
              </a:rPr>
              <a:t>o </a:t>
            </a:r>
            <a:r>
              <a:rPr lang="pt-BR" sz="4400" b="1" spc="-13" dirty="0">
                <a:latin typeface="Calibri"/>
                <a:cs typeface="Calibri"/>
              </a:rPr>
              <a:t>limite </a:t>
            </a:r>
            <a:r>
              <a:rPr lang="pt-BR" sz="4400" b="1" dirty="0">
                <a:latin typeface="Calibri"/>
                <a:cs typeface="Calibri"/>
              </a:rPr>
              <a:t>de</a:t>
            </a:r>
            <a:r>
              <a:rPr lang="pt-BR" sz="4400" b="1" spc="20" dirty="0">
                <a:latin typeface="Calibri"/>
                <a:cs typeface="Calibri"/>
              </a:rPr>
              <a:t> </a:t>
            </a:r>
            <a:r>
              <a:rPr lang="pt-BR" sz="4400" b="1" spc="-33" dirty="0">
                <a:latin typeface="Calibri"/>
                <a:cs typeface="Calibri"/>
              </a:rPr>
              <a:t>gastos:</a:t>
            </a:r>
            <a:endParaRPr lang="pt-BR" sz="4400" dirty="0">
              <a:latin typeface="Calibri"/>
              <a:cs typeface="Calibri"/>
            </a:endParaRPr>
          </a:p>
          <a:p>
            <a:pPr marL="318339" indent="-301406" defTabSz="609585">
              <a:spcBef>
                <a:spcPts val="2407"/>
              </a:spcBef>
              <a:buClr>
                <a:srgbClr val="420008"/>
              </a:buClr>
              <a:buFont typeface="Calibri"/>
              <a:buChar char="-"/>
              <a:tabLst>
                <a:tab pos="318339" algn="l"/>
                <a:tab pos="1926965" algn="l"/>
                <a:tab pos="4149410" algn="l"/>
              </a:tabLst>
            </a:pPr>
            <a:r>
              <a:rPr lang="pt-BR" sz="4400" b="1" spc="-13" dirty="0">
                <a:latin typeface="Calibri"/>
                <a:cs typeface="Calibri"/>
              </a:rPr>
              <a:t>multa	</a:t>
            </a:r>
            <a:r>
              <a:rPr lang="pt-BR" sz="4400" b="1" dirty="0">
                <a:latin typeface="Calibri"/>
                <a:cs typeface="Calibri"/>
              </a:rPr>
              <a:t>de</a:t>
            </a:r>
            <a:r>
              <a:rPr lang="pt-BR" sz="4400" b="1" spc="20" dirty="0">
                <a:latin typeface="Calibri"/>
                <a:cs typeface="Calibri"/>
              </a:rPr>
              <a:t> </a:t>
            </a:r>
            <a:r>
              <a:rPr lang="pt-BR" sz="4400" b="1" dirty="0">
                <a:latin typeface="Calibri"/>
                <a:cs typeface="Calibri"/>
              </a:rPr>
              <a:t>100%	da</a:t>
            </a:r>
            <a:r>
              <a:rPr lang="pt-BR" sz="4400" b="1" spc="-7" dirty="0">
                <a:latin typeface="Calibri"/>
                <a:cs typeface="Calibri"/>
              </a:rPr>
              <a:t> quantia</a:t>
            </a:r>
            <a:r>
              <a:rPr lang="pt-BR" sz="4400" b="1" spc="-33" dirty="0">
                <a:latin typeface="Calibri"/>
                <a:cs typeface="Calibri"/>
              </a:rPr>
              <a:t> </a:t>
            </a:r>
            <a:r>
              <a:rPr lang="pt-BR" sz="4400" b="1" spc="-47" dirty="0">
                <a:latin typeface="Calibri"/>
                <a:cs typeface="Calibri"/>
              </a:rPr>
              <a:t>gasta</a:t>
            </a:r>
            <a:r>
              <a:rPr lang="pt-BR" sz="4400" b="1" spc="27" dirty="0">
                <a:latin typeface="Calibri"/>
                <a:cs typeface="Calibri"/>
              </a:rPr>
              <a:t> </a:t>
            </a:r>
            <a:r>
              <a:rPr lang="pt-BR" sz="4400" b="1" spc="-7" dirty="0">
                <a:latin typeface="Calibri"/>
                <a:cs typeface="Calibri"/>
              </a:rPr>
              <a:t>em</a:t>
            </a:r>
            <a:r>
              <a:rPr lang="pt-BR" sz="4400" b="1" spc="-20" dirty="0">
                <a:latin typeface="Calibri"/>
                <a:cs typeface="Calibri"/>
              </a:rPr>
              <a:t> </a:t>
            </a:r>
            <a:r>
              <a:rPr lang="pt-BR" sz="4400" b="1" spc="-33" dirty="0">
                <a:latin typeface="Calibri"/>
                <a:cs typeface="Calibri"/>
              </a:rPr>
              <a:t>excesso</a:t>
            </a:r>
            <a:endParaRPr lang="pt-BR" sz="4400" dirty="0">
              <a:latin typeface="Calibri"/>
              <a:cs typeface="Calibri"/>
            </a:endParaRPr>
          </a:p>
          <a:p>
            <a:pPr marL="318339" indent="-301406" defTabSz="609585">
              <a:spcBef>
                <a:spcPts val="2400"/>
              </a:spcBef>
              <a:buClr>
                <a:srgbClr val="420008"/>
              </a:buClr>
              <a:buFont typeface="Calibri"/>
              <a:buChar char="-"/>
              <a:tabLst>
                <a:tab pos="318339" algn="l"/>
              </a:tabLst>
            </a:pPr>
            <a:r>
              <a:rPr lang="pt-BR" sz="4400" b="1" dirty="0">
                <a:latin typeface="Calibri"/>
                <a:cs typeface="Calibri"/>
              </a:rPr>
              <a:t>podendo</a:t>
            </a:r>
            <a:r>
              <a:rPr lang="pt-BR" sz="4400" b="1" spc="-27" dirty="0">
                <a:latin typeface="Calibri"/>
                <a:cs typeface="Calibri"/>
              </a:rPr>
              <a:t> </a:t>
            </a:r>
            <a:r>
              <a:rPr lang="pt-BR" sz="4400" b="1" spc="-7" dirty="0">
                <a:latin typeface="Calibri"/>
                <a:cs typeface="Calibri"/>
              </a:rPr>
              <a:t>responder</a:t>
            </a:r>
            <a:r>
              <a:rPr lang="pt-BR" sz="4400" b="1" spc="-33" dirty="0">
                <a:latin typeface="Calibri"/>
                <a:cs typeface="Calibri"/>
              </a:rPr>
              <a:t> </a:t>
            </a:r>
            <a:r>
              <a:rPr lang="pt-BR" sz="4400" b="1" dirty="0">
                <a:latin typeface="Calibri"/>
                <a:cs typeface="Calibri"/>
              </a:rPr>
              <a:t>por</a:t>
            </a:r>
            <a:r>
              <a:rPr lang="pt-BR" sz="4400" b="1" spc="-40" dirty="0">
                <a:latin typeface="Calibri"/>
                <a:cs typeface="Calibri"/>
              </a:rPr>
              <a:t> </a:t>
            </a:r>
            <a:r>
              <a:rPr lang="pt-BR" sz="44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abuso</a:t>
            </a:r>
            <a:r>
              <a:rPr lang="pt-BR" sz="4400" b="1" u="heavy" spc="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lang="pt-BR" sz="44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poder</a:t>
            </a:r>
            <a:r>
              <a:rPr lang="pt-BR" sz="4400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econômico</a:t>
            </a:r>
            <a:endParaRPr lang="pt-BR" sz="4400" dirty="0">
              <a:latin typeface="Calibri"/>
              <a:cs typeface="Calibri"/>
            </a:endParaRPr>
          </a:p>
          <a:p>
            <a:pPr marL="318339" indent="-301406" defTabSz="609585">
              <a:spcBef>
                <a:spcPts val="2407"/>
              </a:spcBef>
              <a:buClr>
                <a:srgbClr val="420008"/>
              </a:buClr>
              <a:buFont typeface="Calibri"/>
              <a:buChar char="-"/>
              <a:tabLst>
                <a:tab pos="318339" algn="l"/>
              </a:tabLst>
            </a:pPr>
            <a:r>
              <a:rPr lang="pt-BR" sz="4400" b="1" dirty="0">
                <a:latin typeface="Calibri"/>
                <a:cs typeface="Calibri"/>
              </a:rPr>
              <a:t>sem</a:t>
            </a:r>
            <a:r>
              <a:rPr lang="pt-BR" sz="4400" b="1" spc="-13" dirty="0">
                <a:latin typeface="Calibri"/>
                <a:cs typeface="Calibri"/>
              </a:rPr>
              <a:t> prejuízo</a:t>
            </a:r>
            <a:r>
              <a:rPr lang="pt-BR" sz="4400" b="1" spc="-33" dirty="0">
                <a:latin typeface="Calibri"/>
                <a:cs typeface="Calibri"/>
              </a:rPr>
              <a:t> </a:t>
            </a:r>
            <a:r>
              <a:rPr lang="pt-BR" sz="4400" b="1" dirty="0">
                <a:latin typeface="Calibri"/>
                <a:cs typeface="Calibri"/>
              </a:rPr>
              <a:t>de </a:t>
            </a:r>
            <a:r>
              <a:rPr lang="pt-BR" sz="4400" b="1" spc="-20" dirty="0">
                <a:latin typeface="Calibri"/>
                <a:cs typeface="Calibri"/>
              </a:rPr>
              <a:t>outras</a:t>
            </a:r>
            <a:r>
              <a:rPr lang="pt-BR" sz="4400" b="1" spc="-47" dirty="0">
                <a:latin typeface="Calibri"/>
                <a:cs typeface="Calibri"/>
              </a:rPr>
              <a:t> </a:t>
            </a:r>
            <a:r>
              <a:rPr lang="pt-BR" sz="4400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sanções </a:t>
            </a:r>
            <a:r>
              <a:rPr lang="pt-BR" sz="4400" b="1" u="heavy" spc="-13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cabíveis</a:t>
            </a:r>
            <a:endParaRPr lang="pt-BR" sz="4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477166E8-6D0D-BCA0-53CF-142F0D9521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476930" y="179363"/>
            <a:ext cx="11576525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9534" y="690813"/>
            <a:ext cx="8997527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800" spc="-33" dirty="0">
                <a:latin typeface="Arial Black"/>
                <a:cs typeface="Arial Black"/>
              </a:rPr>
              <a:t>EFETIVAÇÃO</a:t>
            </a:r>
            <a:r>
              <a:rPr sz="4800" spc="-27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DOS</a:t>
            </a:r>
            <a:r>
              <a:rPr sz="4800" spc="-20" dirty="0">
                <a:latin typeface="Arial Black"/>
                <a:cs typeface="Arial Black"/>
              </a:rPr>
              <a:t> </a:t>
            </a:r>
            <a:r>
              <a:rPr sz="4800" spc="-27" dirty="0">
                <a:latin typeface="Arial Black"/>
                <a:cs typeface="Arial Black"/>
              </a:rPr>
              <a:t>GASTOS</a:t>
            </a:r>
            <a:endParaRPr sz="4800" dirty="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xfrm>
            <a:off x="709086" y="1183604"/>
            <a:ext cx="1039689" cy="22038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11661" defTabSz="609585">
              <a:lnSpc>
                <a:spcPts val="1653"/>
              </a:lnSpc>
            </a:pPr>
            <a:fld id="{81D60167-4931-47E6-BA6A-407CBD079E47}" type="slidenum">
              <a:rPr dirty="0">
                <a:latin typeface="Century Gothic" panose="020B0502020202020204"/>
              </a:rPr>
              <a:pPr marL="211661" defTabSz="609585">
                <a:lnSpc>
                  <a:spcPts val="1653"/>
                </a:lnSpc>
              </a:pPr>
              <a:t>44</a:t>
            </a:fld>
            <a:endParaRPr dirty="0">
              <a:latin typeface="Century Gothic" panose="020B050202020202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2933" y="2137077"/>
            <a:ext cx="10446134" cy="3743696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38849" algn="ctr" defTabSz="609585">
              <a:spcBef>
                <a:spcPts val="133"/>
              </a:spcBef>
            </a:pPr>
            <a:r>
              <a:rPr sz="4000" b="1" spc="-53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ATENÇÃO!</a:t>
            </a:r>
            <a:endParaRPr sz="4000" dirty="0">
              <a:latin typeface="Arial"/>
              <a:cs typeface="Arial"/>
            </a:endParaRPr>
          </a:p>
          <a:p>
            <a:pPr algn="ctr" defTabSz="609585">
              <a:spcBef>
                <a:spcPts val="53"/>
              </a:spcBef>
            </a:pPr>
            <a:endParaRPr sz="4133" dirty="0">
              <a:latin typeface="Arial"/>
              <a:cs typeface="Arial"/>
            </a:endParaRPr>
          </a:p>
          <a:p>
            <a:pPr marL="16933" marR="6773" indent="142236" algn="ctr" defTabSz="609585"/>
            <a:r>
              <a:rPr sz="4000" b="1" dirty="0">
                <a:latin typeface="Arial"/>
                <a:cs typeface="Arial"/>
              </a:rPr>
              <a:t>Os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gastos</a:t>
            </a:r>
            <a:r>
              <a:rPr sz="4000" b="1" dirty="0">
                <a:latin typeface="Arial"/>
                <a:cs typeface="Arial"/>
              </a:rPr>
              <a:t> </a:t>
            </a:r>
            <a:r>
              <a:rPr sz="4000" b="1" spc="-13" dirty="0">
                <a:latin typeface="Arial"/>
                <a:cs typeface="Arial"/>
              </a:rPr>
              <a:t>se</a:t>
            </a:r>
            <a:r>
              <a:rPr sz="4000" b="1" spc="-7" dirty="0">
                <a:latin typeface="Arial"/>
                <a:cs typeface="Arial"/>
              </a:rPr>
              <a:t> efetivam</a:t>
            </a:r>
            <a:r>
              <a:rPr sz="4000" b="1" dirty="0">
                <a:latin typeface="Arial"/>
                <a:cs typeface="Arial"/>
              </a:rPr>
              <a:t> na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data</a:t>
            </a:r>
            <a:r>
              <a:rPr sz="4000" b="1" spc="7" dirty="0">
                <a:latin typeface="Arial"/>
                <a:cs typeface="Arial"/>
              </a:rPr>
              <a:t> da </a:t>
            </a:r>
            <a:r>
              <a:rPr sz="4000" b="1" spc="13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contratação, </a:t>
            </a:r>
            <a:r>
              <a:rPr sz="4000" b="1" dirty="0">
                <a:latin typeface="Arial"/>
                <a:cs typeface="Arial"/>
              </a:rPr>
              <a:t>independente da </a:t>
            </a:r>
            <a:r>
              <a:rPr sz="4000" b="1" spc="-7" dirty="0">
                <a:latin typeface="Arial"/>
                <a:cs typeface="Arial"/>
              </a:rPr>
              <a:t>realização </a:t>
            </a:r>
            <a:r>
              <a:rPr sz="4000" b="1" spc="7" dirty="0">
                <a:latin typeface="Arial"/>
                <a:cs typeface="Arial"/>
              </a:rPr>
              <a:t>do </a:t>
            </a:r>
            <a:r>
              <a:rPr sz="4000" b="1" spc="13" dirty="0">
                <a:latin typeface="Arial"/>
                <a:cs typeface="Arial"/>
              </a:rPr>
              <a:t> </a:t>
            </a:r>
            <a:r>
              <a:rPr sz="4000" b="1" spc="-7" dirty="0">
                <a:latin typeface="Arial"/>
                <a:cs typeface="Arial"/>
              </a:rPr>
              <a:t>pagamento </a:t>
            </a:r>
            <a:r>
              <a:rPr sz="4000" b="1" dirty="0">
                <a:latin typeface="Arial"/>
                <a:cs typeface="Arial"/>
              </a:rPr>
              <a:t>e </a:t>
            </a:r>
            <a:r>
              <a:rPr sz="4000" b="1" spc="-13" dirty="0">
                <a:latin typeface="Arial"/>
                <a:cs typeface="Arial"/>
              </a:rPr>
              <a:t>devem ser </a:t>
            </a:r>
            <a:r>
              <a:rPr sz="4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registrados </a:t>
            </a:r>
            <a:r>
              <a:rPr sz="4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no </a:t>
            </a:r>
            <a:r>
              <a:rPr sz="4000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SPCE </a:t>
            </a:r>
            <a:r>
              <a:rPr sz="4000" b="1" spc="-1092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no</a:t>
            </a:r>
            <a:r>
              <a:rPr sz="4000" b="1" spc="7" dirty="0">
                <a:latin typeface="Arial"/>
                <a:cs typeface="Arial"/>
              </a:rPr>
              <a:t> </a:t>
            </a:r>
            <a:r>
              <a:rPr sz="40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ato</a:t>
            </a:r>
            <a:r>
              <a:rPr sz="4000" b="1" spc="13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40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da</a:t>
            </a:r>
            <a:r>
              <a:rPr sz="4000" b="1" spc="-2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40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contratação!</a:t>
            </a:r>
            <a:endParaRPr sz="4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D0A8A37-357C-439F-7720-752A705AA4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l="8366" r="13978" b="2"/>
          <a:stretch/>
        </p:blipFill>
        <p:spPr>
          <a:xfrm>
            <a:off x="435369" y="176106"/>
            <a:ext cx="11434619" cy="6499274"/>
          </a:xfrm>
          <a:prstGeom prst="rect">
            <a:avLst/>
          </a:prstGeom>
          <a:solidFill>
            <a:schemeClr val="bg1">
              <a:alpha val="8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48775" y="250902"/>
            <a:ext cx="9499450" cy="104289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382684" marR="6773" indent="-366598" algn="ctr">
              <a:spcBef>
                <a:spcPts val="133"/>
              </a:spcBef>
            </a:pPr>
            <a:r>
              <a:rPr sz="3333" spc="-47" dirty="0">
                <a:solidFill>
                  <a:schemeClr val="tx1"/>
                </a:solidFill>
                <a:latin typeface="Arial Black"/>
                <a:cs typeface="Arial Black"/>
              </a:rPr>
              <a:t>CONTRATAÇÕES</a:t>
            </a:r>
            <a:r>
              <a:rPr sz="3333" spc="53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333" spc="-20" dirty="0">
                <a:solidFill>
                  <a:schemeClr val="tx1"/>
                </a:solidFill>
                <a:latin typeface="Arial Black"/>
                <a:cs typeface="Arial Black"/>
              </a:rPr>
              <a:t>PERMITIDAS </a:t>
            </a:r>
            <a:r>
              <a:rPr sz="3333" spc="-1092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333" spc="-13" dirty="0">
                <a:solidFill>
                  <a:schemeClr val="tx1"/>
                </a:solidFill>
                <a:latin typeface="Arial Black"/>
                <a:cs typeface="Arial Black"/>
              </a:rPr>
              <a:t>ANTES</a:t>
            </a:r>
            <a:r>
              <a:rPr sz="3333" spc="13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333" spc="-73" dirty="0">
                <a:solidFill>
                  <a:schemeClr val="tx1"/>
                </a:solidFill>
                <a:latin typeface="Arial Black"/>
                <a:cs typeface="Arial Black"/>
              </a:rPr>
              <a:t>DA</a:t>
            </a:r>
            <a:r>
              <a:rPr sz="3333" spc="-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333" spc="-53" dirty="0">
                <a:solidFill>
                  <a:schemeClr val="tx1"/>
                </a:solidFill>
                <a:latin typeface="Arial Black"/>
                <a:cs typeface="Arial Black"/>
              </a:rPr>
              <a:t>CONTA</a:t>
            </a:r>
            <a:r>
              <a:rPr sz="3333" spc="13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333" spc="-53" dirty="0">
                <a:solidFill>
                  <a:schemeClr val="tx1"/>
                </a:solidFill>
                <a:latin typeface="Arial Black"/>
                <a:cs typeface="Arial Black"/>
              </a:rPr>
              <a:t>ABERTA</a:t>
            </a:r>
            <a:endParaRPr sz="3333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4350" y="1414616"/>
            <a:ext cx="9050020" cy="447986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518147" algn="l"/>
                <a:tab pos="1693291" algn="l"/>
                <a:tab pos="2373993" algn="l"/>
                <a:tab pos="3370496" algn="l"/>
                <a:tab pos="4051199" algn="l"/>
                <a:tab pos="4928323" algn="l"/>
                <a:tab pos="7154154" algn="l"/>
              </a:tabLst>
            </a:pPr>
            <a:r>
              <a:rPr sz="28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A	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partir	da	</a:t>
            </a:r>
            <a:r>
              <a:rPr sz="28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data	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de	sua	convenção</a:t>
            </a:r>
            <a:r>
              <a:rPr sz="2800" b="1" spc="-7" dirty="0">
                <a:latin typeface="Arial"/>
                <a:cs typeface="Arial"/>
              </a:rPr>
              <a:t>,	candidatos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644371" y="1414616"/>
            <a:ext cx="2142488" cy="447986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483435" algn="l"/>
              </a:tabLst>
            </a:pPr>
            <a:r>
              <a:rPr sz="2800" b="1" dirty="0">
                <a:latin typeface="Arial"/>
                <a:cs typeface="Arial"/>
              </a:rPr>
              <a:t>e	</a:t>
            </a:r>
            <a:r>
              <a:rPr sz="2800" b="1" spc="-7" dirty="0">
                <a:latin typeface="Arial"/>
                <a:cs typeface="Arial"/>
              </a:rPr>
              <a:t>partidos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7951" y="1845655"/>
            <a:ext cx="11148907" cy="478321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7620" algn="just" defTabSz="609585">
              <a:spcBef>
                <a:spcPts val="133"/>
              </a:spcBef>
            </a:pPr>
            <a:r>
              <a:rPr sz="2800" b="1" spc="-7" dirty="0">
                <a:latin typeface="Arial"/>
                <a:cs typeface="Arial"/>
              </a:rPr>
              <a:t>poderão </a:t>
            </a:r>
            <a:r>
              <a:rPr sz="2800" b="1" dirty="0">
                <a:latin typeface="Arial"/>
                <a:cs typeface="Arial"/>
              </a:rPr>
              <a:t>realizar </a:t>
            </a:r>
            <a:r>
              <a:rPr sz="2800" b="1" spc="-7" dirty="0">
                <a:latin typeface="Arial"/>
                <a:cs typeface="Arial"/>
              </a:rPr>
              <a:t>contratações para a preparação da campanha e 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instalação física </a:t>
            </a:r>
            <a:r>
              <a:rPr sz="2800" b="1" dirty="0">
                <a:latin typeface="Arial"/>
                <a:cs typeface="Arial"/>
              </a:rPr>
              <a:t>e </a:t>
            </a:r>
            <a:r>
              <a:rPr sz="2800" b="1" spc="-7" dirty="0">
                <a:latin typeface="Arial"/>
                <a:cs typeface="Arial"/>
              </a:rPr>
              <a:t>virtual </a:t>
            </a:r>
            <a:r>
              <a:rPr sz="2800" b="1" dirty="0">
                <a:latin typeface="Arial"/>
                <a:cs typeface="Arial"/>
              </a:rPr>
              <a:t>(desenvolvimento </a:t>
            </a:r>
            <a:r>
              <a:rPr sz="2800" b="1" spc="-7" dirty="0">
                <a:latin typeface="Arial"/>
                <a:cs typeface="Arial"/>
              </a:rPr>
              <a:t>de sites), desde que, 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cumulativamente:</a:t>
            </a:r>
            <a:endParaRPr sz="2800" dirty="0">
              <a:latin typeface="Arial"/>
              <a:cs typeface="Arial"/>
            </a:endParaRPr>
          </a:p>
          <a:p>
            <a:pPr marL="626518" marR="6773" indent="-457189" algn="just" defTabSz="609585">
              <a:lnSpc>
                <a:spcPct val="119900"/>
              </a:lnSpc>
              <a:spcBef>
                <a:spcPts val="320"/>
              </a:spcBef>
              <a:buClr>
                <a:srgbClr val="4F81BC"/>
              </a:buClr>
              <a:buSzPct val="88095"/>
              <a:buFont typeface="Wingdings"/>
              <a:buChar char=""/>
              <a:tabLst>
                <a:tab pos="627363" algn="l"/>
              </a:tabLst>
            </a:pPr>
            <a:r>
              <a:rPr sz="2800" b="1" spc="-7" dirty="0">
                <a:latin typeface="Arial"/>
                <a:cs typeface="Arial"/>
              </a:rPr>
              <a:t>não</a:t>
            </a:r>
            <a:r>
              <a:rPr sz="2800" b="1" dirty="0">
                <a:latin typeface="Arial"/>
                <a:cs typeface="Arial"/>
              </a:rPr>
              <a:t> haja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desembolso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financeiro,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7" dirty="0">
                <a:latin typeface="Arial"/>
                <a:cs typeface="Arial"/>
              </a:rPr>
              <a:t>tudo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seja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devidamente 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formalizado e os gastos </a:t>
            </a:r>
            <a:r>
              <a:rPr sz="2800" b="1" spc="7" dirty="0">
                <a:latin typeface="Arial"/>
                <a:cs typeface="Arial"/>
              </a:rPr>
              <a:t>só </a:t>
            </a:r>
            <a:r>
              <a:rPr sz="2800" b="1" spc="-13" dirty="0">
                <a:latin typeface="Arial"/>
                <a:cs typeface="Arial"/>
              </a:rPr>
              <a:t>se </a:t>
            </a:r>
            <a:r>
              <a:rPr sz="2800" b="1" spc="-7" dirty="0">
                <a:latin typeface="Arial"/>
                <a:cs typeface="Arial"/>
              </a:rPr>
              <a:t>efetivem </a:t>
            </a:r>
            <a:r>
              <a:rPr sz="2800" b="1" dirty="0">
                <a:latin typeface="Arial"/>
                <a:cs typeface="Arial"/>
              </a:rPr>
              <a:t>depois </a:t>
            </a:r>
            <a:r>
              <a:rPr sz="2800" b="1" spc="7" dirty="0">
                <a:latin typeface="Arial"/>
                <a:cs typeface="Arial"/>
              </a:rPr>
              <a:t>de </a:t>
            </a:r>
            <a:r>
              <a:rPr sz="2800" b="1" dirty="0">
                <a:latin typeface="Arial"/>
                <a:cs typeface="Arial"/>
              </a:rPr>
              <a:t>cumpridos 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os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requisitos</a:t>
            </a:r>
            <a:r>
              <a:rPr sz="2800" b="1" spc="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preliminares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(CNPJ/conta/recibos-SPCE)</a:t>
            </a:r>
            <a:endParaRPr sz="2800" dirty="0">
              <a:latin typeface="Arial"/>
              <a:cs typeface="Arial"/>
            </a:endParaRPr>
          </a:p>
          <a:p>
            <a:pPr marL="16933" marR="13546" indent="64345" algn="just" defTabSz="609585">
              <a:lnSpc>
                <a:spcPct val="101200"/>
              </a:lnSpc>
              <a:spcBef>
                <a:spcPts val="2580"/>
              </a:spcBef>
            </a:pPr>
            <a:r>
              <a:rPr sz="2533" b="1" spc="-7" dirty="0">
                <a:latin typeface="Arial"/>
                <a:cs typeface="Arial"/>
              </a:rPr>
              <a:t>Exemplos:</a:t>
            </a:r>
            <a:r>
              <a:rPr sz="2533" b="1" dirty="0">
                <a:latin typeface="Arial"/>
                <a:cs typeface="Arial"/>
              </a:rPr>
              <a:t> pintores,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letreiros,</a:t>
            </a:r>
            <a:r>
              <a:rPr sz="2533" b="1" dirty="0">
                <a:latin typeface="Arial"/>
                <a:cs typeface="Arial"/>
              </a:rPr>
              <a:t> eletricistas,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pedreiros,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demais </a:t>
            </a:r>
            <a:r>
              <a:rPr sz="2533" b="1" spc="-68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profissionais </a:t>
            </a:r>
            <a:r>
              <a:rPr sz="2533" b="1" spc="-7" dirty="0">
                <a:latin typeface="Arial"/>
                <a:cs typeface="Arial"/>
              </a:rPr>
              <a:t>do ramo</a:t>
            </a:r>
            <a:r>
              <a:rPr sz="2533" b="1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de </a:t>
            </a:r>
            <a:r>
              <a:rPr sz="2533" b="1" dirty="0">
                <a:latin typeface="Arial"/>
                <a:cs typeface="Arial"/>
              </a:rPr>
              <a:t>construção </a:t>
            </a:r>
            <a:r>
              <a:rPr sz="2533" b="1" spc="-7" dirty="0">
                <a:latin typeface="Arial"/>
                <a:cs typeface="Arial"/>
              </a:rPr>
              <a:t>e</a:t>
            </a:r>
            <a:r>
              <a:rPr sz="2533" b="1" spc="68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reforma, aquisição </a:t>
            </a:r>
            <a:r>
              <a:rPr sz="2533" b="1" spc="-7" dirty="0">
                <a:latin typeface="Arial"/>
                <a:cs typeface="Arial"/>
              </a:rPr>
              <a:t>ou</a:t>
            </a:r>
            <a:r>
              <a:rPr sz="2533" b="1" spc="693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locação 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de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computadores,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material</a:t>
            </a:r>
            <a:r>
              <a:rPr sz="2533" b="1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de</a:t>
            </a:r>
            <a:r>
              <a:rPr sz="2533" b="1" dirty="0">
                <a:latin typeface="Arial"/>
                <a:cs typeface="Arial"/>
              </a:rPr>
              <a:t> escritório,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locação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do</a:t>
            </a:r>
            <a:r>
              <a:rPr sz="2533" b="1" dirty="0">
                <a:latin typeface="Arial"/>
                <a:cs typeface="Arial"/>
              </a:rPr>
              <a:t> comitê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de </a:t>
            </a:r>
            <a:r>
              <a:rPr sz="2533" b="1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campanha</a:t>
            </a:r>
            <a:r>
              <a:rPr sz="2533" b="1" spc="33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etc.</a:t>
            </a:r>
            <a:endParaRPr sz="2533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BFE3618-8387-4153-870E-99EA1B978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bject 5"/>
          <p:cNvSpPr txBox="1"/>
          <p:nvPr/>
        </p:nvSpPr>
        <p:spPr>
          <a:xfrm>
            <a:off x="1541043" y="247872"/>
            <a:ext cx="7946136" cy="6118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50799" algn="ctr">
              <a:spcBef>
                <a:spcPct val="0"/>
              </a:spcBef>
              <a:spcAft>
                <a:spcPts val="600"/>
              </a:spcAft>
            </a:pPr>
            <a:r>
              <a:rPr lang="en-US" sz="4400" b="1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TIPO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</a:t>
            </a:r>
            <a:r>
              <a:rPr lang="en-US" sz="4400" b="1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 </a:t>
            </a:r>
            <a:r>
              <a:rPr lang="en-US" sz="4400" b="1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GAS</a:t>
            </a:r>
            <a:r>
              <a:rPr lang="en-US" sz="4400" b="1" spc="-267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</a:t>
            </a:r>
            <a:r>
              <a:rPr lang="en-US" sz="4400" b="1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</a:t>
            </a:r>
            <a:r>
              <a:rPr lang="en-US" sz="4400" b="1" spc="-293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</a:t>
            </a:r>
            <a:endParaRPr lang="en-US" sz="4400" b="1" baseline="-32407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99A42A-5548-4BB8-9115-A05821C36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799C7471-1A4C-1B3A-70DE-8C182EA0308C}"/>
              </a:ext>
            </a:extLst>
          </p:cNvPr>
          <p:cNvSpPr txBox="1"/>
          <p:nvPr/>
        </p:nvSpPr>
        <p:spPr>
          <a:xfrm>
            <a:off x="5084615" y="1009370"/>
            <a:ext cx="7327137" cy="5225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35463" algn="ctr">
              <a:spcBef>
                <a:spcPts val="1000"/>
              </a:spcBef>
              <a:buClr>
                <a:schemeClr val="accent1"/>
              </a:buClr>
              <a:tabLst>
                <a:tab pos="9708484" algn="l"/>
              </a:tabLst>
            </a:pPr>
            <a:r>
              <a:rPr lang="en-US" sz="2000" b="1" u="sng" spc="-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US" sz="2000" b="1" u="sng" spc="1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spc="-7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gastos</a:t>
            </a:r>
            <a:r>
              <a:rPr lang="en-US" sz="2000" b="1" u="sng" spc="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eleitorais</a:t>
            </a:r>
            <a:r>
              <a:rPr lang="en-US" sz="2000" b="1" u="sng" spc="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spc="-7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sujeitos</a:t>
            </a:r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US" sz="2000" b="1" u="sng" spc="1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spc="13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registro</a:t>
            </a:r>
            <a:r>
              <a:rPr lang="en-US" sz="2000" b="1" u="sng" spc="1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000" b="1" u="sng" spc="-7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2000" b="1" u="sng" spc="-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35463" algn="ctr">
              <a:spcBef>
                <a:spcPts val="1000"/>
              </a:spcBef>
              <a:buClr>
                <a:schemeClr val="accent1"/>
              </a:buClr>
              <a:tabLst>
                <a:tab pos="9708484" algn="l"/>
              </a:tabLst>
            </a:pPr>
            <a:endParaRPr lang="en-US" sz="9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6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1454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impresso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2000" b="1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qualquer</a:t>
            </a:r>
            <a:r>
              <a:rPr lang="en-US" sz="2000" b="1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natureza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atenção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p/</a:t>
            </a:r>
            <a:r>
              <a:rPr lang="en-US" sz="2000" b="1" spc="-3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tamanhos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regras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propaganda</a:t>
            </a:r>
            <a:r>
              <a:rPr lang="en-US" sz="2000" b="1" spc="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publicidade</a:t>
            </a:r>
            <a:r>
              <a:rPr lang="en-US" sz="2000" b="1" spc="-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direta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000" b="1" spc="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indireta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aluguel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deslocamento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postagem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instalação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manutenção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comitês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 de</a:t>
            </a:r>
            <a:r>
              <a:rPr lang="en-US" sz="2000" b="1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campanha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remunerações</a:t>
            </a:r>
            <a:r>
              <a:rPr lang="en-US" sz="2000" b="1" spc="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gratificações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despesa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pessoal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despesas</a:t>
            </a:r>
            <a:r>
              <a:rPr lang="en-US" sz="2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-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carros</a:t>
            </a:r>
            <a:r>
              <a:rPr lang="en-US" sz="2000" b="1" spc="-5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som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7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71773" algn="l"/>
              </a:tabLst>
            </a:pP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comícios</a:t>
            </a:r>
            <a:r>
              <a:rPr lang="en-US" sz="2000" b="1" spc="5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000" b="1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eventos</a:t>
            </a:r>
            <a:r>
              <a:rPr lang="en-US" sz="2000" b="1" spc="5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cuidado</a:t>
            </a:r>
            <a:r>
              <a:rPr lang="en-US" sz="2000" b="1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5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latin typeface="Arial" panose="020B0604020202020204" pitchFamily="34" charset="0"/>
                <a:cs typeface="Arial" panose="020B0604020202020204" pitchFamily="34" charset="0"/>
              </a:rPr>
              <a:t>fogos</a:t>
            </a:r>
            <a:r>
              <a:rPr lang="en-US" sz="2000" b="1" spc="5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2000" b="1" spc="7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artifício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com FP/FEFC</a:t>
            </a:r>
            <a:r>
              <a:rPr lang="en-US" sz="2000" b="1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49C3AF8-FB2E-DCD6-01A5-F7B061E6FA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66" r="13978" b="2"/>
          <a:stretch/>
        </p:blipFill>
        <p:spPr>
          <a:xfrm>
            <a:off x="505162" y="1213638"/>
            <a:ext cx="4440909" cy="5020907"/>
          </a:xfrm>
          <a:prstGeom prst="rect">
            <a:avLst/>
          </a:prstGeom>
          <a:solidFill>
            <a:schemeClr val="bg1">
              <a:alpha val="8000"/>
            </a:schemeClr>
          </a:solidFill>
        </p:spPr>
      </p:pic>
      <p:sp>
        <p:nvSpPr>
          <p:cNvPr id="17" name="Freeform 11">
            <a:extLst>
              <a:ext uri="{FF2B5EF4-FFF2-40B4-BE49-F238E27FC236}">
                <a16:creationId xmlns:a16="http://schemas.microsoft.com/office/drawing/2014/main" id="{D49441E5-946F-46B3-BDD2-BAD088532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1851F7E-1FA4-429B-8346-D74AB7D48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5D17AB9-E80B-393F-4632-7C87CB082A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l="306" r="5915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solidFill>
            <a:schemeClr val="bg1">
              <a:alpha val="8000"/>
            </a:schemeClr>
          </a:solidFill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EE8933F-CE40-492C-A124-59A9BB2EA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95D9449-9704-436C-893A-481236A3C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4A6A8DB-D531-4634-BAE2-09069F9882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D8D0671-37AF-42E0-8A10-9B79E3469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94F3235-BABF-4E27-A250-C785A131B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7246E2D5-CE0B-4068-9A7D-9DC1375DB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43F6E2A1-532E-4BC2-B15E-48A6DBF5A7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03A0F057-4B8F-4F26-985A-D73759928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B1C50E-E8D9-41B4-A199-11051B0E0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85F5261-8BF6-4F84-B570-F51C3447C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D3E2FDD-558C-4594-AE52-387CFDA01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C056D65-A228-41C9-A642-A9F281AD7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A2D183C-9A86-467C-978F-0E89925E4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B871EAB-8A69-408E-B593-068341C7DB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64AD5766-52CB-4B7E-9D4C-6E85617EFE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8CE041A-2BBD-413A-A698-86B86FB3D0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D831C5BF-FFFE-4369-817B-6B4D56208D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B6E9F119-5A84-4A1C-AF6C-78517BA01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277F9516-82F9-476C-BD16-B6D41EB5D4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B8C37CAA-46A4-4583-A93F-28DCCAA8D4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6C3755F5-DF08-4BD9-B26C-5BDACE12EF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C5454663-B464-4C7F-A3FA-6E5801FC1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9EC7EEEB-3445-4E58-827A-AA94BEBBD1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911CC918-1F1F-461E-BDE5-2FC74FAD7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69F3CDE4-9111-4F4F-8A5A-2E35253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1E554A99-1D27-4A71-AA70-54822D2AE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786038CD-5A86-4D1C-BDDF-95136A583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11">
            <a:extLst>
              <a:ext uri="{FF2B5EF4-FFF2-40B4-BE49-F238E27FC236}">
                <a16:creationId xmlns:a16="http://schemas.microsoft.com/office/drawing/2014/main" id="{A06BEFDB-A93F-46A4-9393-364D051EE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object 2"/>
          <p:cNvSpPr txBox="1"/>
          <p:nvPr/>
        </p:nvSpPr>
        <p:spPr>
          <a:xfrm>
            <a:off x="1541180" y="337179"/>
            <a:ext cx="10415295" cy="61678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rádio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</a:t>
            </a:r>
            <a:r>
              <a:rPr lang="en-US" sz="2000" b="1" spc="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vídeo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3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propaganda</a:t>
            </a:r>
            <a:r>
              <a:rPr lang="en-US" sz="2000" b="1" spc="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gratuita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testes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pré-eleitorais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despesas</a:t>
            </a:r>
            <a:r>
              <a:rPr lang="en-US" sz="2000" b="1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criação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inclusão</a:t>
            </a:r>
            <a:r>
              <a:rPr lang="en-US" sz="2000" b="1" spc="3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páginas</a:t>
            </a:r>
            <a:r>
              <a:rPr lang="en-US" sz="2000" b="1" spc="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000" b="1" spc="3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despesas</a:t>
            </a:r>
            <a:r>
              <a:rPr lang="en-US" sz="2000" b="1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impulsionamento</a:t>
            </a:r>
            <a:r>
              <a:rPr lang="en-US" sz="2000" b="1" spc="5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conteúdo</a:t>
            </a:r>
            <a:r>
              <a:rPr lang="en-US" sz="2000" b="1" spc="9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(!)*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multas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aplicadas</a:t>
            </a:r>
            <a:r>
              <a:rPr lang="en-US" sz="2000" b="1" spc="4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até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2000" b="1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eleições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(!)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produção</a:t>
            </a:r>
            <a:r>
              <a:rPr lang="en-US" sz="2000" b="1" spc="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jingles,</a:t>
            </a:r>
            <a:r>
              <a:rPr lang="en-US" sz="2000" b="1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slogans</a:t>
            </a:r>
            <a:r>
              <a:rPr lang="en-US" sz="2000" b="1" spc="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vinhetas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68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tabLst>
                <a:tab pos="253994" algn="l"/>
              </a:tabLst>
            </a:pP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doações</a:t>
            </a:r>
            <a:r>
              <a:rPr lang="en-US" sz="2000" b="1" spc="4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outros</a:t>
            </a:r>
            <a:r>
              <a:rPr lang="en-US" sz="2000" b="1" spc="4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partidos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000" b="1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outros</a:t>
            </a:r>
            <a:r>
              <a:rPr lang="en-US" sz="2000" b="1" spc="3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candidatos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252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Cuidado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</a:t>
            </a:r>
            <a:r>
              <a:rPr lang="en-US" sz="2000" b="1" spc="-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despesas</a:t>
            </a:r>
            <a:r>
              <a:rPr lang="en-US" sz="2000" b="1" i="1" spc="-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casadas</a:t>
            </a:r>
            <a:r>
              <a:rPr lang="en-US" sz="2000" b="1" i="1" spc="-3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diversos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especificar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’!</a:t>
            </a:r>
          </a:p>
          <a:p>
            <a:pPr marL="6773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1693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2000" b="1" spc="-4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Tenha</a:t>
            </a:r>
            <a:r>
              <a:rPr lang="en-US" sz="2000" b="1" spc="-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rigor</a:t>
            </a:r>
            <a:r>
              <a:rPr lang="en-US" sz="2000" b="1" spc="-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-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todas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sz="2000" b="1" spc="-5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fiscais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recibos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4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tire</a:t>
            </a:r>
            <a:r>
              <a:rPr lang="en-US" sz="2000" b="1" spc="-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cópias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2000" b="1" spc="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cheques,</a:t>
            </a:r>
            <a:r>
              <a:rPr lang="en-US" sz="2000" b="1" spc="-4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seja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atento</a:t>
            </a:r>
            <a:r>
              <a:rPr lang="en-US" sz="2000" b="1" spc="-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das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despesas</a:t>
            </a:r>
            <a:r>
              <a:rPr lang="en-US" sz="2000" b="1" spc="-6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</a:t>
            </a:r>
            <a:r>
              <a:rPr lang="en-US" sz="2000" b="1" spc="-7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estimáveis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Exagere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comprovação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documente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entrega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material,</a:t>
            </a:r>
            <a:r>
              <a:rPr lang="en-US" sz="2000" b="1" spc="-7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prestação</a:t>
            </a:r>
            <a:r>
              <a:rPr lang="en-US" sz="2000" b="1" spc="-5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serviço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etc...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33" algn="ctr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*agora</a:t>
            </a:r>
            <a:r>
              <a:rPr lang="en-US" sz="2000" b="1" spc="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também</a:t>
            </a:r>
            <a:r>
              <a:rPr lang="en-US" sz="20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permitido</a:t>
            </a:r>
            <a:r>
              <a:rPr lang="en-US" sz="2000" b="1" spc="9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000" b="1" spc="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pré-campanha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spc="10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sz="2000" b="1" spc="1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2000" b="1" spc="9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expresso</a:t>
            </a:r>
            <a:r>
              <a:rPr lang="en-US" sz="2000" b="1" spc="8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2000" b="1" spc="1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voto</a:t>
            </a:r>
            <a:r>
              <a:rPr lang="en-US" sz="2000" b="1" spc="8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="1" spc="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933" algn="ctr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sz="2000" b="1" spc="-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seja</a:t>
            </a:r>
            <a:r>
              <a:rPr lang="en-US" sz="2000" b="1" spc="4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respeitada</a:t>
            </a:r>
            <a:r>
              <a:rPr lang="en-US" sz="2000" b="1" spc="6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‘a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moderação</a:t>
            </a:r>
            <a:r>
              <a:rPr lang="en-US" sz="2000" b="1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gastos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2000" b="1" spc="-9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000" b="1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identificação</a:t>
            </a:r>
            <a:r>
              <a:rPr lang="en-US" sz="2000" b="1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lang="en-US" sz="2000" b="1" spc="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contratante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7237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(art</a:t>
            </a:r>
            <a:r>
              <a:rPr lang="en-US" sz="2000" b="1" spc="2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3º-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en-US" sz="2000" b="1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23.610/19</a:t>
            </a:r>
            <a:r>
              <a:rPr lang="en-US" sz="2000" b="1" spc="6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spc="-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vindo</a:t>
            </a:r>
            <a:r>
              <a:rPr lang="en-US" sz="2000" b="1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lang="en-US" sz="2000" b="1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pc="-13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23671/21)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Freeform 21">
            <a:extLst>
              <a:ext uri="{FF2B5EF4-FFF2-40B4-BE49-F238E27FC236}">
                <a16:creationId xmlns:a16="http://schemas.microsoft.com/office/drawing/2014/main" id="{F448FE45-C7A2-4BA0-AE84-669EF1613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0 w 8170246"/>
              <a:gd name="connsiteY0" fmla="*/ 0 h 6858000"/>
              <a:gd name="connsiteX1" fmla="*/ 98791 w 8170246"/>
              <a:gd name="connsiteY1" fmla="*/ 0 h 6858000"/>
              <a:gd name="connsiteX2" fmla="*/ 4862151 w 8170246"/>
              <a:gd name="connsiteY2" fmla="*/ 0 h 6858000"/>
              <a:gd name="connsiteX3" fmla="*/ 8088169 w 8170246"/>
              <a:gd name="connsiteY3" fmla="*/ 3226735 h 6858000"/>
              <a:gd name="connsiteX4" fmla="*/ 8088169 w 8170246"/>
              <a:gd name="connsiteY4" fmla="*/ 3626507 h 6858000"/>
              <a:gd name="connsiteX5" fmla="*/ 4857393 w 8170246"/>
              <a:gd name="connsiteY5" fmla="*/ 6858000 h 6858000"/>
              <a:gd name="connsiteX6" fmla="*/ 133398 w 8170246"/>
              <a:gd name="connsiteY6" fmla="*/ 6858000 h 6858000"/>
              <a:gd name="connsiteX7" fmla="*/ 0 w 817024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70246" h="6858000">
                <a:moveTo>
                  <a:pt x="0" y="0"/>
                </a:moveTo>
                <a:lnTo>
                  <a:pt x="98791" y="0"/>
                </a:lnTo>
                <a:cubicBezTo>
                  <a:pt x="1141045" y="0"/>
                  <a:pt x="2657051" y="0"/>
                  <a:pt x="4862151" y="0"/>
                </a:cubicBez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522" y="141624"/>
            <a:ext cx="6482388" cy="1278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6933" defTabSz="457200"/>
            <a:r>
              <a:rPr lang="en-US" sz="4800" b="1" dirty="0">
                <a:solidFill>
                  <a:srgbClr val="FEFFFF"/>
                </a:solidFill>
              </a:rPr>
              <a:t>  DICAS</a:t>
            </a:r>
            <a:r>
              <a:rPr lang="en-US" sz="4800" b="1" spc="-87" dirty="0">
                <a:solidFill>
                  <a:srgbClr val="FEFFFF"/>
                </a:solidFill>
              </a:rPr>
              <a:t> </a:t>
            </a:r>
            <a:r>
              <a:rPr lang="en-US" sz="4800" b="1" dirty="0">
                <a:solidFill>
                  <a:srgbClr val="FEFFFF"/>
                </a:solidFill>
              </a:rPr>
              <a:t>DE</a:t>
            </a:r>
            <a:r>
              <a:rPr lang="en-US" sz="4800" b="1" spc="-67" dirty="0">
                <a:solidFill>
                  <a:srgbClr val="FEFFFF"/>
                </a:solidFill>
              </a:rPr>
              <a:t> </a:t>
            </a:r>
            <a:r>
              <a:rPr lang="en-US" sz="4800" b="1" spc="-7" dirty="0">
                <a:solidFill>
                  <a:srgbClr val="FEFFFF"/>
                </a:solidFill>
              </a:rPr>
              <a:t>SEMPRE</a:t>
            </a:r>
            <a:endParaRPr lang="en-US" sz="4800" b="1" dirty="0">
              <a:solidFill>
                <a:srgbClr val="FEFFFF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4169" y="1433946"/>
            <a:ext cx="10791152" cy="4894503"/>
          </a:xfrm>
          <a:prstGeom prst="rect">
            <a:avLst/>
          </a:prstGeom>
          <a:solidFill>
            <a:schemeClr val="tx2">
              <a:lumMod val="20000"/>
              <a:lumOff val="80000"/>
              <a:alpha val="37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58986" indent="-3429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ct val="112000"/>
              <a:buFont typeface="Wingdings" panose="05000000000000000000" pitchFamily="2" charset="2"/>
              <a:buChar char="q"/>
              <a:tabLst>
                <a:tab pos="487668" algn="l"/>
                <a:tab pos="488514" algn="l"/>
              </a:tabLst>
            </a:pP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 nota</a:t>
            </a:r>
            <a:r>
              <a:rPr lang="en-US" sz="2400" spc="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en-US" sz="2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contrato</a:t>
            </a:r>
            <a:r>
              <a:rPr lang="en-US" sz="2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en-US" sz="2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seus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números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 err="1">
                <a:latin typeface="Arial" panose="020B0604020202020204" pitchFamily="34" charset="0"/>
                <a:cs typeface="Arial" panose="020B0604020202020204" pitchFamily="34" charset="0"/>
              </a:rPr>
              <a:t>vinculados</a:t>
            </a:r>
            <a:endParaRPr lang="en-US" sz="2400" spc="-1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6" indent="-3429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ct val="112000"/>
              <a:buFont typeface="Wingdings" panose="05000000000000000000" pitchFamily="2" charset="2"/>
              <a:buChar char="q"/>
              <a:tabLst>
                <a:tab pos="487668" algn="l"/>
                <a:tab pos="488514" algn="l"/>
              </a:tabLst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6" indent="-3429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ct val="112000"/>
              <a:buFont typeface="Wingdings" panose="05000000000000000000" pitchFamily="2" charset="2"/>
              <a:buChar char="q"/>
              <a:tabLst>
                <a:tab pos="487668" algn="l"/>
                <a:tab pos="488514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a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descrição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NF</a:t>
            </a:r>
            <a:r>
              <a:rPr lang="en-US" sz="2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20" dirty="0" err="1"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2400" spc="7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ser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detalhado</a:t>
            </a:r>
            <a:r>
              <a:rPr lang="en-US" sz="2400" spc="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 err="1">
                <a:latin typeface="Arial" panose="020B0604020202020204" pitchFamily="34" charset="0"/>
                <a:cs typeface="Arial" panose="020B0604020202020204" pitchFamily="34" charset="0"/>
              </a:rPr>
              <a:t>possível</a:t>
            </a:r>
            <a:endParaRPr lang="en-US" sz="2400" spc="-1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986" indent="-3429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ct val="112000"/>
              <a:buFont typeface="Wingdings" panose="05000000000000000000" pitchFamily="2" charset="2"/>
              <a:buChar char="q"/>
              <a:tabLst>
                <a:tab pos="487668" algn="l"/>
                <a:tab pos="488514" algn="l"/>
              </a:tabLst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11853" indent="-3429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ct val="112000"/>
              <a:buFont typeface="Wingdings" panose="05000000000000000000" pitchFamily="2" charset="2"/>
              <a:buChar char="q"/>
              <a:tabLst>
                <a:tab pos="397077" algn="l"/>
              </a:tabLst>
            </a:pP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guarde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modelos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comprovações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tudo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possível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87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(organize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antecedência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as pastas 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dos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documentos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87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serão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digitalizados</a:t>
            </a:r>
            <a:r>
              <a:rPr lang="en-US" sz="2400" spc="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prestação</a:t>
            </a:r>
            <a:r>
              <a:rPr lang="en-US" sz="2400" spc="-33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contas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marR="6773" indent="-342900">
              <a:lnSpc>
                <a:spcPct val="110000"/>
              </a:lnSpc>
              <a:spcBef>
                <a:spcPts val="1000"/>
              </a:spcBef>
              <a:buClr>
                <a:srgbClr val="002060"/>
              </a:buClr>
              <a:buSzPct val="112000"/>
              <a:buFont typeface="Wingdings" panose="05000000000000000000" pitchFamily="2" charset="2"/>
              <a:buChar char="q"/>
              <a:tabLst>
                <a:tab pos="335272" algn="l"/>
              </a:tabLst>
            </a:pP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explicativas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recomendadas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sempre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n-US" sz="2400" spc="-13" dirty="0" err="1">
                <a:latin typeface="Arial" panose="020B0604020202020204" pitchFamily="34" charset="0"/>
                <a:cs typeface="Arial" panose="020B0604020202020204" pitchFamily="34" charset="0"/>
              </a:rPr>
              <a:t>houver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algo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saiu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rotina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seus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registros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lançamentos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n-US" sz="2400" spc="-13" dirty="0" err="1">
                <a:latin typeface="Arial" panose="020B0604020202020204" pitchFamily="34" charset="0"/>
                <a:cs typeface="Arial" panose="020B0604020202020204" pitchFamily="34" charset="0"/>
              </a:rPr>
              <a:t>possa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suscitar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 err="1">
                <a:latin typeface="Arial" panose="020B0604020202020204" pitchFamily="34" charset="0"/>
                <a:cs typeface="Arial" panose="020B0604020202020204" pitchFamily="34" charset="0"/>
              </a:rPr>
              <a:t>dúvidas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 err="1">
                <a:latin typeface="Arial" panose="020B0604020202020204" pitchFamily="34" charset="0"/>
                <a:cs typeface="Arial" panose="020B0604020202020204" pitchFamily="34" charset="0"/>
              </a:rPr>
              <a:t>quanto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regularidade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ocorrência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Utilize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linguagem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clara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explique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spc="-13" dirty="0">
                <a:latin typeface="Arial" panose="020B0604020202020204" pitchFamily="34" charset="0"/>
                <a:cs typeface="Arial" panose="020B0604020202020204" pitchFamily="34" charset="0"/>
              </a:rPr>
              <a:t>forma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pormenorizada</a:t>
            </a:r>
            <a:r>
              <a:rPr lang="en-US" sz="2400" spc="-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7" dirty="0" err="1">
                <a:latin typeface="Arial" panose="020B0604020202020204" pitchFamily="34" charset="0"/>
                <a:cs typeface="Arial" panose="020B0604020202020204" pitchFamily="34" charset="0"/>
              </a:rPr>
              <a:t>ocorrência</a:t>
            </a:r>
            <a:r>
              <a:rPr lang="en-US" sz="2400" spc="-7" dirty="0">
                <a:latin typeface="Arial" panose="020B0604020202020204" pitchFamily="34" charset="0"/>
                <a:cs typeface="Arial" panose="020B0604020202020204" pitchFamily="34" charset="0"/>
              </a:rPr>
              <a:t>!!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99130" y="425458"/>
            <a:ext cx="5793740" cy="1083224"/>
          </a:xfrm>
          <a:prstGeom prst="rect">
            <a:avLst/>
          </a:prstGeom>
        </p:spPr>
        <p:txBody>
          <a:bodyPr vert="horz" wrap="square" lIns="0" tIns="103293" rIns="0" bIns="0" rtlCol="0" anchor="t">
            <a:spAutoFit/>
          </a:bodyPr>
          <a:lstStyle/>
          <a:p>
            <a:pPr marL="789074" marR="6773" indent="-772987">
              <a:lnSpc>
                <a:spcPts val="3813"/>
              </a:lnSpc>
              <a:spcBef>
                <a:spcPts val="813"/>
              </a:spcBef>
            </a:pPr>
            <a:r>
              <a:rPr sz="3733" dirty="0">
                <a:latin typeface="Arial Black"/>
                <a:cs typeface="Arial Black"/>
              </a:rPr>
              <a:t>C</a:t>
            </a:r>
            <a:r>
              <a:rPr sz="3733" spc="7" dirty="0">
                <a:latin typeface="Arial Black"/>
                <a:cs typeface="Arial Black"/>
              </a:rPr>
              <a:t>O</a:t>
            </a:r>
            <a:r>
              <a:rPr sz="3733" dirty="0">
                <a:latin typeface="Arial Black"/>
                <a:cs typeface="Arial Black"/>
              </a:rPr>
              <a:t>M</a:t>
            </a:r>
            <a:r>
              <a:rPr sz="3733" spc="-327" dirty="0">
                <a:latin typeface="Arial Black"/>
                <a:cs typeface="Arial Black"/>
              </a:rPr>
              <a:t>P</a:t>
            </a:r>
            <a:r>
              <a:rPr sz="3733" dirty="0">
                <a:latin typeface="Arial Black"/>
                <a:cs typeface="Arial Black"/>
              </a:rPr>
              <a:t>A</a:t>
            </a:r>
            <a:r>
              <a:rPr sz="3733" spc="-27" dirty="0">
                <a:latin typeface="Arial Black"/>
                <a:cs typeface="Arial Black"/>
              </a:rPr>
              <a:t>R</a:t>
            </a:r>
            <a:r>
              <a:rPr sz="3733" spc="-7" dirty="0">
                <a:latin typeface="Arial Black"/>
                <a:cs typeface="Arial Black"/>
              </a:rPr>
              <a:t>T</a:t>
            </a:r>
            <a:r>
              <a:rPr sz="3733" spc="-20" dirty="0">
                <a:latin typeface="Arial Black"/>
                <a:cs typeface="Arial Black"/>
              </a:rPr>
              <a:t>I</a:t>
            </a:r>
            <a:r>
              <a:rPr sz="3733" dirty="0">
                <a:latin typeface="Arial Black"/>
                <a:cs typeface="Arial Black"/>
              </a:rPr>
              <a:t>LHAMEN</a:t>
            </a:r>
            <a:r>
              <a:rPr sz="3733" spc="-133" dirty="0">
                <a:latin typeface="Arial Black"/>
                <a:cs typeface="Arial Black"/>
              </a:rPr>
              <a:t>T</a:t>
            </a:r>
            <a:r>
              <a:rPr sz="3733" dirty="0">
                <a:latin typeface="Arial Black"/>
                <a:cs typeface="Arial Black"/>
              </a:rPr>
              <a:t>O  </a:t>
            </a:r>
            <a:r>
              <a:rPr sz="3733" spc="-20" dirty="0">
                <a:latin typeface="Arial Black"/>
                <a:cs typeface="Arial Black"/>
              </a:rPr>
              <a:t>ORGÃOS/DADOS</a:t>
            </a:r>
            <a:endParaRPr sz="3733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85290" y="1620192"/>
            <a:ext cx="9421419" cy="3318708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lnSpc>
                <a:spcPct val="150100"/>
              </a:lnSpc>
              <a:spcBef>
                <a:spcPts val="133"/>
              </a:spcBef>
            </a:pPr>
            <a:r>
              <a:rPr sz="2933" b="1" spc="-7" dirty="0">
                <a:latin typeface="Arial"/>
                <a:cs typeface="Arial"/>
              </a:rPr>
              <a:t>A </a:t>
            </a:r>
            <a:r>
              <a:rPr sz="2933" b="1" dirty="0">
                <a:latin typeface="Arial"/>
                <a:cs typeface="Arial"/>
              </a:rPr>
              <a:t>Receita </a:t>
            </a:r>
            <a:r>
              <a:rPr sz="2933" b="1" spc="-7" dirty="0">
                <a:latin typeface="Arial"/>
                <a:cs typeface="Arial"/>
              </a:rPr>
              <a:t>Federal e as Secretarias Estaduais e Municipais de </a:t>
            </a:r>
            <a:r>
              <a:rPr sz="2933" b="1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Fazenda </a:t>
            </a:r>
            <a:r>
              <a:rPr sz="2933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encaminharão </a:t>
            </a:r>
            <a:r>
              <a:rPr sz="2933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à </a:t>
            </a:r>
            <a:r>
              <a:rPr sz="2933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Justiça Eleitoral </a:t>
            </a:r>
            <a:r>
              <a:rPr sz="2933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todas as </a:t>
            </a:r>
            <a:r>
              <a:rPr sz="2933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notas </a:t>
            </a:r>
            <a:r>
              <a:rPr sz="2933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fiscais </a:t>
            </a:r>
            <a:r>
              <a:rPr sz="2933" b="1" dirty="0">
                <a:latin typeface="Arial"/>
                <a:cs typeface="Arial"/>
              </a:rPr>
              <a:t> </a:t>
            </a:r>
            <a:r>
              <a:rPr sz="2933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eletrônicas</a:t>
            </a:r>
            <a:r>
              <a:rPr sz="2933" b="1" dirty="0">
                <a:latin typeface="Arial"/>
                <a:cs typeface="Arial"/>
              </a:rPr>
              <a:t> relativas </a:t>
            </a:r>
            <a:r>
              <a:rPr sz="2933" b="1" spc="-7" dirty="0">
                <a:latin typeface="Arial"/>
                <a:cs typeface="Arial"/>
              </a:rPr>
              <a:t>ao fornecimento de </a:t>
            </a:r>
            <a:r>
              <a:rPr sz="2933" b="1" dirty="0">
                <a:latin typeface="Arial"/>
                <a:cs typeface="Arial"/>
              </a:rPr>
              <a:t>bens </a:t>
            </a:r>
            <a:r>
              <a:rPr sz="2933" b="1" spc="-7" dirty="0">
                <a:latin typeface="Arial"/>
                <a:cs typeface="Arial"/>
              </a:rPr>
              <a:t>e </a:t>
            </a:r>
            <a:r>
              <a:rPr sz="2933" b="1" dirty="0">
                <a:latin typeface="Arial"/>
                <a:cs typeface="Arial"/>
              </a:rPr>
              <a:t>serviços </a:t>
            </a:r>
            <a:r>
              <a:rPr sz="2933" b="1" spc="-7" dirty="0">
                <a:latin typeface="Arial"/>
                <a:cs typeface="Arial"/>
              </a:rPr>
              <a:t>para </a:t>
            </a:r>
            <a:r>
              <a:rPr sz="2933" b="1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campanha</a:t>
            </a:r>
            <a:r>
              <a:rPr sz="2933" b="1" spc="47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eleitoral.</a:t>
            </a:r>
            <a:endParaRPr sz="2933" dirty="0">
              <a:latin typeface="Arial"/>
              <a:cs typeface="Arial"/>
            </a:endParaRPr>
          </a:p>
        </p:txBody>
      </p:sp>
      <p:pic>
        <p:nvPicPr>
          <p:cNvPr id="8" name="object 5">
            <a:extLst>
              <a:ext uri="{FF2B5EF4-FFF2-40B4-BE49-F238E27FC236}">
                <a16:creationId xmlns:a16="http://schemas.microsoft.com/office/drawing/2014/main" id="{82898698-1509-8090-D731-2052E2CC4B1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2870" y="4301035"/>
            <a:ext cx="2914651" cy="24855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19" y="109198"/>
            <a:ext cx="11436176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1C466CA0-F0EE-ED59-85C0-D5A27CA62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chemeClr val="tx1"/>
                </a:solidFill>
                <a:latin typeface="Arial Black" panose="020B0A04020102020204" pitchFamily="34" charset="0"/>
              </a:rPr>
              <a:t>CNPJ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E78E7890-E120-9EEC-395E-E2071CCE1B9F}"/>
              </a:ext>
            </a:extLst>
          </p:cNvPr>
          <p:cNvSpPr txBox="1"/>
          <p:nvPr/>
        </p:nvSpPr>
        <p:spPr>
          <a:xfrm>
            <a:off x="4021152" y="845739"/>
            <a:ext cx="7416105" cy="5168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5440" indent="-332740">
              <a:lnSpc>
                <a:spcPct val="100000"/>
              </a:lnSpc>
              <a:spcBef>
                <a:spcPts val="100"/>
              </a:spcBef>
              <a:buClr>
                <a:srgbClr val="000099"/>
              </a:buClr>
              <a:buFont typeface="Wingdings"/>
              <a:buChar char=""/>
              <a:tabLst>
                <a:tab pos="345440" algn="l"/>
              </a:tabLst>
            </a:pPr>
            <a:r>
              <a:rPr sz="2600" b="1" spc="-10" dirty="0">
                <a:latin typeface="Calibri"/>
                <a:cs typeface="Calibri"/>
              </a:rPr>
              <a:t>fornecido</a:t>
            </a:r>
            <a:r>
              <a:rPr sz="2600" b="1" spc="3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automaticamente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pela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Receita</a:t>
            </a:r>
            <a:r>
              <a:rPr sz="2600" b="1" spc="30" dirty="0">
                <a:latin typeface="Calibri"/>
                <a:cs typeface="Calibri"/>
              </a:rPr>
              <a:t> </a:t>
            </a:r>
            <a:r>
              <a:rPr sz="2600" b="1" spc="-20" dirty="0">
                <a:latin typeface="Calibri"/>
                <a:cs typeface="Calibri"/>
              </a:rPr>
              <a:t>Federal</a:t>
            </a:r>
            <a:endParaRPr sz="2600" dirty="0">
              <a:latin typeface="Calibri"/>
              <a:cs typeface="Calibri"/>
            </a:endParaRPr>
          </a:p>
          <a:p>
            <a:pPr marL="345440" indent="-33274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45440" algn="l"/>
              </a:tabLst>
            </a:pPr>
            <a:r>
              <a:rPr sz="2600" b="1" spc="-5" dirty="0">
                <a:latin typeface="Calibri"/>
                <a:cs typeface="Calibri"/>
              </a:rPr>
              <a:t>em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25" dirty="0">
                <a:latin typeface="Calibri"/>
                <a:cs typeface="Calibri"/>
              </a:rPr>
              <a:t>até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3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dias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após</a:t>
            </a:r>
            <a:r>
              <a:rPr sz="2600" b="1" spc="1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registro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 </a:t>
            </a:r>
            <a:r>
              <a:rPr sz="2600" b="1" spc="-15" dirty="0">
                <a:latin typeface="Calibri"/>
                <a:cs typeface="Calibri"/>
              </a:rPr>
              <a:t>candidatura</a:t>
            </a:r>
            <a:r>
              <a:rPr sz="2600" b="1" spc="45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(no</a:t>
            </a:r>
            <a:r>
              <a:rPr sz="2300" b="1" spc="-20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mesmo</a:t>
            </a:r>
            <a:r>
              <a:rPr sz="2300" b="1" spc="10" dirty="0">
                <a:latin typeface="Calibri"/>
                <a:cs typeface="Calibri"/>
              </a:rPr>
              <a:t> </a:t>
            </a:r>
            <a:r>
              <a:rPr sz="2300" b="1" dirty="0">
                <a:latin typeface="Calibri"/>
                <a:cs typeface="Calibri"/>
              </a:rPr>
              <a:t>dia)</a:t>
            </a:r>
            <a:endParaRPr sz="2300" dirty="0">
              <a:latin typeface="Calibri"/>
              <a:cs typeface="Calibri"/>
            </a:endParaRPr>
          </a:p>
          <a:p>
            <a:pPr marL="345440" indent="-332740">
              <a:lnSpc>
                <a:spcPct val="100000"/>
              </a:lnSpc>
              <a:buClr>
                <a:srgbClr val="000099"/>
              </a:buClr>
              <a:buFont typeface="Wingdings"/>
              <a:buChar char=""/>
              <a:tabLst>
                <a:tab pos="345440" algn="l"/>
              </a:tabLst>
            </a:pPr>
            <a:r>
              <a:rPr sz="2600" b="1" spc="-5" dirty="0">
                <a:latin typeface="Calibri"/>
                <a:cs typeface="Calibri"/>
              </a:rPr>
              <a:t>divulgado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nos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sites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da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Receita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e do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TSE</a:t>
            </a:r>
            <a:endParaRPr sz="26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Clr>
                <a:srgbClr val="000066"/>
              </a:buClr>
              <a:buFont typeface="Wingdings"/>
              <a:buChar char=""/>
              <a:tabLst>
                <a:tab pos="345440" algn="l"/>
              </a:tabLst>
            </a:pPr>
            <a:r>
              <a:rPr sz="2600" b="1" dirty="0">
                <a:latin typeface="Calibri"/>
                <a:cs typeface="Calibri"/>
              </a:rPr>
              <a:t>necessário</a:t>
            </a:r>
            <a:r>
              <a:rPr sz="2600" b="1" spc="34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para</a:t>
            </a:r>
            <a:r>
              <a:rPr sz="2600" b="1" spc="35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abertura</a:t>
            </a:r>
            <a:r>
              <a:rPr sz="2600" b="1" spc="320" dirty="0">
                <a:latin typeface="Calibri"/>
                <a:cs typeface="Calibri"/>
              </a:rPr>
              <a:t> </a:t>
            </a:r>
            <a:r>
              <a:rPr sz="2600" b="1" spc="10" dirty="0">
                <a:latin typeface="Calibri"/>
                <a:cs typeface="Calibri"/>
              </a:rPr>
              <a:t>da</a:t>
            </a:r>
            <a:r>
              <a:rPr sz="2600" b="1" spc="34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conta</a:t>
            </a:r>
            <a:r>
              <a:rPr sz="2600" b="1" spc="36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bancária</a:t>
            </a:r>
            <a:r>
              <a:rPr sz="2600" b="1" spc="35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</a:t>
            </a:r>
            <a:r>
              <a:rPr sz="2600" b="1" spc="35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campanha, </a:t>
            </a:r>
            <a:r>
              <a:rPr sz="2600" b="1" spc="-57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utilização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nos </a:t>
            </a:r>
            <a:r>
              <a:rPr sz="2600" b="1" spc="-20" dirty="0">
                <a:latin typeface="Calibri"/>
                <a:cs typeface="Calibri"/>
              </a:rPr>
              <a:t>contratos,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notas</a:t>
            </a:r>
            <a:r>
              <a:rPr sz="2600" b="1" spc="-10" dirty="0">
                <a:latin typeface="Calibri"/>
                <a:cs typeface="Calibri"/>
              </a:rPr>
              <a:t> fiscais,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recibos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spc="-25" dirty="0">
                <a:latin typeface="Calibri"/>
                <a:cs typeface="Calibri"/>
              </a:rPr>
              <a:t>etc</a:t>
            </a:r>
            <a:endParaRPr sz="2600" dirty="0">
              <a:latin typeface="Calibri"/>
              <a:cs typeface="Calibri"/>
            </a:endParaRPr>
          </a:p>
          <a:p>
            <a:pPr marL="345440" indent="-33274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45440" algn="l"/>
              </a:tabLst>
            </a:pPr>
            <a:r>
              <a:rPr sz="2600" b="1" spc="-5" dirty="0">
                <a:latin typeface="Calibri"/>
                <a:cs typeface="Calibri"/>
              </a:rPr>
              <a:t>cancelado</a:t>
            </a:r>
            <a:r>
              <a:rPr sz="2600" b="1" spc="4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automaticamente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em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31/12</a:t>
            </a:r>
            <a:r>
              <a:rPr sz="2600" b="1" spc="-5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do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ano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da</a:t>
            </a:r>
            <a:r>
              <a:rPr sz="2600" b="1" spc="-20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eleição</a:t>
            </a:r>
            <a:endParaRPr sz="2600" dirty="0">
              <a:latin typeface="Calibri"/>
              <a:cs typeface="Calibri"/>
            </a:endParaRPr>
          </a:p>
          <a:p>
            <a:pPr marL="208279" marR="173990" indent="-20320"/>
            <a:r>
              <a:rPr sz="2600" b="1" spc="-35" dirty="0">
                <a:latin typeface="Calibri"/>
                <a:cs typeface="Calibri"/>
              </a:rPr>
              <a:t>ATENÇÃO!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Cuide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com</a:t>
            </a:r>
            <a:r>
              <a:rPr sz="2600" b="1" spc="1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antecedência</a:t>
            </a:r>
            <a:r>
              <a:rPr sz="2600" b="1" spc="5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detalhes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que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possam </a:t>
            </a:r>
            <a:r>
              <a:rPr sz="2600" b="1" spc="-57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atrasar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 </a:t>
            </a:r>
            <a:r>
              <a:rPr sz="2600" b="1" spc="-5" dirty="0">
                <a:latin typeface="Calibri"/>
                <a:cs typeface="Calibri"/>
              </a:rPr>
              <a:t>emissão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do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45" dirty="0">
                <a:latin typeface="Calibri"/>
                <a:cs typeface="Calibri"/>
              </a:rPr>
              <a:t>CNPJ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e,</a:t>
            </a:r>
            <a:r>
              <a:rPr sz="2600" b="1" spc="20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consequentemente,</a:t>
            </a:r>
            <a:r>
              <a:rPr sz="2600" b="1" spc="7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 err="1">
                <a:latin typeface="Calibri"/>
                <a:cs typeface="Calibri"/>
              </a:rPr>
              <a:t>início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da</a:t>
            </a:r>
            <a:r>
              <a:rPr lang="pt-BR" sz="2600" b="1" dirty="0">
                <a:latin typeface="Calibri"/>
                <a:cs typeface="Calibri"/>
              </a:rPr>
              <a:t> </a:t>
            </a:r>
            <a:r>
              <a:rPr lang="pt-BR" sz="2600" b="1" spc="-5" dirty="0">
                <a:latin typeface="Calibri"/>
                <a:cs typeface="Calibri"/>
              </a:rPr>
              <a:t>campanha,</a:t>
            </a:r>
            <a:r>
              <a:rPr lang="pt-BR" sz="2600" b="1" spc="30" dirty="0">
                <a:latin typeface="Calibri"/>
                <a:cs typeface="Calibri"/>
              </a:rPr>
              <a:t> </a:t>
            </a:r>
            <a:r>
              <a:rPr lang="pt-BR" sz="2600" b="1" spc="-10" dirty="0">
                <a:latin typeface="Calibri"/>
                <a:cs typeface="Calibri"/>
              </a:rPr>
              <a:t>como</a:t>
            </a:r>
            <a:r>
              <a:rPr lang="pt-BR" sz="2600" b="1" dirty="0">
                <a:latin typeface="Calibri"/>
                <a:cs typeface="Calibri"/>
              </a:rPr>
              <a:t> </a:t>
            </a:r>
            <a:r>
              <a:rPr lang="pt-BR" sz="2600" b="1" spc="-10" dirty="0">
                <a:latin typeface="Calibri"/>
                <a:cs typeface="Calibri"/>
              </a:rPr>
              <a:t>divergência</a:t>
            </a:r>
            <a:r>
              <a:rPr lang="pt-BR" sz="2600" b="1" spc="15" dirty="0">
                <a:latin typeface="Calibri"/>
                <a:cs typeface="Calibri"/>
              </a:rPr>
              <a:t> </a:t>
            </a:r>
            <a:r>
              <a:rPr lang="pt-BR" sz="2600" b="1" spc="-5" dirty="0">
                <a:latin typeface="Calibri"/>
                <a:cs typeface="Calibri"/>
              </a:rPr>
              <a:t>em</a:t>
            </a:r>
            <a:r>
              <a:rPr lang="pt-BR" sz="2600" b="1" dirty="0">
                <a:latin typeface="Calibri"/>
                <a:cs typeface="Calibri"/>
              </a:rPr>
              <a:t> nome,</a:t>
            </a:r>
            <a:r>
              <a:rPr lang="pt-BR" sz="2600" b="1" spc="10" dirty="0">
                <a:latin typeface="Calibri"/>
                <a:cs typeface="Calibri"/>
              </a:rPr>
              <a:t> </a:t>
            </a:r>
            <a:r>
              <a:rPr lang="pt-BR" sz="2600" b="1" spc="-15" dirty="0">
                <a:latin typeface="Calibri"/>
                <a:cs typeface="Calibri"/>
              </a:rPr>
              <a:t>endereço,</a:t>
            </a:r>
            <a:r>
              <a:rPr lang="pt-BR" sz="2600" b="1" spc="30" dirty="0">
                <a:latin typeface="Calibri"/>
                <a:cs typeface="Calibri"/>
              </a:rPr>
              <a:t> </a:t>
            </a:r>
            <a:r>
              <a:rPr lang="pt-BR" sz="2600" b="1" spc="-5" dirty="0">
                <a:latin typeface="Calibri"/>
                <a:cs typeface="Calibri"/>
              </a:rPr>
              <a:t>CEP </a:t>
            </a:r>
            <a:r>
              <a:rPr lang="pt-BR" sz="2600" b="1" spc="-25" dirty="0" err="1">
                <a:latin typeface="Calibri"/>
                <a:cs typeface="Calibri"/>
              </a:rPr>
              <a:t>etc</a:t>
            </a:r>
            <a:endParaRPr sz="2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53139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27FE0C2-9C19-4FB7-81C0-06ECDD8C0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1766EED2-C3B3-40C6-A5D8-FFF5894B9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9CFBF839-A629-4019-9F3D-C15269EEC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E13B7060-C0FD-4F48-BD18-CEC2F6CF4D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A344E7D3-1355-48C1-9904-2405426C49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7A0AFB45-BC4E-4AB7-A8FF-D61849E411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18BD2B14-C775-4442-B02E-E842C96F19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43EE30E-A569-4394-B036-B0954A88D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F6178D34-57BD-47F7-A56E-14FC1BB22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FFD3B6D6-3AE3-47BC-97D9-CDA2EFCA6F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5C34EB72-4D8B-4039-B1FE-891F22FEBD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55A3A4AF-6FE1-4C4B-9286-35AF8C6E2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BBF339A0-40DC-4DCB-BF13-4143D7B00C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C0D9DD5-F48B-4179-BF11-4D156DA02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32"/>
            <a:ext cx="2356675" cy="6853285"/>
            <a:chOff x="6627813" y="195454"/>
            <a:chExt cx="1952625" cy="5678297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9168E85-6CFA-435B-8A6B-D32486C90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293C87B-0616-4B2B-B082-B3362CA3F1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F2728C57-B738-4443-9FC2-3C060715FF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766F97F3-2B2B-4253-BEC7-BC9C7DFF01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2F1BCB5-62E3-482A-A671-8514CD517B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19B93AE6-0173-4CA9-A70C-F4D5D9B379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7FEE511-B4FE-4967-9E02-B802810A9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74E8AF9-DC1D-4FEB-A65B-1F0F82912F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9BB8488-306B-461B-846C-5E22664AF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987A2146-569C-4EF6-9CA1-D72961EBD6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0334992-12F8-4924-B32E-420C3FDB13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A5B2F0D2-1D46-46DD-A818-60309624D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FF1A843A-A6BC-4027-A46F-8EA29D26F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2507F48C-66CC-4AFA-B9A7-360743221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34542078-E6A8-432D-8A8B-24604A3A5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ma pessoa tentando pegar um papel em uma mesa cheia de papel e notas autoadesivas">
            <a:extLst>
              <a:ext uri="{FF2B5EF4-FFF2-40B4-BE49-F238E27FC236}">
                <a16:creationId xmlns:a16="http://schemas.microsoft.com/office/drawing/2014/main" id="{1B5BAB5F-5AFE-46EE-BFA6-094F1E2413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8913" b="68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A4E48887-9270-4938-917C-2297B0C11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5E97A4B5-D696-4FFB-96EC-3969211AC6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F4247FDA-9D72-4A20-A953-DB75522DB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178119CE-10A3-403E-B327-39FD33628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BF9051C7-DAAA-4503-B8B3-2FDE0E055B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4B7EA962-12FB-487A-B341-0A6DE77E51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3610D4C8-EFBD-414C-8846-54C5698FB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C21E675F-1DAB-4885-B9DA-AB4632E51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id="{7FE17559-57E1-41D8-9A82-52F0E1EC8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4D6BE54E-E15B-4BF7-AE9B-CA850E4C7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C8CF1FE0-6D44-40D4-BC9E-2D2BAAC0FF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21">
              <a:extLst>
                <a:ext uri="{FF2B5EF4-FFF2-40B4-BE49-F238E27FC236}">
                  <a16:creationId xmlns:a16="http://schemas.microsoft.com/office/drawing/2014/main" id="{4D8CD99F-0D63-4EC0-9E69-33C935AA9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2">
              <a:extLst>
                <a:ext uri="{FF2B5EF4-FFF2-40B4-BE49-F238E27FC236}">
                  <a16:creationId xmlns:a16="http://schemas.microsoft.com/office/drawing/2014/main" id="{2D1B0E6D-2301-4B85-87D9-2600A123F4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64218" y="227082"/>
            <a:ext cx="9977857" cy="1266459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0000"/>
          </a:bodyPr>
          <a:lstStyle/>
          <a:p>
            <a:pPr marL="16933" marR="6773" indent="1605240" defTabSz="457200">
              <a:lnSpc>
                <a:spcPct val="90000"/>
              </a:lnSpc>
            </a:pPr>
            <a:r>
              <a:rPr lang="en-US" sz="4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Quais</a:t>
            </a: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4400" spc="-13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são</a:t>
            </a:r>
            <a:r>
              <a:rPr lang="en-US" sz="4400" spc="-13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4400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as </a:t>
            </a:r>
            <a:r>
              <a:rPr lang="en-US" sz="4400" spc="-7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exigências</a:t>
            </a:r>
            <a:r>
              <a:rPr lang="en-US" sz="4400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 para </a:t>
            </a: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 </a:t>
            </a:r>
            <a:b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</a:br>
            <a:r>
              <a:rPr lang="en-US" sz="4400" spc="-20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0000"/>
                  </a:solidFill>
                </a:uFill>
                <a:latin typeface="+mj-lt"/>
                <a:cs typeface="+mj-cs"/>
              </a:rPr>
              <a:t>TODO</a:t>
            </a:r>
            <a:r>
              <a:rPr lang="en-US" sz="4400" spc="-13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0000"/>
                  </a:solidFill>
                </a:uFill>
                <a:latin typeface="+mj-lt"/>
                <a:cs typeface="+mj-cs"/>
              </a:rPr>
              <a:t> </a:t>
            </a: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0000"/>
                  </a:solidFill>
                </a:uFill>
                <a:latin typeface="+mj-lt"/>
                <a:cs typeface="+mj-cs"/>
              </a:rPr>
              <a:t>e</a:t>
            </a:r>
            <a:r>
              <a:rPr lang="en-US" sz="4400" spc="-7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0000"/>
                  </a:solidFill>
                </a:uFill>
                <a:latin typeface="+mj-lt"/>
                <a:cs typeface="+mj-cs"/>
              </a:rPr>
              <a:t> </a:t>
            </a:r>
            <a:r>
              <a:rPr lang="en-US" sz="4400" spc="-20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0000"/>
                  </a:solidFill>
                </a:uFill>
                <a:latin typeface="+mj-lt"/>
                <a:cs typeface="+mj-cs"/>
              </a:rPr>
              <a:t>QUALQUER</a:t>
            </a:r>
            <a:r>
              <a:rPr lang="en-US" sz="4400" spc="93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0000"/>
                  </a:solidFill>
                </a:uFill>
                <a:latin typeface="+mj-lt"/>
                <a:cs typeface="+mj-cs"/>
              </a:rPr>
              <a:t> </a:t>
            </a:r>
            <a:r>
              <a:rPr lang="en-US" sz="4400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material</a:t>
            </a: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4400" spc="-7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impresso</a:t>
            </a:r>
            <a:r>
              <a:rPr lang="en-US" sz="4400" spc="-7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?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9FB5BCB-55FF-44E8-B475-CB515D39D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842B4885-EC21-455B-8A5B-7CDE2D30F9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3" name="Freeform 28">
              <a:extLst>
                <a:ext uri="{FF2B5EF4-FFF2-40B4-BE49-F238E27FC236}">
                  <a16:creationId xmlns:a16="http://schemas.microsoft.com/office/drawing/2014/main" id="{CE92F8D5-5207-478F-9179-D21A5D86C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4" name="Freeform 29">
              <a:extLst>
                <a:ext uri="{FF2B5EF4-FFF2-40B4-BE49-F238E27FC236}">
                  <a16:creationId xmlns:a16="http://schemas.microsoft.com/office/drawing/2014/main" id="{4C8A7AE2-A784-4F54-9BF4-F4EB9C536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30">
              <a:extLst>
                <a:ext uri="{FF2B5EF4-FFF2-40B4-BE49-F238E27FC236}">
                  <a16:creationId xmlns:a16="http://schemas.microsoft.com/office/drawing/2014/main" id="{AEAB3670-1604-4BFA-B67E-36C910957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FBA6345B-00E7-445F-9ED1-912D336F7E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2">
              <a:extLst>
                <a:ext uri="{FF2B5EF4-FFF2-40B4-BE49-F238E27FC236}">
                  <a16:creationId xmlns:a16="http://schemas.microsoft.com/office/drawing/2014/main" id="{A71B4879-E81B-4A29-9124-003FE383B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3">
              <a:extLst>
                <a:ext uri="{FF2B5EF4-FFF2-40B4-BE49-F238E27FC236}">
                  <a16:creationId xmlns:a16="http://schemas.microsoft.com/office/drawing/2014/main" id="{18C79535-6DB6-4370-B6AD-61618DEC2E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4">
              <a:extLst>
                <a:ext uri="{FF2B5EF4-FFF2-40B4-BE49-F238E27FC236}">
                  <a16:creationId xmlns:a16="http://schemas.microsoft.com/office/drawing/2014/main" id="{592032C5-4D35-44F8-839E-268D55CBC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5">
              <a:extLst>
                <a:ext uri="{FF2B5EF4-FFF2-40B4-BE49-F238E27FC236}">
                  <a16:creationId xmlns:a16="http://schemas.microsoft.com/office/drawing/2014/main" id="{DDE5CD19-C4AD-4E06-AB6B-4D7CC554F6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6">
              <a:extLst>
                <a:ext uri="{FF2B5EF4-FFF2-40B4-BE49-F238E27FC236}">
                  <a16:creationId xmlns:a16="http://schemas.microsoft.com/office/drawing/2014/main" id="{9767786B-D368-4A7A-A045-B98239B13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7">
              <a:extLst>
                <a:ext uri="{FF2B5EF4-FFF2-40B4-BE49-F238E27FC236}">
                  <a16:creationId xmlns:a16="http://schemas.microsoft.com/office/drawing/2014/main" id="{7B496475-025E-42C3-B075-3AF1731E33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8">
              <a:extLst>
                <a:ext uri="{FF2B5EF4-FFF2-40B4-BE49-F238E27FC236}">
                  <a16:creationId xmlns:a16="http://schemas.microsoft.com/office/drawing/2014/main" id="{148AF32A-DFE9-4CA7-9CFE-945ED38C7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2AA32FB-B608-41B6-8760-AA1367392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Freeform 33">
            <a:extLst>
              <a:ext uri="{FF2B5EF4-FFF2-40B4-BE49-F238E27FC236}">
                <a16:creationId xmlns:a16="http://schemas.microsoft.com/office/drawing/2014/main" id="{BCEEA0D8-22D2-4E96-ABCB-99344CEBC0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D7CA076-22BF-3DDD-5CD1-CA6CB485BF23}"/>
              </a:ext>
            </a:extLst>
          </p:cNvPr>
          <p:cNvSpPr txBox="1"/>
          <p:nvPr/>
        </p:nvSpPr>
        <p:spPr>
          <a:xfrm>
            <a:off x="357830" y="1716464"/>
            <a:ext cx="11412220" cy="3923296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474121" marR="6773" indent="-458035" algn="ctr" defTabSz="609585">
              <a:spcBef>
                <a:spcPts val="133"/>
              </a:spcBef>
            </a:pPr>
            <a:r>
              <a:rPr sz="3200" b="1" spc="-67" dirty="0">
                <a:latin typeface="Arial"/>
                <a:cs typeface="Arial"/>
              </a:rPr>
              <a:t>Todo</a:t>
            </a:r>
            <a:r>
              <a:rPr sz="3200" b="1" spc="48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e</a:t>
            </a:r>
            <a:r>
              <a:rPr sz="3200" b="1" spc="46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qualquer</a:t>
            </a:r>
            <a:r>
              <a:rPr sz="3200" b="1" spc="48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material</a:t>
            </a:r>
            <a:r>
              <a:rPr sz="3200" b="1" spc="48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impresso</a:t>
            </a:r>
            <a:r>
              <a:rPr sz="3200" b="1" spc="48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de</a:t>
            </a:r>
            <a:r>
              <a:rPr sz="3200" b="1" spc="48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campanha </a:t>
            </a:r>
            <a:r>
              <a:rPr sz="3200" b="1" spc="-101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eleitoral</a:t>
            </a:r>
            <a:r>
              <a:rPr sz="3200" b="1" spc="-13" dirty="0">
                <a:latin typeface="Arial"/>
                <a:cs typeface="Arial"/>
              </a:rPr>
              <a:t> deve</a:t>
            </a:r>
            <a:r>
              <a:rPr sz="3200" b="1" spc="6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conter:</a:t>
            </a:r>
            <a:endParaRPr sz="3200" dirty="0">
              <a:latin typeface="Arial"/>
              <a:cs typeface="Arial"/>
            </a:endParaRPr>
          </a:p>
          <a:p>
            <a:pPr marL="474121" indent="-458035" algn="ctr" defTabSz="609585">
              <a:spcBef>
                <a:spcPts val="2452"/>
              </a:spcBef>
              <a:buFont typeface="Wingdings"/>
              <a:buChar char=""/>
              <a:tabLst>
                <a:tab pos="474968" algn="l"/>
              </a:tabLst>
            </a:pPr>
            <a:r>
              <a:rPr sz="3200" b="1" dirty="0">
                <a:latin typeface="Arial"/>
                <a:cs typeface="Arial"/>
              </a:rPr>
              <a:t>CNPJ/CPF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spc="7" dirty="0">
                <a:latin typeface="Arial"/>
                <a:cs typeface="Arial"/>
              </a:rPr>
              <a:t>de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quem</a:t>
            </a:r>
            <a:r>
              <a:rPr sz="3200" b="1" spc="-7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confeccionou</a:t>
            </a:r>
            <a:endParaRPr sz="3200" dirty="0">
              <a:latin typeface="Arial"/>
              <a:cs typeface="Arial"/>
            </a:endParaRPr>
          </a:p>
          <a:p>
            <a:pPr marL="474121" indent="-458035" algn="ctr" defTabSz="609585">
              <a:spcBef>
                <a:spcPts val="1873"/>
              </a:spcBef>
              <a:buFont typeface="Wingdings"/>
              <a:buChar char=""/>
              <a:tabLst>
                <a:tab pos="474968" algn="l"/>
              </a:tabLst>
            </a:pPr>
            <a:r>
              <a:rPr sz="3200" b="1" dirty="0">
                <a:latin typeface="Arial"/>
                <a:cs typeface="Arial"/>
              </a:rPr>
              <a:t>CNPJ/CPF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spc="7" dirty="0">
                <a:latin typeface="Arial"/>
                <a:cs typeface="Arial"/>
              </a:rPr>
              <a:t>de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quem</a:t>
            </a:r>
            <a:r>
              <a:rPr sz="3200" b="1" spc="-7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contratou/</a:t>
            </a:r>
            <a:r>
              <a:rPr sz="3200" b="1" dirty="0" err="1">
                <a:latin typeface="Arial"/>
                <a:cs typeface="Arial"/>
              </a:rPr>
              <a:t>pagou</a:t>
            </a:r>
            <a:r>
              <a:rPr lang="pt-BR" sz="3200" b="1" dirty="0">
                <a:latin typeface="Arial"/>
                <a:cs typeface="Arial"/>
              </a:rPr>
              <a:t> </a:t>
            </a:r>
            <a:r>
              <a:rPr sz="3200" b="1" spc="-7" dirty="0" err="1">
                <a:latin typeface="Arial"/>
                <a:cs typeface="Arial"/>
              </a:rPr>
              <a:t>tiragem</a:t>
            </a:r>
            <a:endParaRPr sz="3200" dirty="0">
              <a:latin typeface="Arial"/>
              <a:cs typeface="Arial"/>
            </a:endParaRPr>
          </a:p>
          <a:p>
            <a:pPr marL="3387" algn="ctr" defTabSz="609585">
              <a:spcBef>
                <a:spcPts val="1847"/>
              </a:spcBef>
            </a:pPr>
            <a:r>
              <a:rPr sz="3200" b="1" spc="-33" dirty="0">
                <a:latin typeface="Arial"/>
                <a:cs typeface="Arial"/>
              </a:rPr>
              <a:t>IMPORTANTE!</a:t>
            </a:r>
            <a:endParaRPr sz="3200" dirty="0">
              <a:latin typeface="Arial"/>
              <a:cs typeface="Arial"/>
            </a:endParaRPr>
          </a:p>
          <a:p>
            <a:pPr marL="16933" algn="ctr" defTabSz="609585">
              <a:spcBef>
                <a:spcPts val="1687"/>
              </a:spcBef>
            </a:pPr>
            <a:r>
              <a:rPr sz="2800" b="1" spc="-73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As</a:t>
            </a:r>
            <a:r>
              <a:rPr sz="2800" b="1" spc="120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dimensões</a:t>
            </a:r>
            <a:r>
              <a:rPr sz="2800" b="1" spc="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do produto</a:t>
            </a:r>
            <a:r>
              <a:rPr sz="2800" b="1" spc="40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devem</a:t>
            </a:r>
            <a:r>
              <a:rPr sz="2800" b="1" spc="6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constar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da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nota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fiscal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29102" y="444794"/>
            <a:ext cx="6425353" cy="940428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6000" dirty="0">
                <a:latin typeface="Arial Black"/>
                <a:cs typeface="Arial Black"/>
              </a:rPr>
              <a:t>DO</a:t>
            </a:r>
            <a:r>
              <a:rPr sz="6000" spc="-33" dirty="0">
                <a:latin typeface="Arial Black"/>
                <a:cs typeface="Arial Black"/>
              </a:rPr>
              <a:t>B</a:t>
            </a:r>
            <a:r>
              <a:rPr sz="6000" dirty="0">
                <a:latin typeface="Arial Black"/>
                <a:cs typeface="Arial Black"/>
              </a:rPr>
              <a:t>R</a:t>
            </a:r>
            <a:r>
              <a:rPr sz="6000" spc="-27" dirty="0">
                <a:latin typeface="Arial Black"/>
                <a:cs typeface="Arial Black"/>
              </a:rPr>
              <a:t>A</a:t>
            </a:r>
            <a:r>
              <a:rPr sz="6000" dirty="0">
                <a:latin typeface="Arial Black"/>
                <a:cs typeface="Arial Black"/>
              </a:rPr>
              <a:t>DI</a:t>
            </a:r>
            <a:r>
              <a:rPr sz="6000" spc="-20" dirty="0">
                <a:latin typeface="Arial Black"/>
                <a:cs typeface="Arial Black"/>
              </a:rPr>
              <a:t>N</a:t>
            </a:r>
            <a:r>
              <a:rPr sz="6000" dirty="0">
                <a:latin typeface="Arial Black"/>
                <a:cs typeface="Arial Black"/>
              </a:rPr>
              <a:t>HA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209867" y="6604423"/>
            <a:ext cx="304800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799" defTabSz="609585">
              <a:lnSpc>
                <a:spcPts val="1653"/>
              </a:lnSpc>
            </a:pPr>
            <a:fld id="{81D60167-4931-47E6-BA6A-407CBD079E47}" type="slidenum">
              <a:rPr sz="1600" dirty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lnSpc>
                  <a:spcPts val="1653"/>
                </a:lnSpc>
              </a:pPr>
              <a:t>51</a:t>
            </a:fld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6524" y="1589375"/>
            <a:ext cx="10898143" cy="5015048"/>
          </a:xfrm>
          <a:prstGeom prst="rect">
            <a:avLst/>
          </a:prstGeom>
        </p:spPr>
        <p:txBody>
          <a:bodyPr vert="horz" wrap="square" lIns="0" tIns="112607" rIns="0" bIns="0" rtlCol="0">
            <a:spAutoFit/>
          </a:bodyPr>
          <a:lstStyle/>
          <a:p>
            <a:pPr marL="270927" algn="ctr" defTabSz="609585">
              <a:spcBef>
                <a:spcPts val="887"/>
              </a:spcBef>
              <a:tabLst>
                <a:tab pos="1642492" algn="l"/>
                <a:tab pos="2333355" algn="l"/>
                <a:tab pos="3254505" algn="l"/>
                <a:tab pos="4494841" algn="l"/>
                <a:tab pos="4918164" algn="l"/>
                <a:tab pos="6429426" algn="l"/>
                <a:tab pos="8478308" algn="l"/>
                <a:tab pos="9152238" algn="l"/>
              </a:tabLst>
            </a:pPr>
            <a:r>
              <a:rPr sz="2800" b="1" dirty="0">
                <a:latin typeface="Arial"/>
                <a:cs typeface="Arial"/>
              </a:rPr>
              <a:t>Lança	</a:t>
            </a:r>
            <a:r>
              <a:rPr sz="2800" b="1" spc="-7" dirty="0">
                <a:latin typeface="Arial"/>
                <a:cs typeface="Arial"/>
              </a:rPr>
              <a:t>ou	não	</a:t>
            </a:r>
            <a:r>
              <a:rPr sz="2800" b="1" dirty="0">
                <a:latin typeface="Arial"/>
                <a:cs typeface="Arial"/>
              </a:rPr>
              <a:t>lança	a	receita	</a:t>
            </a:r>
            <a:r>
              <a:rPr sz="2800" b="1" spc="-7" dirty="0">
                <a:latin typeface="Arial"/>
                <a:cs typeface="Arial"/>
              </a:rPr>
              <a:t>estimável	da</a:t>
            </a:r>
            <a:r>
              <a:rPr lang="pt-BR" sz="2800" b="1" spc="-7" dirty="0">
                <a:latin typeface="Arial"/>
                <a:cs typeface="Arial"/>
              </a:rPr>
              <a:t> </a:t>
            </a:r>
            <a:r>
              <a:rPr sz="2800" b="1" spc="-7" dirty="0" err="1">
                <a:latin typeface="Arial"/>
                <a:cs typeface="Arial"/>
              </a:rPr>
              <a:t>dobradinha</a:t>
            </a:r>
            <a:r>
              <a:rPr sz="2800" b="1" spc="-7" dirty="0">
                <a:latin typeface="Arial"/>
                <a:cs typeface="Arial"/>
              </a:rPr>
              <a:t>,</a:t>
            </a:r>
            <a:r>
              <a:rPr lang="pt-BR" sz="2800" b="1" spc="-7" dirty="0">
                <a:latin typeface="Arial"/>
                <a:cs typeface="Arial"/>
              </a:rPr>
              <a:t> </a:t>
            </a:r>
            <a:r>
              <a:rPr sz="2800" b="1" spc="-7" dirty="0" err="1">
                <a:latin typeface="Arial"/>
                <a:cs typeface="Arial"/>
              </a:rPr>
              <a:t>nas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contas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candidato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beneficiado?</a:t>
            </a:r>
            <a:endParaRPr sz="2800" dirty="0">
              <a:latin typeface="Arial"/>
              <a:cs typeface="Arial"/>
            </a:endParaRPr>
          </a:p>
          <a:p>
            <a:pPr marL="4721742" defTabSz="609585">
              <a:spcBef>
                <a:spcPts val="1553"/>
              </a:spcBef>
            </a:pPr>
            <a:r>
              <a:rPr sz="2800" b="1" dirty="0">
                <a:latin typeface="Arial"/>
                <a:cs typeface="Arial"/>
              </a:rPr>
              <a:t>Depende!</a:t>
            </a:r>
            <a:endParaRPr sz="2800" dirty="0">
              <a:latin typeface="Arial"/>
              <a:cs typeface="Arial"/>
            </a:endParaRPr>
          </a:p>
          <a:p>
            <a:pPr marL="270927" marR="6773" defTabSz="609585">
              <a:lnSpc>
                <a:spcPct val="120000"/>
              </a:lnSpc>
              <a:spcBef>
                <a:spcPts val="780"/>
              </a:spcBef>
            </a:pPr>
            <a:r>
              <a:rPr sz="2800" b="1" dirty="0">
                <a:latin typeface="Arial"/>
                <a:cs typeface="Arial"/>
              </a:rPr>
              <a:t>Se o </a:t>
            </a:r>
            <a:r>
              <a:rPr sz="2800" b="1" spc="-7" dirty="0">
                <a:latin typeface="Arial"/>
                <a:cs typeface="Arial"/>
              </a:rPr>
              <a:t>órgão técnico do </a:t>
            </a:r>
            <a:r>
              <a:rPr sz="2800" b="1" spc="-13" dirty="0">
                <a:latin typeface="Arial"/>
                <a:cs typeface="Arial"/>
              </a:rPr>
              <a:t>TRE </a:t>
            </a:r>
            <a:r>
              <a:rPr sz="2800" b="1" spc="-7" dirty="0">
                <a:latin typeface="Arial"/>
                <a:cs typeface="Arial"/>
              </a:rPr>
              <a:t>do </a:t>
            </a:r>
            <a:r>
              <a:rPr sz="2800" b="1" spc="7" dirty="0">
                <a:latin typeface="Arial"/>
                <a:cs typeface="Arial"/>
              </a:rPr>
              <a:t>seu </a:t>
            </a:r>
            <a:r>
              <a:rPr sz="2800" b="1" dirty="0">
                <a:latin typeface="Arial"/>
                <a:cs typeface="Arial"/>
              </a:rPr>
              <a:t>estado se </a:t>
            </a:r>
            <a:r>
              <a:rPr sz="2800" b="1" spc="-7" dirty="0">
                <a:latin typeface="Arial"/>
                <a:cs typeface="Arial"/>
              </a:rPr>
              <a:t>posicionar </a:t>
            </a:r>
            <a:r>
              <a:rPr sz="2800" b="1" dirty="0">
                <a:latin typeface="Arial"/>
                <a:cs typeface="Arial"/>
              </a:rPr>
              <a:t> (oficialmente!)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quanto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ao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entendimento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que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deve 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lançar </a:t>
            </a:r>
            <a:r>
              <a:rPr sz="2800" b="1" dirty="0">
                <a:latin typeface="Arial"/>
                <a:cs typeface="Arial"/>
              </a:rPr>
              <a:t>apenas </a:t>
            </a:r>
            <a:r>
              <a:rPr sz="2800" b="1" spc="-7" dirty="0">
                <a:latin typeface="Arial"/>
                <a:cs typeface="Arial"/>
              </a:rPr>
              <a:t>a </a:t>
            </a:r>
            <a:r>
              <a:rPr sz="2800" b="1" dirty="0">
                <a:latin typeface="Arial"/>
                <a:cs typeface="Arial"/>
              </a:rPr>
              <a:t>despesa nas </a:t>
            </a:r>
            <a:r>
              <a:rPr sz="2800" b="1" spc="-7" dirty="0">
                <a:latin typeface="Arial"/>
                <a:cs typeface="Arial"/>
              </a:rPr>
              <a:t>contas de quem efetuou </a:t>
            </a:r>
            <a:r>
              <a:rPr sz="2800" b="1" dirty="0">
                <a:latin typeface="Arial"/>
                <a:cs typeface="Arial"/>
              </a:rPr>
              <a:t>o 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correspondente </a:t>
            </a:r>
            <a:r>
              <a:rPr sz="2800" b="1" dirty="0">
                <a:latin typeface="Arial"/>
                <a:cs typeface="Arial"/>
              </a:rPr>
              <a:t>gasto, </a:t>
            </a:r>
            <a:r>
              <a:rPr sz="2800" b="1" spc="-7" dirty="0">
                <a:latin typeface="Arial"/>
                <a:cs typeface="Arial"/>
              </a:rPr>
              <a:t>de </a:t>
            </a:r>
            <a:r>
              <a:rPr sz="2800" b="1" dirty="0">
                <a:latin typeface="Arial"/>
                <a:cs typeface="Arial"/>
              </a:rPr>
              <a:t>acordo com o art 38 § 2º </a:t>
            </a:r>
            <a:r>
              <a:rPr sz="2800" b="1" spc="-13" dirty="0">
                <a:latin typeface="Arial"/>
                <a:cs typeface="Arial"/>
              </a:rPr>
              <a:t>da </a:t>
            </a:r>
            <a:r>
              <a:rPr sz="2800" b="1" spc="-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9504/97,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ok! </a:t>
            </a:r>
            <a:r>
              <a:rPr sz="2800" b="1" dirty="0">
                <a:latin typeface="Arial"/>
                <a:cs typeface="Arial"/>
              </a:rPr>
              <a:t>Nesse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caso,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não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lance.</a:t>
            </a:r>
            <a:endParaRPr sz="2800" dirty="0">
              <a:latin typeface="Arial"/>
              <a:cs typeface="Arial"/>
            </a:endParaRPr>
          </a:p>
          <a:p>
            <a:pPr marL="16933" defTabSz="609585">
              <a:spcBef>
                <a:spcPts val="2693"/>
              </a:spcBef>
            </a:pPr>
            <a:r>
              <a:rPr sz="2400" b="1" dirty="0">
                <a:latin typeface="Arial"/>
                <a:cs typeface="Arial"/>
              </a:rPr>
              <a:t>PORÉM,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SE</a:t>
            </a:r>
            <a:r>
              <a:rPr sz="2400" b="1" spc="-7" dirty="0">
                <a:latin typeface="Arial"/>
                <a:cs typeface="Arial"/>
              </a:rPr>
              <a:t> </a:t>
            </a:r>
            <a:r>
              <a:rPr sz="2400" b="1" spc="-33" dirty="0">
                <a:latin typeface="Arial"/>
                <a:cs typeface="Arial"/>
              </a:rPr>
              <a:t>NÃO</a:t>
            </a:r>
            <a:r>
              <a:rPr sz="2400" b="1" spc="93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HOUVER</a:t>
            </a:r>
            <a:r>
              <a:rPr sz="2400" b="1" spc="7" dirty="0">
                <a:latin typeface="Arial"/>
                <a:cs typeface="Arial"/>
              </a:rPr>
              <a:t> </a:t>
            </a:r>
            <a:r>
              <a:rPr sz="2400" b="1" spc="-13" dirty="0">
                <a:latin typeface="Arial"/>
                <a:cs typeface="Arial"/>
              </a:rPr>
              <a:t>POSICIONAMENTO,</a:t>
            </a:r>
            <a:r>
              <a:rPr sz="2400" b="1" spc="67" dirty="0">
                <a:latin typeface="Arial"/>
                <a:cs typeface="Arial"/>
              </a:rPr>
              <a:t> </a:t>
            </a:r>
            <a:r>
              <a:rPr sz="2400" b="1" spc="-27" dirty="0">
                <a:latin typeface="Arial"/>
                <a:cs typeface="Arial"/>
              </a:rPr>
              <a:t>LANCE</a:t>
            </a:r>
            <a:r>
              <a:rPr sz="2400" b="1" spc="1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O</a:t>
            </a:r>
            <a:r>
              <a:rPr sz="2400" b="1" spc="-13" dirty="0">
                <a:latin typeface="Arial"/>
                <a:cs typeface="Arial"/>
              </a:rPr>
              <a:t> ESTIMÁVEL!!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object 3">
            <a:extLst>
              <a:ext uri="{FF2B5EF4-FFF2-40B4-BE49-F238E27FC236}">
                <a16:creationId xmlns:a16="http://schemas.microsoft.com/office/drawing/2014/main" id="{A8D45689-4417-6A66-6A02-AF3FE50E7061}"/>
              </a:ext>
            </a:extLst>
          </p:cNvPr>
          <p:cNvGrpSpPr/>
          <p:nvPr/>
        </p:nvGrpSpPr>
        <p:grpSpPr>
          <a:xfrm>
            <a:off x="10612582" y="5682540"/>
            <a:ext cx="1260761" cy="1074002"/>
            <a:chOff x="284479" y="0"/>
            <a:chExt cx="8859520" cy="5143500"/>
          </a:xfrm>
        </p:grpSpPr>
        <p:pic>
          <p:nvPicPr>
            <p:cNvPr id="71" name="object 4">
              <a:extLst>
                <a:ext uri="{FF2B5EF4-FFF2-40B4-BE49-F238E27FC236}">
                  <a16:creationId xmlns:a16="http://schemas.microsoft.com/office/drawing/2014/main" id="{56E75DBD-5080-40E6-8867-C49F74DF9E0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4479" y="0"/>
              <a:ext cx="8859520" cy="5143498"/>
            </a:xfrm>
            <a:prstGeom prst="rect">
              <a:avLst/>
            </a:prstGeom>
          </p:spPr>
        </p:pic>
        <p:pic>
          <p:nvPicPr>
            <p:cNvPr id="72" name="object 5">
              <a:extLst>
                <a:ext uri="{FF2B5EF4-FFF2-40B4-BE49-F238E27FC236}">
                  <a16:creationId xmlns:a16="http://schemas.microsoft.com/office/drawing/2014/main" id="{E10629AB-AAEA-B95A-7863-D5F21766BB0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77259" y="3782059"/>
              <a:ext cx="5466334" cy="736854"/>
            </a:xfrm>
            <a:prstGeom prst="rect">
              <a:avLst/>
            </a:prstGeom>
          </p:spPr>
        </p:pic>
        <p:pic>
          <p:nvPicPr>
            <p:cNvPr id="73" name="object 6">
              <a:extLst>
                <a:ext uri="{FF2B5EF4-FFF2-40B4-BE49-F238E27FC236}">
                  <a16:creationId xmlns:a16="http://schemas.microsoft.com/office/drawing/2014/main" id="{F14F232B-0DB9-DD96-95F9-7969242EF9C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61459" y="4178300"/>
              <a:ext cx="4191253" cy="73685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54813" y="318511"/>
            <a:ext cx="11704588" cy="55064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795847" marR="6773" indent="-779761">
              <a:spcBef>
                <a:spcPts val="133"/>
              </a:spcBef>
            </a:pPr>
            <a:r>
              <a:rPr sz="3467" b="0" spc="-40" dirty="0">
                <a:solidFill>
                  <a:schemeClr val="tx1"/>
                </a:solidFill>
                <a:latin typeface="Arial Black"/>
                <a:cs typeface="Arial Black"/>
              </a:rPr>
              <a:t>ATENÇÃO </a:t>
            </a:r>
            <a:r>
              <a:rPr sz="3467" b="0" spc="-73" dirty="0">
                <a:solidFill>
                  <a:schemeClr val="tx1"/>
                </a:solidFill>
                <a:latin typeface="Arial Black"/>
                <a:cs typeface="Arial Black"/>
              </a:rPr>
              <a:t>PARA </a:t>
            </a:r>
            <a:r>
              <a:rPr sz="3467" b="0" dirty="0">
                <a:solidFill>
                  <a:schemeClr val="tx1"/>
                </a:solidFill>
                <a:latin typeface="Arial Black"/>
                <a:cs typeface="Arial Black"/>
              </a:rPr>
              <a:t>DESPESAS </a:t>
            </a:r>
            <a:r>
              <a:rPr sz="3467" b="0" spc="-11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467" b="0" spc="-7" dirty="0">
                <a:solidFill>
                  <a:schemeClr val="tx1"/>
                </a:solidFill>
                <a:latin typeface="Arial Black"/>
                <a:cs typeface="Arial Black"/>
              </a:rPr>
              <a:t>COM</a:t>
            </a:r>
            <a:r>
              <a:rPr sz="3467" b="0" spc="-2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467" b="0" spc="-13" dirty="0">
                <a:solidFill>
                  <a:schemeClr val="tx1"/>
                </a:solidFill>
                <a:latin typeface="Arial Black"/>
                <a:cs typeface="Arial Black"/>
              </a:rPr>
              <a:t>COMBUSTÍVEL!</a:t>
            </a:r>
            <a:endParaRPr sz="3467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7A179F2A-490B-7AD9-F4FB-4B27B88BBBE6}"/>
              </a:ext>
            </a:extLst>
          </p:cNvPr>
          <p:cNvSpPr txBox="1">
            <a:spLocks/>
          </p:cNvSpPr>
          <p:nvPr/>
        </p:nvSpPr>
        <p:spPr>
          <a:xfrm>
            <a:off x="1116494" y="1043448"/>
            <a:ext cx="9203217" cy="489087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4000" b="1" i="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>
              <a:spcBef>
                <a:spcPts val="133"/>
              </a:spcBef>
              <a:tabLst>
                <a:tab pos="2665240" algn="l"/>
              </a:tabLst>
            </a:pPr>
            <a:r>
              <a:rPr lang="pt-BR" sz="3067" spc="-40" dirty="0">
                <a:solidFill>
                  <a:schemeClr val="tx1"/>
                </a:solidFill>
              </a:rPr>
              <a:t>      São </a:t>
            </a:r>
            <a:r>
              <a:rPr lang="pt-BR" sz="3067" spc="-7" dirty="0">
                <a:solidFill>
                  <a:schemeClr val="tx1"/>
                </a:solidFill>
              </a:rPr>
              <a:t>gastos </a:t>
            </a:r>
            <a:r>
              <a:rPr lang="pt-BR" sz="3067" dirty="0">
                <a:solidFill>
                  <a:schemeClr val="tx1"/>
                </a:solidFill>
              </a:rPr>
              <a:t>regulares</a:t>
            </a:r>
            <a:r>
              <a:rPr lang="pt-BR" sz="3067" spc="-53" dirty="0">
                <a:solidFill>
                  <a:schemeClr val="tx1"/>
                </a:solidFill>
              </a:rPr>
              <a:t> </a:t>
            </a:r>
            <a:r>
              <a:rPr lang="pt-BR" sz="3067" spc="-7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</a:rPr>
              <a:t>apenas</a:t>
            </a:r>
            <a:r>
              <a:rPr lang="pt-BR" sz="3067" spc="-20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pt-BR" sz="3067" spc="-7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</a:rPr>
              <a:t>na hipótese</a:t>
            </a:r>
            <a:r>
              <a:rPr lang="pt-BR" sz="3067" spc="-40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pt-BR" sz="3067" spc="-7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</a:rPr>
              <a:t>de</a:t>
            </a:r>
            <a:r>
              <a:rPr lang="pt-BR" sz="3067" spc="-7" dirty="0">
                <a:solidFill>
                  <a:schemeClr val="tx1"/>
                </a:solidFill>
              </a:rPr>
              <a:t>:</a:t>
            </a:r>
            <a:endParaRPr lang="pt-BR" sz="3067" dirty="0">
              <a:solidFill>
                <a:schemeClr val="tx1"/>
              </a:solidFill>
            </a:endParaRPr>
          </a:p>
        </p:txBody>
      </p:sp>
      <p:sp>
        <p:nvSpPr>
          <p:cNvPr id="24" name="object 3">
            <a:extLst>
              <a:ext uri="{FF2B5EF4-FFF2-40B4-BE49-F238E27FC236}">
                <a16:creationId xmlns:a16="http://schemas.microsoft.com/office/drawing/2014/main" id="{C8D0DD19-B2C6-E0EF-CA54-3BF135F68ED8}"/>
              </a:ext>
            </a:extLst>
          </p:cNvPr>
          <p:cNvSpPr txBox="1"/>
          <p:nvPr/>
        </p:nvSpPr>
        <p:spPr>
          <a:xfrm>
            <a:off x="448618" y="1923367"/>
            <a:ext cx="11322473" cy="390534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358986" indent="-342900" defTabSz="609585">
              <a:spcBef>
                <a:spcPts val="133"/>
              </a:spcBef>
              <a:buFont typeface="Wingdings" panose="05000000000000000000" pitchFamily="2" charset="2"/>
              <a:buChar char="q"/>
              <a:tabLst>
                <a:tab pos="304792" algn="l"/>
                <a:tab pos="305639" algn="l"/>
                <a:tab pos="2665240" algn="l"/>
                <a:tab pos="3235032" algn="l"/>
                <a:tab pos="5233116" algn="l"/>
                <a:tab pos="6273643" algn="l"/>
                <a:tab pos="6839202" algn="l"/>
                <a:tab pos="8373324" algn="l"/>
                <a:tab pos="8959203" algn="l"/>
                <a:tab pos="9830400" algn="l"/>
                <a:tab pos="11096983" algn="l"/>
              </a:tabLst>
            </a:pP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7" dirty="0">
                <a:latin typeface="Arial"/>
                <a:cs typeface="Arial"/>
              </a:rPr>
              <a:t>pr</a:t>
            </a:r>
            <a:r>
              <a:rPr sz="2000" b="1" spc="-27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sen</a:t>
            </a:r>
            <a:r>
              <a:rPr sz="2000" b="1" spc="-13" dirty="0">
                <a:latin typeface="Arial"/>
                <a:cs typeface="Arial"/>
              </a:rPr>
              <a:t>t</a:t>
            </a:r>
            <a:r>
              <a:rPr sz="2000" b="1" spc="-27" dirty="0">
                <a:latin typeface="Arial"/>
                <a:cs typeface="Arial"/>
              </a:rPr>
              <a:t>a</a:t>
            </a:r>
            <a:r>
              <a:rPr sz="2000" b="1" dirty="0">
                <a:latin typeface="Arial"/>
                <a:cs typeface="Arial"/>
              </a:rPr>
              <a:t>ção	</a:t>
            </a:r>
            <a:r>
              <a:rPr sz="2000" b="1" spc="-33" dirty="0">
                <a:latin typeface="Arial"/>
                <a:cs typeface="Arial"/>
              </a:rPr>
              <a:t>d</a:t>
            </a:r>
            <a:r>
              <a:rPr sz="2000" b="1" dirty="0">
                <a:latin typeface="Arial"/>
                <a:cs typeface="Arial"/>
              </a:rPr>
              <a:t>e	</a:t>
            </a:r>
            <a:r>
              <a:rPr sz="2000" b="1" spc="-33" dirty="0">
                <a:latin typeface="Arial"/>
                <a:cs typeface="Arial"/>
              </a:rPr>
              <a:t>d</a:t>
            </a:r>
            <a:r>
              <a:rPr sz="2000" b="1" dirty="0">
                <a:latin typeface="Arial"/>
                <a:cs typeface="Arial"/>
              </a:rPr>
              <a:t>ocum</a:t>
            </a:r>
            <a:r>
              <a:rPr sz="2000" b="1" spc="7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n</a:t>
            </a:r>
            <a:r>
              <a:rPr sz="2000" b="1" spc="-13" dirty="0">
                <a:latin typeface="Arial"/>
                <a:cs typeface="Arial"/>
              </a:rPr>
              <a:t>t</a:t>
            </a:r>
            <a:r>
              <a:rPr sz="2000" b="1" dirty="0">
                <a:latin typeface="Arial"/>
                <a:cs typeface="Arial"/>
              </a:rPr>
              <a:t>o	fi</a:t>
            </a:r>
            <a:r>
              <a:rPr sz="2000" b="1" spc="-20" dirty="0">
                <a:latin typeface="Arial"/>
                <a:cs typeface="Arial"/>
              </a:rPr>
              <a:t>s</a:t>
            </a:r>
            <a:r>
              <a:rPr sz="2000" b="1" dirty="0">
                <a:latin typeface="Arial"/>
                <a:cs typeface="Arial"/>
              </a:rPr>
              <a:t>c</a:t>
            </a:r>
            <a:r>
              <a:rPr sz="2000" b="1" spc="-27" dirty="0">
                <a:latin typeface="Arial"/>
                <a:cs typeface="Arial"/>
              </a:rPr>
              <a:t>a</a:t>
            </a:r>
            <a:r>
              <a:rPr sz="2000" b="1" dirty="0">
                <a:latin typeface="Arial"/>
                <a:cs typeface="Arial"/>
              </a:rPr>
              <a:t>l	</a:t>
            </a:r>
            <a:r>
              <a:rPr sz="2000" b="1" spc="-33" dirty="0">
                <a:latin typeface="Arial"/>
                <a:cs typeface="Arial"/>
              </a:rPr>
              <a:t>d</a:t>
            </a:r>
            <a:r>
              <a:rPr sz="2000" b="1" dirty="0">
                <a:latin typeface="Arial"/>
                <a:cs typeface="Arial"/>
              </a:rPr>
              <a:t>a	despes</a:t>
            </a:r>
            <a:r>
              <a:rPr sz="2000" b="1" spc="-7" dirty="0">
                <a:latin typeface="Arial"/>
                <a:cs typeface="Arial"/>
              </a:rPr>
              <a:t>a</a:t>
            </a:r>
            <a:r>
              <a:rPr sz="2000" b="1" dirty="0">
                <a:latin typeface="Arial"/>
                <a:cs typeface="Arial"/>
              </a:rPr>
              <a:t>	</a:t>
            </a:r>
            <a:r>
              <a:rPr sz="2000" b="1" spc="-7" dirty="0">
                <a:latin typeface="Arial"/>
                <a:cs typeface="Arial"/>
              </a:rPr>
              <a:t>d</a:t>
            </a:r>
            <a:r>
              <a:rPr sz="2000" b="1" dirty="0">
                <a:latin typeface="Arial"/>
                <a:cs typeface="Arial"/>
              </a:rPr>
              <a:t>o	qu</a:t>
            </a:r>
            <a:r>
              <a:rPr sz="2000" b="1" spc="13" dirty="0">
                <a:latin typeface="Arial"/>
                <a:cs typeface="Arial"/>
              </a:rPr>
              <a:t>a</a:t>
            </a:r>
            <a:r>
              <a:rPr sz="2000" b="1" dirty="0">
                <a:latin typeface="Arial"/>
                <a:cs typeface="Arial"/>
              </a:rPr>
              <a:t>l	c</a:t>
            </a:r>
            <a:r>
              <a:rPr sz="2000" b="1" spc="-33" dirty="0">
                <a:latin typeface="Arial"/>
                <a:cs typeface="Arial"/>
              </a:rPr>
              <a:t>o</a:t>
            </a:r>
            <a:r>
              <a:rPr sz="2000" b="1" dirty="0">
                <a:latin typeface="Arial"/>
                <a:cs typeface="Arial"/>
              </a:rPr>
              <a:t>ns</a:t>
            </a:r>
            <a:r>
              <a:rPr sz="2000" b="1" spc="-7" dirty="0">
                <a:latin typeface="Arial"/>
                <a:cs typeface="Arial"/>
              </a:rPr>
              <a:t>te</a:t>
            </a:r>
            <a:r>
              <a:rPr sz="2000" b="1" dirty="0">
                <a:latin typeface="Arial"/>
                <a:cs typeface="Arial"/>
              </a:rPr>
              <a:t>	o</a:t>
            </a:r>
            <a:endParaRPr sz="2000" dirty="0">
              <a:latin typeface="Arial"/>
              <a:cs typeface="Arial"/>
            </a:endParaRPr>
          </a:p>
          <a:p>
            <a:pPr marL="16933" defTabSz="609585"/>
            <a:r>
              <a:rPr sz="2000" b="1" spc="-7" dirty="0">
                <a:latin typeface="Arial"/>
                <a:cs typeface="Arial"/>
              </a:rPr>
              <a:t>CNPJ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da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campanha,</a:t>
            </a:r>
            <a:r>
              <a:rPr sz="2000" b="1" spc="-6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para</a:t>
            </a:r>
            <a:r>
              <a:rPr sz="2000" b="1" spc="-13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abastecimento</a:t>
            </a:r>
            <a:r>
              <a:rPr sz="2000" b="1" spc="-4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de:</a:t>
            </a:r>
            <a:endParaRPr sz="2000" dirty="0">
              <a:latin typeface="Arial"/>
              <a:cs typeface="Arial"/>
            </a:endParaRPr>
          </a:p>
          <a:p>
            <a:pPr marL="359833" marR="13546" lvl="1" indent="-342900" algn="just" defTabSz="609585">
              <a:spcBef>
                <a:spcPts val="2585"/>
              </a:spcBef>
              <a:buFont typeface="Wingdings" panose="05000000000000000000" pitchFamily="2" charset="2"/>
              <a:buChar char="q"/>
              <a:tabLst>
                <a:tab pos="1518035" algn="l"/>
              </a:tabLst>
            </a:pPr>
            <a:r>
              <a:rPr sz="2000" b="1" dirty="0">
                <a:latin typeface="Arial"/>
                <a:cs typeface="Arial"/>
              </a:rPr>
              <a:t>veículos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em</a:t>
            </a:r>
            <a:r>
              <a:rPr sz="2000" b="1" dirty="0">
                <a:latin typeface="Arial"/>
                <a:cs typeface="Arial"/>
              </a:rPr>
              <a:t> eventos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carreata,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até</a:t>
            </a:r>
            <a:r>
              <a:rPr sz="2000" b="1" dirty="0">
                <a:latin typeface="Arial"/>
                <a:cs typeface="Arial"/>
              </a:rPr>
              <a:t> o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limite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de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10</a:t>
            </a:r>
            <a:r>
              <a:rPr sz="2000" b="1" dirty="0">
                <a:latin typeface="Arial"/>
                <a:cs typeface="Arial"/>
              </a:rPr>
              <a:t> litros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por 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veículo,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desde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que</a:t>
            </a:r>
            <a:r>
              <a:rPr sz="2000" b="1" dirty="0">
                <a:latin typeface="Arial"/>
                <a:cs typeface="Arial"/>
              </a:rPr>
              <a:t> feita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indicação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da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quantidade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carros</a:t>
            </a:r>
            <a:r>
              <a:rPr sz="2000" b="1" dirty="0">
                <a:latin typeface="Arial"/>
                <a:cs typeface="Arial"/>
              </a:rPr>
              <a:t> e</a:t>
            </a:r>
            <a:r>
              <a:rPr sz="2000" b="1" spc="7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de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combustíveis</a:t>
            </a:r>
            <a:r>
              <a:rPr sz="2000" b="1" spc="-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utilizados</a:t>
            </a:r>
            <a:r>
              <a:rPr sz="2000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por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evento;</a:t>
            </a:r>
            <a:endParaRPr sz="2000" dirty="0">
              <a:latin typeface="Arial"/>
              <a:cs typeface="Arial"/>
            </a:endParaRPr>
          </a:p>
          <a:p>
            <a:pPr marL="781035" lvl="1" indent="-171450" defTabSz="609585">
              <a:spcBef>
                <a:spcPts val="33"/>
              </a:spcBef>
              <a:buClr>
                <a:srgbClr val="000066"/>
              </a:buClr>
              <a:buFont typeface="Wingdings" panose="05000000000000000000" pitchFamily="2" charset="2"/>
              <a:buChar char="q"/>
            </a:pPr>
            <a:endParaRPr sz="1100" dirty="0">
              <a:latin typeface="Arial"/>
              <a:cs typeface="Arial"/>
            </a:endParaRPr>
          </a:p>
          <a:p>
            <a:pPr marL="359833" marR="10160" lvl="1" indent="-342900" algn="just" defTabSz="609585">
              <a:spcBef>
                <a:spcPts val="7"/>
              </a:spcBef>
              <a:buFont typeface="Wingdings" panose="05000000000000000000" pitchFamily="2" charset="2"/>
              <a:buChar char="q"/>
              <a:tabLst>
                <a:tab pos="1440144" algn="l"/>
              </a:tabLst>
            </a:pPr>
            <a:r>
              <a:rPr sz="2000" b="1" dirty="0">
                <a:latin typeface="Arial"/>
                <a:cs typeface="Arial"/>
              </a:rPr>
              <a:t>veículos utilizados </a:t>
            </a:r>
            <a:r>
              <a:rPr sz="2000" b="1" spc="-7" dirty="0">
                <a:latin typeface="Arial"/>
                <a:cs typeface="Arial"/>
              </a:rPr>
              <a:t>a serviço </a:t>
            </a:r>
            <a:r>
              <a:rPr sz="2000" b="1" dirty="0">
                <a:latin typeface="Arial"/>
                <a:cs typeface="Arial"/>
              </a:rPr>
              <a:t>da campanha, </a:t>
            </a:r>
            <a:r>
              <a:rPr sz="2000" b="1" spc="-7" dirty="0">
                <a:latin typeface="Arial"/>
                <a:cs typeface="Arial"/>
              </a:rPr>
              <a:t>decorrentes </a:t>
            </a:r>
            <a:r>
              <a:rPr sz="2000" b="1" dirty="0">
                <a:latin typeface="Arial"/>
                <a:cs typeface="Arial"/>
              </a:rPr>
              <a:t>da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locação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ou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cessão temporária</a:t>
            </a:r>
            <a:r>
              <a:rPr sz="2000" b="1" spc="-7" dirty="0">
                <a:latin typeface="Arial"/>
                <a:cs typeface="Arial"/>
              </a:rPr>
              <a:t>,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desde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que constem </a:t>
            </a:r>
            <a:r>
              <a:rPr sz="2000" b="1" spc="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da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prestação de contas </a:t>
            </a:r>
            <a:r>
              <a:rPr sz="2000" b="1" dirty="0">
                <a:latin typeface="Arial"/>
                <a:cs typeface="Arial"/>
              </a:rPr>
              <a:t>e </a:t>
            </a:r>
            <a:r>
              <a:rPr sz="2000" b="1" spc="-7" dirty="0">
                <a:latin typeface="Arial"/>
                <a:cs typeface="Arial"/>
              </a:rPr>
              <a:t>seja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7" dirty="0">
                <a:latin typeface="Arial"/>
                <a:cs typeface="Arial"/>
              </a:rPr>
              <a:t>apresentado relatório </a:t>
            </a:r>
            <a:r>
              <a:rPr sz="2000" b="1" dirty="0">
                <a:latin typeface="Arial"/>
                <a:cs typeface="Arial"/>
              </a:rPr>
              <a:t>do qual conste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volume e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valor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dos </a:t>
            </a:r>
            <a:r>
              <a:rPr sz="20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combustíveis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adquiridos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semanalmente</a:t>
            </a:r>
            <a:r>
              <a:rPr sz="2000" b="1" spc="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20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para </a:t>
            </a:r>
            <a:r>
              <a:rPr sz="20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este</a:t>
            </a:r>
            <a:r>
              <a:rPr sz="2000" b="1" spc="-13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2000" b="1" dirty="0" err="1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fim</a:t>
            </a:r>
            <a:r>
              <a:rPr sz="2000" b="1" dirty="0">
                <a:latin typeface="Arial"/>
                <a:cs typeface="Arial"/>
              </a:rPr>
              <a:t>;</a:t>
            </a:r>
            <a:endParaRPr lang="pt-BR" sz="2000" b="1" dirty="0">
              <a:latin typeface="Arial"/>
              <a:cs typeface="Arial"/>
            </a:endParaRPr>
          </a:p>
          <a:p>
            <a:pPr marL="359833" marR="10160" lvl="1" indent="-342900" algn="just" defTabSz="609585">
              <a:spcBef>
                <a:spcPts val="7"/>
              </a:spcBef>
              <a:buFont typeface="Wingdings" panose="05000000000000000000" pitchFamily="2" charset="2"/>
              <a:buChar char="q"/>
              <a:tabLst>
                <a:tab pos="1440144" algn="l"/>
              </a:tabLst>
            </a:pPr>
            <a:endParaRPr lang="pt-BR" sz="2000" b="1" dirty="0">
              <a:latin typeface="Arial"/>
              <a:cs typeface="Arial"/>
            </a:endParaRPr>
          </a:p>
          <a:p>
            <a:pPr marL="359833" marR="10160" lvl="1" indent="-342900" algn="just" defTabSz="609585">
              <a:spcBef>
                <a:spcPts val="7"/>
              </a:spcBef>
              <a:buFont typeface="Wingdings" panose="05000000000000000000" pitchFamily="2" charset="2"/>
              <a:buChar char="q"/>
              <a:tabLst>
                <a:tab pos="1440144" algn="l"/>
              </a:tabLst>
            </a:pPr>
            <a:r>
              <a:rPr lang="pt-BR" sz="2000" b="1" dirty="0">
                <a:latin typeface="Arial"/>
                <a:cs typeface="Arial"/>
              </a:rPr>
              <a:t>Geradores de energia, decorrentes da locação ou cessão temporária devidamente comprovada na prestação de contas, com a apresentação de relatório final do qual conste o volume e valor dos combustíveis adquiridos na campanha para este fim.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02747" y="1375775"/>
            <a:ext cx="7966287" cy="4467013"/>
            <a:chOff x="1877060" y="1031831"/>
            <a:chExt cx="5974715" cy="33502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10714" y="1031831"/>
              <a:ext cx="2895691" cy="51597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85340" y="1460500"/>
              <a:ext cx="5552694" cy="139725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89200" y="2222500"/>
              <a:ext cx="4747513" cy="139725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77060" y="2984500"/>
              <a:ext cx="5974334" cy="139725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012947" y="1132840"/>
            <a:ext cx="6617547" cy="4121898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294631" marR="292939" indent="5080" algn="ctr" defTabSz="609585">
              <a:spcBef>
                <a:spcPts val="140"/>
              </a:spcBef>
            </a:pPr>
            <a:r>
              <a:rPr sz="6667" spc="-40" dirty="0">
                <a:latin typeface="Arial Black"/>
                <a:cs typeface="Arial Black"/>
              </a:rPr>
              <a:t>GASTOS </a:t>
            </a:r>
            <a:r>
              <a:rPr sz="6667" spc="-33" dirty="0">
                <a:latin typeface="Arial Black"/>
                <a:cs typeface="Arial Black"/>
              </a:rPr>
              <a:t> </a:t>
            </a:r>
            <a:r>
              <a:rPr sz="6667" spc="-7" dirty="0">
                <a:latin typeface="Arial Black"/>
                <a:cs typeface="Arial Black"/>
              </a:rPr>
              <a:t>QUE</a:t>
            </a:r>
            <a:r>
              <a:rPr sz="6667" spc="-93" dirty="0">
                <a:latin typeface="Arial Black"/>
                <a:cs typeface="Arial Black"/>
              </a:rPr>
              <a:t> </a:t>
            </a:r>
            <a:r>
              <a:rPr sz="6667" spc="-13" dirty="0">
                <a:latin typeface="Arial Black"/>
                <a:cs typeface="Arial Black"/>
              </a:rPr>
              <a:t>EXIGEM </a:t>
            </a:r>
            <a:r>
              <a:rPr sz="6667" spc="-2200" dirty="0">
                <a:latin typeface="Arial Black"/>
                <a:cs typeface="Arial Black"/>
              </a:rPr>
              <a:t> </a:t>
            </a:r>
            <a:r>
              <a:rPr sz="6667" spc="-53" dirty="0">
                <a:latin typeface="Arial Black"/>
                <a:cs typeface="Arial Black"/>
              </a:rPr>
              <a:t>CUIDADOS</a:t>
            </a:r>
            <a:endParaRPr sz="6667" dirty="0">
              <a:latin typeface="Arial Black"/>
              <a:cs typeface="Arial Black"/>
            </a:endParaRPr>
          </a:p>
          <a:p>
            <a:pPr algn="ctr" defTabSz="609585">
              <a:spcBef>
                <a:spcPts val="13"/>
              </a:spcBef>
            </a:pPr>
            <a:r>
              <a:rPr sz="6667" spc="-7" dirty="0">
                <a:latin typeface="Arial Black"/>
                <a:cs typeface="Arial Black"/>
              </a:rPr>
              <a:t>REDOBRADOS</a:t>
            </a:r>
            <a:endParaRPr sz="6667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60147" y="209690"/>
            <a:ext cx="10113818" cy="167909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algn="ctr">
              <a:spcBef>
                <a:spcPts val="133"/>
              </a:spcBef>
            </a:pPr>
            <a:r>
              <a:rPr spc="-7" dirty="0">
                <a:solidFill>
                  <a:srgbClr val="003300"/>
                </a:solidFill>
                <a:latin typeface="Arial Black"/>
                <a:cs typeface="Arial Black"/>
              </a:rPr>
              <a:t>LIMITES</a:t>
            </a:r>
            <a:r>
              <a:rPr spc="-20" dirty="0">
                <a:solidFill>
                  <a:srgbClr val="003300"/>
                </a:solidFill>
                <a:latin typeface="Arial Black"/>
                <a:cs typeface="Arial Black"/>
              </a:rPr>
              <a:t> </a:t>
            </a:r>
            <a:r>
              <a:rPr lang="pt-BR" spc="-20" dirty="0">
                <a:solidFill>
                  <a:srgbClr val="003300"/>
                </a:solidFill>
                <a:latin typeface="Arial Black"/>
                <a:cs typeface="Arial Black"/>
              </a:rPr>
              <a:t>EM RELAÇÃO AO TOTAL </a:t>
            </a:r>
            <a:br>
              <a:rPr lang="pt-BR" spc="-20" dirty="0">
                <a:solidFill>
                  <a:srgbClr val="003300"/>
                </a:solidFill>
                <a:latin typeface="Arial Black"/>
                <a:cs typeface="Arial Black"/>
              </a:rPr>
            </a:br>
            <a:r>
              <a:rPr lang="pt-BR" spc="-20" dirty="0">
                <a:solidFill>
                  <a:srgbClr val="003300"/>
                </a:solidFill>
                <a:latin typeface="Arial Black"/>
                <a:cs typeface="Arial Black"/>
              </a:rPr>
              <a:t>DOS GASTOS DA CAMPANHA </a:t>
            </a:r>
            <a:br>
              <a:rPr lang="pt-BR" spc="-20" dirty="0">
                <a:solidFill>
                  <a:srgbClr val="003300"/>
                </a:solidFill>
                <a:latin typeface="Arial Black"/>
                <a:cs typeface="Arial Black"/>
              </a:rPr>
            </a:br>
            <a:r>
              <a:rPr spc="-7" dirty="0">
                <a:solidFill>
                  <a:srgbClr val="003300"/>
                </a:solidFill>
                <a:latin typeface="Arial Black"/>
                <a:cs typeface="Arial Black"/>
              </a:rPr>
              <a:t>ESPECÍFICOS</a:t>
            </a:r>
            <a:r>
              <a:rPr spc="-33" dirty="0">
                <a:solidFill>
                  <a:srgbClr val="003300"/>
                </a:solidFill>
                <a:latin typeface="Arial Black"/>
                <a:cs typeface="Arial Black"/>
              </a:rPr>
              <a:t> </a:t>
            </a:r>
            <a:r>
              <a:rPr dirty="0">
                <a:solidFill>
                  <a:srgbClr val="003300"/>
                </a:solidFill>
                <a:latin typeface="Arial Black"/>
                <a:cs typeface="Arial Black"/>
              </a:rPr>
              <a:t>DE</a:t>
            </a:r>
            <a:r>
              <a:rPr spc="-53" dirty="0">
                <a:solidFill>
                  <a:srgbClr val="003300"/>
                </a:solidFill>
                <a:latin typeface="Arial Black"/>
                <a:cs typeface="Arial Black"/>
              </a:rPr>
              <a:t> </a:t>
            </a:r>
            <a:r>
              <a:rPr spc="-27" dirty="0">
                <a:solidFill>
                  <a:srgbClr val="003300"/>
                </a:solidFill>
                <a:latin typeface="Arial Black"/>
                <a:cs typeface="Arial Black"/>
              </a:rPr>
              <a:t>GASTOS</a:t>
            </a:r>
            <a:endParaRPr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2436" y="2488031"/>
            <a:ext cx="10938512" cy="2835819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6773" algn="ctr" defTabSz="609585">
              <a:tabLst>
                <a:tab pos="2004857" algn="l"/>
                <a:tab pos="3071630" algn="l"/>
                <a:tab pos="5097653" algn="l"/>
                <a:tab pos="6005257" algn="l"/>
                <a:tab pos="7668915" algn="l"/>
                <a:tab pos="8827125" algn="l"/>
                <a:tab pos="10619475" algn="l"/>
              </a:tabLst>
            </a:pPr>
            <a:r>
              <a:rPr sz="2800" b="1" spc="7" dirty="0">
                <a:latin typeface="Calibri"/>
                <a:cs typeface="Calibri"/>
              </a:rPr>
              <a:t>10</a:t>
            </a:r>
            <a:r>
              <a:rPr sz="2800" b="1" dirty="0">
                <a:latin typeface="Calibri"/>
                <a:cs typeface="Calibri"/>
              </a:rPr>
              <a:t>%</a:t>
            </a:r>
            <a:r>
              <a:rPr lang="pt-BR" sz="2800" b="1" dirty="0">
                <a:latin typeface="Calibri"/>
                <a:cs typeface="Calibri"/>
              </a:rPr>
              <a:t> -  </a:t>
            </a:r>
            <a:r>
              <a:rPr sz="2800" b="1" spc="-13" dirty="0" err="1">
                <a:latin typeface="Calibri"/>
                <a:cs typeface="Calibri"/>
              </a:rPr>
              <a:t>a</a:t>
            </a:r>
            <a:r>
              <a:rPr sz="2800" b="1" dirty="0" err="1">
                <a:latin typeface="Calibri"/>
                <a:cs typeface="Calibri"/>
              </a:rPr>
              <a:t>l</a:t>
            </a:r>
            <a:r>
              <a:rPr sz="2800" b="1" spc="13" dirty="0" err="1">
                <a:latin typeface="Calibri"/>
                <a:cs typeface="Calibri"/>
              </a:rPr>
              <a:t>i</a:t>
            </a:r>
            <a:r>
              <a:rPr sz="2800" b="1" spc="-7" dirty="0" err="1">
                <a:latin typeface="Calibri"/>
                <a:cs typeface="Calibri"/>
              </a:rPr>
              <a:t>me</a:t>
            </a:r>
            <a:r>
              <a:rPr sz="2800" b="1" spc="-60" dirty="0" err="1">
                <a:latin typeface="Calibri"/>
                <a:cs typeface="Calibri"/>
              </a:rPr>
              <a:t>n</a:t>
            </a:r>
            <a:r>
              <a:rPr sz="2800" b="1" spc="-67" dirty="0" err="1">
                <a:latin typeface="Calibri"/>
                <a:cs typeface="Calibri"/>
              </a:rPr>
              <a:t>t</a:t>
            </a:r>
            <a:r>
              <a:rPr sz="2800" b="1" spc="-13" dirty="0" err="1">
                <a:latin typeface="Calibri"/>
                <a:cs typeface="Calibri"/>
              </a:rPr>
              <a:t>a</a:t>
            </a:r>
            <a:r>
              <a:rPr sz="2800" b="1" spc="-33" dirty="0" err="1">
                <a:latin typeface="Calibri"/>
                <a:cs typeface="Calibri"/>
              </a:rPr>
              <a:t>ç</a:t>
            </a:r>
            <a:r>
              <a:rPr sz="2800" b="1" spc="-13" dirty="0" err="1">
                <a:latin typeface="Calibri"/>
                <a:cs typeface="Calibri"/>
              </a:rPr>
              <a:t>ã</a:t>
            </a:r>
            <a:r>
              <a:rPr sz="2800" b="1" dirty="0" err="1">
                <a:latin typeface="Calibri"/>
                <a:cs typeface="Calibri"/>
              </a:rPr>
              <a:t>o</a:t>
            </a:r>
            <a:r>
              <a:rPr lang="pt-BR" sz="2800" b="1" dirty="0">
                <a:latin typeface="Calibri"/>
                <a:cs typeface="Calibri"/>
              </a:rPr>
              <a:t> </a:t>
            </a:r>
            <a:r>
              <a:rPr sz="2800" b="1" spc="7" dirty="0">
                <a:latin typeface="Calibri"/>
                <a:cs typeface="Calibri"/>
              </a:rPr>
              <a:t>d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lang="pt-BR" sz="2800" b="1" dirty="0">
                <a:latin typeface="Calibri"/>
                <a:cs typeface="Calibri"/>
              </a:rPr>
              <a:t> </a:t>
            </a:r>
            <a:r>
              <a:rPr sz="2800" b="1" dirty="0" err="1">
                <a:latin typeface="Calibri"/>
                <a:cs typeface="Calibri"/>
              </a:rPr>
              <a:t>p</a:t>
            </a:r>
            <a:r>
              <a:rPr sz="2800" b="1" spc="27" dirty="0" err="1">
                <a:latin typeface="Calibri"/>
                <a:cs typeface="Calibri"/>
              </a:rPr>
              <a:t>e</a:t>
            </a:r>
            <a:r>
              <a:rPr sz="2800" b="1" dirty="0" err="1">
                <a:latin typeface="Calibri"/>
                <a:cs typeface="Calibri"/>
              </a:rPr>
              <a:t>ssoal</a:t>
            </a:r>
            <a:r>
              <a:rPr sz="2800" b="1" dirty="0">
                <a:latin typeface="Calibri"/>
                <a:cs typeface="Calibri"/>
              </a:rPr>
              <a:t>	</a:t>
            </a:r>
            <a:r>
              <a:rPr sz="2800" b="1" spc="7" dirty="0">
                <a:latin typeface="Calibri"/>
                <a:cs typeface="Calibri"/>
              </a:rPr>
              <a:t>qu</a:t>
            </a:r>
            <a:r>
              <a:rPr sz="2800" b="1" dirty="0">
                <a:latin typeface="Calibri"/>
                <a:cs typeface="Calibri"/>
              </a:rPr>
              <a:t>e	p</a:t>
            </a:r>
            <a:r>
              <a:rPr sz="2800" b="1" spc="-60" dirty="0">
                <a:latin typeface="Calibri"/>
                <a:cs typeface="Calibri"/>
              </a:rPr>
              <a:t>r</a:t>
            </a:r>
            <a:r>
              <a:rPr sz="2800" b="1" spc="-7" dirty="0">
                <a:latin typeface="Calibri"/>
                <a:cs typeface="Calibri"/>
              </a:rPr>
              <a:t>e</a:t>
            </a:r>
            <a:r>
              <a:rPr sz="2800" b="1" spc="-60" dirty="0">
                <a:latin typeface="Calibri"/>
                <a:cs typeface="Calibri"/>
              </a:rPr>
              <a:t>s</a:t>
            </a:r>
            <a:r>
              <a:rPr sz="2800" b="1" spc="-67" dirty="0">
                <a:latin typeface="Calibri"/>
                <a:cs typeface="Calibri"/>
              </a:rPr>
              <a:t>t</a:t>
            </a:r>
            <a:r>
              <a:rPr sz="2800" b="1" dirty="0">
                <a:latin typeface="Calibri"/>
                <a:cs typeface="Calibri"/>
              </a:rPr>
              <a:t>a  serviços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às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candidaturas</a:t>
            </a:r>
            <a:endParaRPr sz="2800" dirty="0">
              <a:latin typeface="Calibri"/>
              <a:cs typeface="Calibri"/>
            </a:endParaRPr>
          </a:p>
          <a:p>
            <a:pPr marL="403003" indent="-386917" defTabSz="609585">
              <a:spcBef>
                <a:spcPts val="3213"/>
              </a:spcBef>
              <a:buFont typeface="Wingdings"/>
              <a:buChar char=""/>
              <a:tabLst>
                <a:tab pos="403850" algn="l"/>
                <a:tab pos="1628946" algn="l"/>
                <a:tab pos="9850720" algn="l"/>
              </a:tabLst>
            </a:pPr>
            <a:r>
              <a:rPr sz="2800" b="1" dirty="0">
                <a:latin typeface="Calibri"/>
                <a:cs typeface="Calibri"/>
              </a:rPr>
              <a:t>20%</a:t>
            </a:r>
            <a:r>
              <a:rPr lang="pt-BR" sz="2800" b="1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-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aluguel</a:t>
            </a:r>
            <a:r>
              <a:rPr sz="2800" b="1" spc="2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7" dirty="0" err="1">
                <a:latin typeface="Calibri"/>
                <a:cs typeface="Calibri"/>
              </a:rPr>
              <a:t>veículos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20" dirty="0" err="1">
                <a:latin typeface="Calibri"/>
                <a:cs typeface="Calibri"/>
              </a:rPr>
              <a:t>automotores</a:t>
            </a:r>
            <a:r>
              <a:rPr lang="pt-BR" sz="2800" b="1" spc="-20" dirty="0">
                <a:latin typeface="Calibri"/>
                <a:cs typeface="Calibri"/>
              </a:rPr>
              <a:t>.</a:t>
            </a:r>
          </a:p>
          <a:p>
            <a:pPr marL="16086" defTabSz="609585">
              <a:spcBef>
                <a:spcPts val="3213"/>
              </a:spcBef>
              <a:tabLst>
                <a:tab pos="403850" algn="l"/>
                <a:tab pos="1628946" algn="l"/>
                <a:tab pos="9850720" algn="l"/>
              </a:tabLst>
            </a:pPr>
            <a:endParaRPr lang="pt-BR" sz="100" b="1" spc="-20" dirty="0">
              <a:latin typeface="Calibri"/>
              <a:cs typeface="Calibri"/>
            </a:endParaRPr>
          </a:p>
          <a:p>
            <a:pPr marL="16933" marR="6773" defTabSz="609585">
              <a:spcBef>
                <a:spcPts val="133"/>
              </a:spcBef>
              <a:tabLst>
                <a:tab pos="1951518" algn="l"/>
                <a:tab pos="2764298" algn="l"/>
                <a:tab pos="5290688" algn="l"/>
                <a:tab pos="7971167" algn="l"/>
                <a:tab pos="8522334" algn="l"/>
              </a:tabLs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lang="pt-BR" sz="2400" b="1" spc="-27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ação	de	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r>
              <a:rPr lang="pt-BR" sz="2400" b="1" spc="-60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pt-BR" sz="2400" b="1" spc="-4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b="1" spc="-20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sz="2400" b="1" spc="-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	</a:t>
            </a:r>
            <a:r>
              <a:rPr lang="pt-BR" sz="2400" b="1" spc="-2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BR" sz="2400" b="1" spc="-20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sz="2400" b="1" spc="-4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BR" sz="2400" b="1" spc="-4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b="1" spc="-20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iões	e	</a:t>
            </a:r>
            <a:r>
              <a:rPr lang="pt-BR" sz="2400" b="1" spc="-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emb</a:t>
            </a:r>
            <a:r>
              <a:rPr lang="pt-BR" sz="2400" b="1" spc="-20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b="1" spc="-4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t-BR" sz="2400" b="1" spc="-2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2400" b="1" spc="-20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b="1" spc="-27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pt-BR" sz="2400" b="1" dirty="0">
                <a:uFill>
                  <a:solidFill>
                    <a:srgbClr val="000066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ões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spc="-20" dirty="0">
                <a:latin typeface="Arial" panose="020B0604020202020204" pitchFamily="34" charset="0"/>
                <a:cs typeface="Arial" panose="020B0604020202020204" pitchFamily="34" charset="0"/>
              </a:rPr>
              <a:t>entram</a:t>
            </a:r>
            <a:r>
              <a:rPr lang="pt-BR" sz="2400" b="1" spc="-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nesse</a:t>
            </a:r>
            <a:r>
              <a:rPr lang="pt-BR" sz="2400" b="1" spc="-3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spc="-13" dirty="0">
                <a:latin typeface="Arial" panose="020B0604020202020204" pitchFamily="34" charset="0"/>
                <a:cs typeface="Arial" panose="020B0604020202020204" pitchFamily="34" charset="0"/>
              </a:rPr>
              <a:t>limite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dos</a:t>
            </a:r>
            <a:r>
              <a:rPr lang="pt-BR" sz="2400" b="1" spc="-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spc="-7" dirty="0">
                <a:latin typeface="Arial" panose="020B0604020202020204" pitchFamily="34" charset="0"/>
                <a:cs typeface="Arial" panose="020B0604020202020204" pitchFamily="34" charset="0"/>
              </a:rPr>
              <a:t>20%?   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Não. Esse </a:t>
            </a:r>
            <a:r>
              <a:rPr lang="pt-BR" sz="2400" b="1" spc="-20" dirty="0">
                <a:latin typeface="Arial" panose="020B0604020202020204" pitchFamily="34" charset="0"/>
                <a:cs typeface="Arial" panose="020B0604020202020204" pitchFamily="34" charset="0"/>
              </a:rPr>
              <a:t>limite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BR" sz="2400" b="1" spc="-7" dirty="0">
                <a:latin typeface="Arial" panose="020B0604020202020204" pitchFamily="34" charset="0"/>
                <a:cs typeface="Arial" panose="020B0604020202020204" pitchFamily="34" charset="0"/>
              </a:rPr>
              <a:t>apenas	</a:t>
            </a:r>
            <a:r>
              <a:rPr lang="pt-BR" sz="2400" b="1" spc="-33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sz="2400" b="1" spc="-7" dirty="0">
                <a:latin typeface="Arial" panose="020B0604020202020204" pitchFamily="34" charset="0"/>
                <a:cs typeface="Arial" panose="020B0604020202020204" pitchFamily="34" charset="0"/>
              </a:rPr>
              <a:t>locação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2400" b="1" spc="-13" dirty="0">
                <a:latin typeface="Arial" panose="020B0604020202020204" pitchFamily="34" charset="0"/>
                <a:cs typeface="Arial" panose="020B0604020202020204" pitchFamily="34" charset="0"/>
              </a:rPr>
              <a:t>veículos Terrestres. (Consulta: 0600450-55.2018.6.00.0000)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E78C8B0D-3643-27D9-E7A0-491201909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930" y="5873519"/>
            <a:ext cx="998512" cy="801546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261852E4-D0DB-1B7B-FEF5-388B057D3CD9}"/>
              </a:ext>
            </a:extLst>
          </p:cNvPr>
          <p:cNvSpPr/>
          <p:nvPr/>
        </p:nvSpPr>
        <p:spPr>
          <a:xfrm>
            <a:off x="2382596" y="5845809"/>
            <a:ext cx="8784168" cy="801546"/>
          </a:xfrm>
          <a:prstGeom prst="round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Mas, cuidado!!!!! Esses gastos serão analisados levando em conta os princípios da proporcionalidade e razoabilidade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2511" y="643522"/>
            <a:ext cx="11649025" cy="100198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marR="6773" algn="ctr">
              <a:spcBef>
                <a:spcPts val="133"/>
              </a:spcBef>
              <a:tabLst>
                <a:tab pos="1080320" algn="l"/>
                <a:tab pos="2729584" algn="l"/>
                <a:tab pos="3594010" algn="l"/>
                <a:tab pos="4985895" algn="l"/>
                <a:tab pos="6087381" algn="l"/>
                <a:tab pos="8000800" algn="l"/>
                <a:tab pos="8752621" algn="l"/>
                <a:tab pos="11063117" algn="l"/>
              </a:tabLst>
            </a:pP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Não	p</a:t>
            </a:r>
            <a:r>
              <a:rPr sz="3200" spc="-2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3200" spc="-2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	ser	pa</a:t>
            </a:r>
            <a:r>
              <a:rPr sz="3200" spc="-73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as	</a:t>
            </a:r>
            <a:r>
              <a:rPr sz="3200" spc="-2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om	</a:t>
            </a:r>
            <a:r>
              <a:rPr sz="3200" spc="-47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3200" spc="-13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sz="3200" spc="-53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sos	</a:t>
            </a:r>
            <a:r>
              <a:rPr sz="3200" spc="-7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	</a:t>
            </a:r>
            <a:r>
              <a:rPr sz="3200" spc="-2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3200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ampanha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3200" spc="-7" dirty="0">
                <a:latin typeface="Arial" panose="020B0604020202020204" pitchFamily="34" charset="0"/>
                <a:cs typeface="Arial" panose="020B0604020202020204" pitchFamily="34" charset="0"/>
              </a:rPr>
              <a:t>as  </a:t>
            </a:r>
            <a:r>
              <a:rPr sz="3200" spc="-13" dirty="0">
                <a:latin typeface="Arial" panose="020B0604020202020204" pitchFamily="34" charset="0"/>
                <a:cs typeface="Arial" panose="020B0604020202020204" pitchFamily="34" charset="0"/>
              </a:rPr>
              <a:t>seguintes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7" dirty="0">
                <a:latin typeface="Arial" panose="020B0604020202020204" pitchFamily="34" charset="0"/>
                <a:cs typeface="Arial" panose="020B0604020202020204" pitchFamily="34" charset="0"/>
              </a:rPr>
              <a:t>despesas,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7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3200" spc="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27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natureza</a:t>
            </a:r>
            <a:r>
              <a:rPr sz="3200" spc="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7" dirty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pessoal</a:t>
            </a:r>
            <a:r>
              <a:rPr sz="3200" spc="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7" dirty="0"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-13" dirty="0">
                <a:latin typeface="Arial" panose="020B0604020202020204" pitchFamily="34" charset="0"/>
                <a:cs typeface="Arial" panose="020B0604020202020204" pitchFamily="34" charset="0"/>
              </a:rPr>
              <a:t>candidato: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5996" y="2335297"/>
            <a:ext cx="10624585" cy="366425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419936" indent="-403850" algn="just" defTabSz="609585">
              <a:spcBef>
                <a:spcPts val="133"/>
              </a:spcBef>
              <a:buFontTx/>
              <a:buAutoNum type="alphaLcParenR"/>
              <a:tabLst>
                <a:tab pos="420783" algn="l"/>
              </a:tabLst>
            </a:pPr>
            <a:r>
              <a:rPr sz="2400" b="1" spc="-13" dirty="0">
                <a:latin typeface="Calibri"/>
                <a:cs typeface="Calibri"/>
              </a:rPr>
              <a:t>combustível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e </a:t>
            </a:r>
            <a:r>
              <a:rPr sz="2400" b="1" spc="-7" dirty="0">
                <a:latin typeface="Calibri"/>
                <a:cs typeface="Calibri"/>
              </a:rPr>
              <a:t>manutenção</a:t>
            </a:r>
            <a:r>
              <a:rPr sz="2400" b="1" spc="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 </a:t>
            </a:r>
            <a:r>
              <a:rPr sz="2400" b="1" spc="-13" dirty="0">
                <a:latin typeface="Calibri"/>
                <a:cs typeface="Calibri"/>
              </a:rPr>
              <a:t>veículo</a:t>
            </a:r>
            <a:r>
              <a:rPr sz="2400" b="1" spc="27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automotor</a:t>
            </a:r>
            <a:r>
              <a:rPr sz="2400" b="1" spc="-1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usado</a:t>
            </a:r>
            <a:r>
              <a:rPr sz="2400" b="1" spc="-1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pelo</a:t>
            </a:r>
            <a:endParaRPr sz="2400" dirty="0">
              <a:latin typeface="Calibri"/>
              <a:cs typeface="Calibri"/>
            </a:endParaRPr>
          </a:p>
          <a:p>
            <a:pPr marL="16933" algn="just" defTabSz="609585">
              <a:spcBef>
                <a:spcPts val="7"/>
              </a:spcBef>
            </a:pPr>
            <a:r>
              <a:rPr sz="2400" b="1" spc="-7" dirty="0">
                <a:latin typeface="Calibri"/>
                <a:cs typeface="Calibri"/>
              </a:rPr>
              <a:t>candidato</a:t>
            </a:r>
            <a:r>
              <a:rPr sz="2400" b="1" spc="1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na</a:t>
            </a:r>
            <a:r>
              <a:rPr sz="2400" b="1" spc="-7" dirty="0">
                <a:latin typeface="Calibri"/>
                <a:cs typeface="Calibri"/>
              </a:rPr>
              <a:t> campanha</a:t>
            </a:r>
            <a:r>
              <a:rPr sz="2400" b="1" spc="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(aqui</a:t>
            </a:r>
            <a:r>
              <a:rPr sz="2400" b="1" spc="-2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é</a:t>
            </a:r>
            <a:r>
              <a:rPr sz="2400" b="1" spc="2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abastecimento</a:t>
            </a:r>
            <a:r>
              <a:rPr sz="2400" b="1" spc="-4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</a:t>
            </a:r>
            <a:r>
              <a:rPr sz="2400" b="1" spc="13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veículos</a:t>
            </a:r>
            <a:r>
              <a:rPr sz="2400" b="1" spc="87" dirty="0">
                <a:latin typeface="Calibri"/>
                <a:cs typeface="Calibri"/>
              </a:rPr>
              <a:t> </a:t>
            </a:r>
            <a:r>
              <a:rPr sz="2400" b="1" u="heavy" spc="-13" dirty="0" err="1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terrestres</a:t>
            </a:r>
            <a:r>
              <a:rPr sz="2400" b="1" spc="-13" dirty="0">
                <a:latin typeface="Calibri"/>
                <a:cs typeface="Calibri"/>
              </a:rPr>
              <a:t>)</a:t>
            </a:r>
            <a:r>
              <a:rPr lang="pt-BR" sz="2400" b="1" spc="-13" dirty="0">
                <a:latin typeface="Calibri"/>
                <a:cs typeface="Calibri"/>
              </a:rPr>
              <a:t> </a:t>
            </a:r>
          </a:p>
          <a:p>
            <a:pPr marL="16933" algn="just" defTabSz="609585">
              <a:spcBef>
                <a:spcPts val="7"/>
              </a:spcBef>
            </a:pPr>
            <a:r>
              <a:rPr sz="2400" b="1" spc="-7" dirty="0">
                <a:latin typeface="Calibri"/>
                <a:cs typeface="Calibri"/>
              </a:rPr>
              <a:t>(atenção!</a:t>
            </a:r>
            <a:r>
              <a:rPr sz="2400" b="1" dirty="0">
                <a:latin typeface="Calibri"/>
                <a:cs typeface="Calibri"/>
              </a:rPr>
              <a:t> despesas</a:t>
            </a:r>
            <a:r>
              <a:rPr sz="2400" b="1" spc="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com</a:t>
            </a:r>
            <a:r>
              <a:rPr sz="2400" b="1" spc="-7" dirty="0">
                <a:latin typeface="Calibri"/>
                <a:cs typeface="Calibri"/>
              </a:rPr>
              <a:t> combustível</a:t>
            </a:r>
            <a:r>
              <a:rPr sz="2400" b="1" dirty="0">
                <a:latin typeface="Calibri"/>
                <a:cs typeface="Calibri"/>
              </a:rPr>
              <a:t> de</a:t>
            </a:r>
            <a:r>
              <a:rPr sz="2400" b="1" spc="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aeronaves,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hidroaviões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e </a:t>
            </a:r>
            <a:r>
              <a:rPr sz="2400" b="1" spc="7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embarcações, </a:t>
            </a:r>
            <a:r>
              <a:rPr sz="2400" b="1" spc="-7" dirty="0" err="1">
                <a:latin typeface="Calibri"/>
                <a:cs typeface="Calibri"/>
              </a:rPr>
              <a:t>usadas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pelo </a:t>
            </a:r>
            <a:r>
              <a:rPr sz="2400" b="1" spc="-13" dirty="0">
                <a:latin typeface="Calibri"/>
                <a:cs typeface="Calibri"/>
              </a:rPr>
              <a:t>candidato, </a:t>
            </a:r>
            <a:r>
              <a:rPr sz="2400" b="1" spc="-27" dirty="0">
                <a:latin typeface="Calibri"/>
                <a:cs typeface="Calibri"/>
              </a:rPr>
              <a:t>deverão </a:t>
            </a:r>
            <a:r>
              <a:rPr sz="2400" b="1" dirty="0">
                <a:latin typeface="Calibri"/>
                <a:cs typeface="Calibri"/>
              </a:rPr>
              <a:t>ser </a:t>
            </a:r>
            <a:r>
              <a:rPr sz="2400" b="1" spc="-7" dirty="0">
                <a:latin typeface="Calibri"/>
                <a:cs typeface="Calibri"/>
              </a:rPr>
              <a:t>declaradas </a:t>
            </a:r>
            <a:r>
              <a:rPr sz="2400" b="1" dirty="0">
                <a:latin typeface="Calibri"/>
                <a:cs typeface="Calibri"/>
              </a:rPr>
              <a:t>e </a:t>
            </a:r>
            <a:r>
              <a:rPr sz="2400" b="1" spc="-7" dirty="0">
                <a:latin typeface="Calibri"/>
                <a:cs typeface="Calibri"/>
              </a:rPr>
              <a:t>pagas 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com</a:t>
            </a:r>
            <a:r>
              <a:rPr sz="2400" b="1" spc="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recursos </a:t>
            </a:r>
            <a:r>
              <a:rPr sz="2400" b="1" dirty="0">
                <a:latin typeface="Calibri"/>
                <a:cs typeface="Calibri"/>
              </a:rPr>
              <a:t>da campanha.)</a:t>
            </a:r>
            <a:endParaRPr sz="2400" dirty="0">
              <a:latin typeface="Calibri"/>
              <a:cs typeface="Calibri"/>
            </a:endParaRPr>
          </a:p>
          <a:p>
            <a:pPr marL="426709" indent="-410623" algn="just" defTabSz="609585">
              <a:spcBef>
                <a:spcPts val="1807"/>
              </a:spcBef>
              <a:buFontTx/>
              <a:buAutoNum type="alphaLcParenR" startAt="2"/>
              <a:tabLst>
                <a:tab pos="427556" algn="l"/>
              </a:tabLst>
            </a:pPr>
            <a:r>
              <a:rPr sz="2400" b="1" spc="-13" dirty="0">
                <a:latin typeface="Calibri"/>
                <a:cs typeface="Calibri"/>
              </a:rPr>
              <a:t>remuneração,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alimentação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spc="7" dirty="0">
                <a:latin typeface="Calibri"/>
                <a:cs typeface="Calibri"/>
              </a:rPr>
              <a:t>e</a:t>
            </a:r>
            <a:r>
              <a:rPr sz="2400" b="1" spc="2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hospedagem</a:t>
            </a:r>
            <a:r>
              <a:rPr sz="2400" b="1" spc="-87" dirty="0">
                <a:latin typeface="Calibri"/>
                <a:cs typeface="Calibri"/>
              </a:rPr>
              <a:t> </a:t>
            </a:r>
            <a:r>
              <a:rPr sz="2400" b="1" spc="7" dirty="0">
                <a:latin typeface="Calibri"/>
                <a:cs typeface="Calibri"/>
              </a:rPr>
              <a:t>do </a:t>
            </a:r>
            <a:r>
              <a:rPr sz="2400" b="1" spc="-7" dirty="0">
                <a:latin typeface="Calibri"/>
                <a:cs typeface="Calibri"/>
              </a:rPr>
              <a:t>condutor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7" dirty="0">
                <a:latin typeface="Calibri"/>
                <a:cs typeface="Calibri"/>
              </a:rPr>
              <a:t>desse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veículo</a:t>
            </a:r>
            <a:endParaRPr sz="2400" dirty="0">
              <a:latin typeface="Calibri"/>
              <a:cs typeface="Calibri"/>
            </a:endParaRPr>
          </a:p>
          <a:p>
            <a:pPr marL="389457" indent="-373371" algn="just" defTabSz="609585">
              <a:spcBef>
                <a:spcPts val="1827"/>
              </a:spcBef>
              <a:buFontTx/>
              <a:buAutoNum type="alphaLcParenR" startAt="2"/>
              <a:tabLst>
                <a:tab pos="390304" algn="l"/>
              </a:tabLst>
            </a:pPr>
            <a:r>
              <a:rPr sz="2400" b="1" spc="-7" dirty="0">
                <a:latin typeface="Calibri"/>
                <a:cs typeface="Calibri"/>
              </a:rPr>
              <a:t>alimentação 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7" dirty="0">
                <a:latin typeface="Calibri"/>
                <a:cs typeface="Calibri"/>
              </a:rPr>
              <a:t> hospedagem própria</a:t>
            </a:r>
            <a:endParaRPr sz="2400" dirty="0">
              <a:latin typeface="Calibri"/>
              <a:cs typeface="Calibri"/>
            </a:endParaRPr>
          </a:p>
          <a:p>
            <a:pPr marL="511374" indent="-495288" defTabSz="609585">
              <a:spcBef>
                <a:spcPts val="1847"/>
              </a:spcBef>
              <a:buFontTx/>
              <a:buAutoNum type="alphaLcParenR" startAt="2"/>
              <a:tabLst>
                <a:tab pos="512221" algn="l"/>
              </a:tabLst>
            </a:pPr>
            <a:r>
              <a:rPr sz="2400" b="1" dirty="0">
                <a:latin typeface="Calibri"/>
                <a:cs typeface="Calibri"/>
              </a:rPr>
              <a:t>uso</a:t>
            </a:r>
            <a:r>
              <a:rPr sz="2400" b="1" spc="59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</a:t>
            </a:r>
            <a:r>
              <a:rPr sz="2400" b="1" spc="593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linhas</a:t>
            </a:r>
            <a:r>
              <a:rPr sz="2400" b="1" spc="593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telefônicas</a:t>
            </a:r>
            <a:r>
              <a:rPr sz="2400" b="1" spc="579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registradas</a:t>
            </a:r>
            <a:r>
              <a:rPr sz="2400" b="1" spc="59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em</a:t>
            </a:r>
            <a:r>
              <a:rPr sz="2400" b="1" spc="60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seu</a:t>
            </a:r>
            <a:r>
              <a:rPr sz="2400" b="1" spc="58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nome</a:t>
            </a:r>
            <a:r>
              <a:rPr sz="2400" b="1" spc="620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como</a:t>
            </a:r>
            <a:r>
              <a:rPr sz="2400" b="1" spc="59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pessoa</a:t>
            </a:r>
            <a:endParaRPr sz="2400" dirty="0">
              <a:latin typeface="Calibri"/>
              <a:cs typeface="Calibri"/>
            </a:endParaRPr>
          </a:p>
          <a:p>
            <a:pPr marL="16933" algn="just" defTabSz="609585"/>
            <a:r>
              <a:rPr sz="2400" b="1" spc="-7" dirty="0">
                <a:latin typeface="Calibri"/>
                <a:cs typeface="Calibri"/>
              </a:rPr>
              <a:t>física,</a:t>
            </a:r>
            <a:r>
              <a:rPr sz="2400" b="1" spc="-13" dirty="0">
                <a:latin typeface="Calibri"/>
                <a:cs typeface="Calibri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até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o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limite</a:t>
            </a:r>
            <a:r>
              <a:rPr sz="2400" b="1" spc="-7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</a:t>
            </a:r>
            <a:r>
              <a:rPr sz="2400" b="1" spc="-13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três linhas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43733" y="6553624"/>
            <a:ext cx="237067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1600" spc="-13" dirty="0">
                <a:solidFill>
                  <a:srgbClr val="888888"/>
                </a:solidFill>
                <a:latin typeface="Calibri"/>
                <a:cs typeface="Calibri"/>
              </a:rPr>
              <a:t>71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26405" y="2574638"/>
            <a:ext cx="10551160" cy="2783668"/>
          </a:xfrm>
          <a:prstGeom prst="rect">
            <a:avLst/>
          </a:prstGeom>
        </p:spPr>
        <p:txBody>
          <a:bodyPr vert="horz" wrap="square" lIns="0" tIns="13547" rIns="0" bIns="0" rtlCol="0">
            <a:spAutoFit/>
          </a:bodyPr>
          <a:lstStyle/>
          <a:p>
            <a:pPr marL="46566" marR="6773" indent="-30479" algn="just" defTabSz="609585">
              <a:lnSpc>
                <a:spcPct val="100499"/>
              </a:lnSpc>
              <a:spcBef>
                <a:spcPts val="107"/>
              </a:spcBef>
            </a:pPr>
            <a:r>
              <a:rPr sz="3600" b="1" spc="-7" dirty="0">
                <a:latin typeface="Arial"/>
                <a:cs typeface="Arial"/>
              </a:rPr>
              <a:t>Ficam </a:t>
            </a:r>
            <a:r>
              <a:rPr sz="3600" b="1" spc="-13" dirty="0">
                <a:latin typeface="Arial"/>
                <a:cs typeface="Arial"/>
              </a:rPr>
              <a:t>vedadas quaisquer doações </a:t>
            </a:r>
            <a:r>
              <a:rPr sz="3600" b="1" spc="-7" dirty="0">
                <a:latin typeface="Arial"/>
                <a:cs typeface="Arial"/>
              </a:rPr>
              <a:t>em dinheiro, 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bem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como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13" dirty="0">
                <a:latin typeface="Arial"/>
                <a:cs typeface="Arial"/>
              </a:rPr>
              <a:t>de</a:t>
            </a:r>
            <a:r>
              <a:rPr sz="3600" b="1" spc="-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troféus,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prêmios,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ajudas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20" dirty="0">
                <a:latin typeface="Arial"/>
                <a:cs typeface="Arial"/>
              </a:rPr>
              <a:t>de </a:t>
            </a:r>
            <a:r>
              <a:rPr sz="3600" b="1" spc="-13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qualquer </a:t>
            </a:r>
            <a:r>
              <a:rPr sz="3600" b="1" dirty="0">
                <a:latin typeface="Arial"/>
                <a:cs typeface="Arial"/>
              </a:rPr>
              <a:t>espécie </a:t>
            </a:r>
            <a:r>
              <a:rPr sz="3600" b="1" spc="-7" dirty="0">
                <a:latin typeface="Arial"/>
                <a:cs typeface="Arial"/>
              </a:rPr>
              <a:t>feitas </a:t>
            </a:r>
            <a:r>
              <a:rPr sz="3600" b="1" spc="-13" dirty="0">
                <a:latin typeface="Arial"/>
                <a:cs typeface="Arial"/>
              </a:rPr>
              <a:t>por candidato, </a:t>
            </a:r>
            <a:r>
              <a:rPr sz="3600" b="1" spc="-7" dirty="0">
                <a:latin typeface="Arial"/>
                <a:cs typeface="Arial"/>
              </a:rPr>
              <a:t>entre </a:t>
            </a:r>
            <a:r>
              <a:rPr sz="3600" b="1" dirty="0">
                <a:latin typeface="Arial"/>
                <a:cs typeface="Arial"/>
              </a:rPr>
              <a:t>o 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registro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e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a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eleição,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a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13" dirty="0">
                <a:latin typeface="Arial"/>
                <a:cs typeface="Arial"/>
              </a:rPr>
              <a:t>pessoas</a:t>
            </a:r>
            <a:r>
              <a:rPr sz="3600" b="1" spc="-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físicas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spc="-13" dirty="0">
                <a:latin typeface="Arial"/>
                <a:cs typeface="Arial"/>
              </a:rPr>
              <a:t>ou </a:t>
            </a:r>
            <a:r>
              <a:rPr sz="3600" b="1" spc="-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jurídicas.</a:t>
            </a:r>
            <a:r>
              <a:rPr sz="3600" b="1" spc="-40" dirty="0">
                <a:latin typeface="Arial"/>
                <a:cs typeface="Arial"/>
              </a:rPr>
              <a:t> </a:t>
            </a:r>
            <a:endParaRPr sz="2533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384357" y="352024"/>
            <a:ext cx="4029287" cy="1576628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marR="6773" indent="524920">
              <a:spcBef>
                <a:spcPts val="133"/>
              </a:spcBef>
            </a:pPr>
            <a:r>
              <a:rPr sz="5067" spc="-33" dirty="0">
                <a:latin typeface="Arial Black"/>
                <a:cs typeface="Arial Black"/>
              </a:rPr>
              <a:t>GASTOS </a:t>
            </a:r>
            <a:r>
              <a:rPr sz="5067" spc="-27" dirty="0">
                <a:latin typeface="Arial Black"/>
                <a:cs typeface="Arial Black"/>
              </a:rPr>
              <a:t> </a:t>
            </a:r>
            <a:r>
              <a:rPr sz="5067" spc="-7" dirty="0">
                <a:latin typeface="Arial Black"/>
                <a:cs typeface="Arial Black"/>
              </a:rPr>
              <a:t>P</a:t>
            </a:r>
            <a:r>
              <a:rPr sz="5067" spc="-93" dirty="0">
                <a:latin typeface="Arial Black"/>
                <a:cs typeface="Arial Black"/>
              </a:rPr>
              <a:t>R</a:t>
            </a:r>
            <a:r>
              <a:rPr sz="5067" dirty="0">
                <a:latin typeface="Arial Black"/>
                <a:cs typeface="Arial Black"/>
              </a:rPr>
              <a:t>OIBIDOS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6081" y="320650"/>
            <a:ext cx="11491807" cy="1330407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algn="ctr">
              <a:spcBef>
                <a:spcPts val="133"/>
              </a:spcBef>
            </a:pPr>
            <a:r>
              <a:rPr sz="4267" dirty="0">
                <a:solidFill>
                  <a:srgbClr val="004B21"/>
                </a:solidFill>
                <a:latin typeface="Arial Black"/>
                <a:cs typeface="Arial Black"/>
              </a:rPr>
              <a:t>LIMITES </a:t>
            </a:r>
            <a:r>
              <a:rPr sz="4267" spc="-100" dirty="0">
                <a:solidFill>
                  <a:srgbClr val="004B21"/>
                </a:solidFill>
                <a:latin typeface="Arial Black"/>
                <a:cs typeface="Arial Black"/>
              </a:rPr>
              <a:t>PARA</a:t>
            </a:r>
            <a:r>
              <a:rPr sz="4267" dirty="0">
                <a:solidFill>
                  <a:srgbClr val="004B21"/>
                </a:solidFill>
                <a:latin typeface="Arial Black"/>
                <a:cs typeface="Arial Black"/>
              </a:rPr>
              <a:t> </a:t>
            </a:r>
            <a:r>
              <a:rPr sz="4267" spc="-27" dirty="0">
                <a:solidFill>
                  <a:srgbClr val="004B21"/>
                </a:solidFill>
                <a:latin typeface="Arial Black"/>
                <a:cs typeface="Arial Black"/>
              </a:rPr>
              <a:t>GASTOS</a:t>
            </a:r>
            <a:r>
              <a:rPr sz="4267" spc="-13" dirty="0">
                <a:solidFill>
                  <a:srgbClr val="004B21"/>
                </a:solidFill>
                <a:latin typeface="Arial Black"/>
                <a:cs typeface="Arial Black"/>
              </a:rPr>
              <a:t> </a:t>
            </a:r>
            <a:br>
              <a:rPr lang="pt-BR" sz="4267" spc="-13" dirty="0">
                <a:solidFill>
                  <a:srgbClr val="004B21"/>
                </a:solidFill>
                <a:latin typeface="Arial Black"/>
                <a:cs typeface="Arial Black"/>
              </a:rPr>
            </a:br>
            <a:r>
              <a:rPr sz="4267" spc="-7" dirty="0">
                <a:solidFill>
                  <a:srgbClr val="004B21"/>
                </a:solidFill>
                <a:latin typeface="Arial Black"/>
                <a:cs typeface="Arial Black"/>
              </a:rPr>
              <a:t>COM</a:t>
            </a:r>
            <a:r>
              <a:rPr sz="4267" spc="-20" dirty="0">
                <a:solidFill>
                  <a:srgbClr val="004B21"/>
                </a:solidFill>
                <a:latin typeface="Arial Black"/>
                <a:cs typeface="Arial Black"/>
              </a:rPr>
              <a:t> PESSOAL</a:t>
            </a:r>
            <a:endParaRPr sz="4267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4481" y="1678767"/>
            <a:ext cx="10281035" cy="4899889"/>
          </a:xfrm>
          <a:prstGeom prst="rect">
            <a:avLst/>
          </a:prstGeom>
        </p:spPr>
        <p:txBody>
          <a:bodyPr vert="horz" wrap="square" lIns="0" tIns="138007" rIns="0" bIns="0" rtlCol="0">
            <a:spAutoFit/>
          </a:bodyPr>
          <a:lstStyle/>
          <a:p>
            <a:pPr marL="16933" defTabSz="609585">
              <a:spcBef>
                <a:spcPts val="1087"/>
              </a:spcBef>
            </a:pPr>
            <a:r>
              <a:rPr sz="3467" b="1" dirty="0">
                <a:latin typeface="Arial"/>
                <a:cs typeface="Arial"/>
              </a:rPr>
              <a:t>Para</a:t>
            </a:r>
            <a:r>
              <a:rPr sz="3467" b="1" spc="-27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candidatos:</a:t>
            </a:r>
            <a:endParaRPr sz="3467" dirty="0">
              <a:latin typeface="Arial"/>
              <a:cs typeface="Arial"/>
            </a:endParaRPr>
          </a:p>
          <a:p>
            <a:pPr marL="16933" marR="13546" algn="just" defTabSz="609585">
              <a:spcBef>
                <a:spcPts val="987"/>
              </a:spcBef>
            </a:pPr>
            <a:r>
              <a:rPr sz="3600" dirty="0">
                <a:latin typeface="Calibri"/>
                <a:cs typeface="Calibri"/>
              </a:rPr>
              <a:t>- </a:t>
            </a:r>
            <a:r>
              <a:rPr sz="3600" b="1" dirty="0">
                <a:latin typeface="Calibri"/>
                <a:cs typeface="Calibri"/>
              </a:rPr>
              <a:t>a </a:t>
            </a:r>
            <a:r>
              <a:rPr sz="3600" b="1" spc="-27" dirty="0">
                <a:latin typeface="Calibri"/>
                <a:cs typeface="Calibri"/>
              </a:rPr>
              <a:t>contratação </a:t>
            </a:r>
            <a:r>
              <a:rPr sz="3600" b="1" u="heavy" spc="-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direta </a:t>
            </a:r>
            <a:r>
              <a:rPr sz="36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ou </a:t>
            </a:r>
            <a:r>
              <a:rPr sz="3600" b="1" u="heavy" spc="-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indireta </a:t>
            </a:r>
            <a:r>
              <a:rPr sz="3600" b="1" u="heavy" spc="-13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de </a:t>
            </a:r>
            <a:r>
              <a:rPr sz="3600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pessoal</a:t>
            </a:r>
            <a:r>
              <a:rPr sz="3600" b="1" spc="-7" dirty="0">
                <a:latin typeface="Calibri"/>
                <a:cs typeface="Calibri"/>
              </a:rPr>
              <a:t> </a:t>
            </a:r>
            <a:r>
              <a:rPr sz="3600" b="1" spc="-27" dirty="0">
                <a:latin typeface="Calibri"/>
                <a:cs typeface="Calibri"/>
              </a:rPr>
              <a:t>para </a:t>
            </a:r>
            <a:r>
              <a:rPr sz="3600" b="1" spc="-13" dirty="0" err="1">
                <a:latin typeface="Calibri"/>
                <a:cs typeface="Calibri"/>
              </a:rPr>
              <a:t>militância</a:t>
            </a:r>
            <a:r>
              <a:rPr sz="3600" b="1" spc="-13" dirty="0">
                <a:latin typeface="Calibri"/>
                <a:cs typeface="Calibri"/>
              </a:rPr>
              <a:t> </a:t>
            </a:r>
            <a:r>
              <a:rPr sz="3600" b="1" spc="-80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e</a:t>
            </a:r>
            <a:r>
              <a:rPr lang="pt-BR" sz="3600" b="1" dirty="0">
                <a:latin typeface="Calibri"/>
                <a:cs typeface="Calibri"/>
              </a:rPr>
              <a:t> </a:t>
            </a:r>
            <a:r>
              <a:rPr sz="3600" b="1" spc="-13" dirty="0" err="1">
                <a:latin typeface="Calibri"/>
                <a:cs typeface="Calibri"/>
              </a:rPr>
              <a:t>mobilização</a:t>
            </a:r>
            <a:r>
              <a:rPr sz="3600" b="1" spc="-7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de</a:t>
            </a:r>
            <a:r>
              <a:rPr sz="3600" b="1" spc="-7" dirty="0">
                <a:latin typeface="Calibri"/>
                <a:cs typeface="Calibri"/>
              </a:rPr>
              <a:t> ruas</a:t>
            </a:r>
            <a:r>
              <a:rPr sz="3600" b="1" dirty="0">
                <a:latin typeface="Calibri"/>
                <a:cs typeface="Calibri"/>
              </a:rPr>
              <a:t> </a:t>
            </a:r>
            <a:r>
              <a:rPr sz="3600" b="1" spc="-27" dirty="0">
                <a:latin typeface="Calibri"/>
                <a:cs typeface="Calibri"/>
              </a:rPr>
              <a:t>deverá</a:t>
            </a:r>
            <a:r>
              <a:rPr sz="3600" b="1" spc="767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observar</a:t>
            </a:r>
            <a:r>
              <a:rPr sz="3600" b="1" spc="79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limites </a:t>
            </a:r>
            <a:r>
              <a:rPr sz="3600" b="1" spc="-7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estabelecidos</a:t>
            </a:r>
            <a:r>
              <a:rPr sz="3600" b="1" spc="7" dirty="0">
                <a:latin typeface="Calibri"/>
                <a:cs typeface="Calibri"/>
              </a:rPr>
              <a:t> </a:t>
            </a:r>
            <a:r>
              <a:rPr sz="3600" b="1" spc="-20" dirty="0">
                <a:latin typeface="Calibri"/>
                <a:cs typeface="Calibri"/>
              </a:rPr>
              <a:t>[para</a:t>
            </a:r>
            <a:r>
              <a:rPr sz="3600" b="1" spc="2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os</a:t>
            </a:r>
            <a:r>
              <a:rPr sz="3600" b="1" spc="-13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2 </a:t>
            </a:r>
            <a:r>
              <a:rPr sz="3600" b="1" spc="-7" dirty="0">
                <a:latin typeface="Calibri"/>
                <a:cs typeface="Calibri"/>
              </a:rPr>
              <a:t>turnos].</a:t>
            </a:r>
            <a:endParaRPr sz="3600" dirty="0">
              <a:latin typeface="Calibri"/>
              <a:cs typeface="Calibri"/>
            </a:endParaRPr>
          </a:p>
          <a:p>
            <a:pPr defTabSz="609585"/>
            <a:endParaRPr sz="3600" dirty="0">
              <a:latin typeface="Calibri"/>
              <a:cs typeface="Calibri"/>
            </a:endParaRPr>
          </a:p>
          <a:p>
            <a:pPr marL="16933" marR="6773" defTabSz="609585">
              <a:spcBef>
                <a:spcPts val="2207"/>
              </a:spcBef>
            </a:pPr>
            <a:r>
              <a:rPr sz="3467" b="1" spc="-20" dirty="0">
                <a:latin typeface="Calibri"/>
                <a:cs typeface="Calibri"/>
              </a:rPr>
              <a:t>TSE</a:t>
            </a:r>
            <a:r>
              <a:rPr sz="3467" b="1" spc="24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divulgará</a:t>
            </a:r>
            <a:r>
              <a:rPr sz="3467" b="1" spc="2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os</a:t>
            </a:r>
            <a:r>
              <a:rPr sz="3467" b="1" spc="25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quantitativos</a:t>
            </a:r>
            <a:r>
              <a:rPr sz="3467" b="1" spc="207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para</a:t>
            </a:r>
            <a:r>
              <a:rPr sz="3467" b="1" spc="24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cada</a:t>
            </a:r>
            <a:r>
              <a:rPr sz="3467" b="1" spc="240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cargo,</a:t>
            </a:r>
            <a:r>
              <a:rPr sz="3467" b="1" spc="25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até</a:t>
            </a:r>
            <a:r>
              <a:rPr sz="3467" b="1" spc="2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o</a:t>
            </a:r>
            <a:r>
              <a:rPr sz="3467" b="1" spc="280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mês</a:t>
            </a:r>
            <a:r>
              <a:rPr sz="3467" b="1" spc="227" dirty="0">
                <a:latin typeface="Calibri"/>
                <a:cs typeface="Calibri"/>
              </a:rPr>
              <a:t> </a:t>
            </a:r>
            <a:r>
              <a:rPr sz="3467" b="1" spc="27" dirty="0">
                <a:latin typeface="Calibri"/>
                <a:cs typeface="Calibri"/>
              </a:rPr>
              <a:t>de </a:t>
            </a:r>
            <a:r>
              <a:rPr sz="3467" b="1" spc="-76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julho/22</a:t>
            </a:r>
            <a:r>
              <a:rPr sz="3467" b="1" spc="-40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-forma</a:t>
            </a:r>
            <a:r>
              <a:rPr sz="3467" b="1" dirty="0">
                <a:latin typeface="Calibri"/>
                <a:cs typeface="Calibri"/>
              </a:rPr>
              <a:t> de </a:t>
            </a:r>
            <a:r>
              <a:rPr sz="3467" b="1" spc="-7" dirty="0">
                <a:latin typeface="Calibri"/>
                <a:cs typeface="Calibri"/>
              </a:rPr>
              <a:t>cálculo: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art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100-A</a:t>
            </a:r>
            <a:r>
              <a:rPr sz="3467" b="1" spc="-3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Lei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9504/97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578167" y="6524413"/>
            <a:ext cx="237067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1600" spc="-13" dirty="0">
                <a:solidFill>
                  <a:srgbClr val="888888"/>
                </a:solidFill>
                <a:latin typeface="Calibri"/>
                <a:cs typeface="Calibri"/>
              </a:rPr>
              <a:t>72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Uma pessoa tentando pegar um papel em uma mesa cheia de papel e notas autoadesivas">
            <a:extLst>
              <a:ext uri="{FF2B5EF4-FFF2-40B4-BE49-F238E27FC236}">
                <a16:creationId xmlns:a16="http://schemas.microsoft.com/office/drawing/2014/main" id="{1F2A8420-ADEC-311B-F0F8-869934B568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8913" b="68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6848" y="683859"/>
            <a:ext cx="11542607" cy="57109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pc="-40" dirty="0">
                <a:latin typeface="Arial Black"/>
                <a:cs typeface="Arial Black"/>
              </a:rPr>
              <a:t>DETALHAMENTO</a:t>
            </a:r>
            <a:r>
              <a:rPr spc="87" dirty="0">
                <a:latin typeface="Arial Black"/>
                <a:cs typeface="Arial Black"/>
              </a:rPr>
              <a:t> </a:t>
            </a:r>
            <a:r>
              <a:rPr dirty="0">
                <a:latin typeface="Arial Black"/>
                <a:cs typeface="Arial Black"/>
              </a:rPr>
              <a:t>DOS </a:t>
            </a:r>
            <a:r>
              <a:rPr spc="-33" dirty="0">
                <a:latin typeface="Arial Black"/>
                <a:cs typeface="Arial Black"/>
              </a:rPr>
              <a:t>GASTOS</a:t>
            </a:r>
            <a:r>
              <a:rPr spc="47" dirty="0">
                <a:latin typeface="Arial Black"/>
                <a:cs typeface="Arial Black"/>
              </a:rPr>
              <a:t> </a:t>
            </a:r>
            <a:r>
              <a:rPr dirty="0">
                <a:latin typeface="Arial Black"/>
                <a:cs typeface="Arial Black"/>
              </a:rPr>
              <a:t>COM</a:t>
            </a:r>
            <a:r>
              <a:rPr spc="7" dirty="0">
                <a:latin typeface="Arial Black"/>
                <a:cs typeface="Arial Black"/>
              </a:rPr>
              <a:t> </a:t>
            </a:r>
            <a:r>
              <a:rPr spc="-33" dirty="0">
                <a:latin typeface="Arial Black"/>
                <a:cs typeface="Arial Black"/>
              </a:rPr>
              <a:t>PESSOAL</a:t>
            </a:r>
            <a:endParaRPr dirty="0">
              <a:latin typeface="Arial Black"/>
              <a:cs typeface="Arial Black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024454" y="6066014"/>
            <a:ext cx="8740525" cy="625729"/>
            <a:chOff x="701040" y="4673600"/>
            <a:chExt cx="8455660" cy="383540"/>
          </a:xfrm>
        </p:grpSpPr>
        <p:sp>
          <p:nvSpPr>
            <p:cNvPr id="7" name="object 7"/>
            <p:cNvSpPr/>
            <p:nvPr/>
          </p:nvSpPr>
          <p:spPr>
            <a:xfrm>
              <a:off x="713740" y="4686300"/>
              <a:ext cx="8430260" cy="358140"/>
            </a:xfrm>
            <a:custGeom>
              <a:avLst/>
              <a:gdLst/>
              <a:ahLst/>
              <a:cxnLst/>
              <a:rect l="l" t="t" r="r" b="b"/>
              <a:pathLst>
                <a:path w="8430260" h="358139">
                  <a:moveTo>
                    <a:pt x="8370569" y="0"/>
                  </a:moveTo>
                  <a:lnTo>
                    <a:pt x="59689" y="0"/>
                  </a:lnTo>
                  <a:lnTo>
                    <a:pt x="36454" y="4690"/>
                  </a:lnTo>
                  <a:lnTo>
                    <a:pt x="17481" y="17481"/>
                  </a:lnTo>
                  <a:lnTo>
                    <a:pt x="4690" y="36454"/>
                  </a:lnTo>
                  <a:lnTo>
                    <a:pt x="0" y="59689"/>
                  </a:lnTo>
                  <a:lnTo>
                    <a:pt x="0" y="298450"/>
                  </a:lnTo>
                  <a:lnTo>
                    <a:pt x="4690" y="321684"/>
                  </a:lnTo>
                  <a:lnTo>
                    <a:pt x="17481" y="340657"/>
                  </a:lnTo>
                  <a:lnTo>
                    <a:pt x="36454" y="353449"/>
                  </a:lnTo>
                  <a:lnTo>
                    <a:pt x="59689" y="358140"/>
                  </a:lnTo>
                  <a:lnTo>
                    <a:pt x="8370569" y="358140"/>
                  </a:lnTo>
                  <a:lnTo>
                    <a:pt x="8393826" y="353449"/>
                  </a:lnTo>
                  <a:lnTo>
                    <a:pt x="8412797" y="340657"/>
                  </a:lnTo>
                  <a:lnTo>
                    <a:pt x="8425576" y="321684"/>
                  </a:lnTo>
                  <a:lnTo>
                    <a:pt x="8430260" y="298450"/>
                  </a:lnTo>
                  <a:lnTo>
                    <a:pt x="8430260" y="59689"/>
                  </a:lnTo>
                  <a:lnTo>
                    <a:pt x="8425576" y="36454"/>
                  </a:lnTo>
                  <a:lnTo>
                    <a:pt x="8412797" y="17481"/>
                  </a:lnTo>
                  <a:lnTo>
                    <a:pt x="8393826" y="4690"/>
                  </a:lnTo>
                  <a:lnTo>
                    <a:pt x="837056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defTabSz="609585"/>
              <a:endParaRPr sz="2400">
                <a:solidFill>
                  <a:prstClr val="black"/>
                </a:solidFill>
                <a:latin typeface="Century Gothic" panose="020B0502020202020204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13740" y="4686300"/>
              <a:ext cx="8430260" cy="358140"/>
            </a:xfrm>
            <a:custGeom>
              <a:avLst/>
              <a:gdLst/>
              <a:ahLst/>
              <a:cxnLst/>
              <a:rect l="l" t="t" r="r" b="b"/>
              <a:pathLst>
                <a:path w="8430260" h="358139">
                  <a:moveTo>
                    <a:pt x="0" y="59689"/>
                  </a:moveTo>
                  <a:lnTo>
                    <a:pt x="4690" y="36454"/>
                  </a:lnTo>
                  <a:lnTo>
                    <a:pt x="17481" y="17481"/>
                  </a:lnTo>
                  <a:lnTo>
                    <a:pt x="36454" y="4690"/>
                  </a:lnTo>
                  <a:lnTo>
                    <a:pt x="59689" y="0"/>
                  </a:lnTo>
                  <a:lnTo>
                    <a:pt x="8370569" y="0"/>
                  </a:lnTo>
                  <a:lnTo>
                    <a:pt x="8393826" y="4690"/>
                  </a:lnTo>
                  <a:lnTo>
                    <a:pt x="8412797" y="17481"/>
                  </a:lnTo>
                  <a:lnTo>
                    <a:pt x="8425576" y="36454"/>
                  </a:lnTo>
                  <a:lnTo>
                    <a:pt x="8430260" y="59689"/>
                  </a:lnTo>
                  <a:lnTo>
                    <a:pt x="8430260" y="298450"/>
                  </a:lnTo>
                  <a:lnTo>
                    <a:pt x="8425576" y="321684"/>
                  </a:lnTo>
                  <a:lnTo>
                    <a:pt x="8412797" y="340657"/>
                  </a:lnTo>
                  <a:lnTo>
                    <a:pt x="8393826" y="353449"/>
                  </a:lnTo>
                  <a:lnTo>
                    <a:pt x="8370569" y="358140"/>
                  </a:lnTo>
                  <a:lnTo>
                    <a:pt x="59689" y="358140"/>
                  </a:lnTo>
                  <a:lnTo>
                    <a:pt x="36454" y="353449"/>
                  </a:lnTo>
                  <a:lnTo>
                    <a:pt x="17481" y="340657"/>
                  </a:lnTo>
                  <a:lnTo>
                    <a:pt x="4690" y="321684"/>
                  </a:lnTo>
                  <a:lnTo>
                    <a:pt x="0" y="298450"/>
                  </a:lnTo>
                  <a:lnTo>
                    <a:pt x="0" y="59689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pPr defTabSz="609585"/>
              <a:endParaRPr sz="2400">
                <a:solidFill>
                  <a:prstClr val="black"/>
                </a:solidFill>
                <a:latin typeface="Century Gothic" panose="020B0502020202020204"/>
              </a:endParaRPr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646923" y="5355776"/>
            <a:ext cx="10167316" cy="123326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33866" defTabSz="609585">
              <a:lnSpc>
                <a:spcPts val="2847"/>
              </a:lnSpc>
              <a:spcBef>
                <a:spcPts val="393"/>
              </a:spcBef>
            </a:pPr>
            <a:r>
              <a:rPr lang="pt-BR" sz="2000" b="1" dirty="0">
                <a:latin typeface="Arial"/>
                <a:cs typeface="Arial"/>
              </a:rPr>
              <a:t> (</a:t>
            </a:r>
            <a:r>
              <a:rPr sz="2000" b="1" dirty="0" err="1">
                <a:latin typeface="Arial"/>
                <a:cs typeface="Arial"/>
              </a:rPr>
              <a:t>dica</a:t>
            </a:r>
            <a:r>
              <a:rPr sz="2000" b="1" dirty="0">
                <a:latin typeface="Arial"/>
                <a:cs typeface="Arial"/>
              </a:rPr>
              <a:t>: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fotos,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controle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ponto -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comprovação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da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materialidade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desses </a:t>
            </a:r>
            <a:r>
              <a:rPr sz="2000" b="1" dirty="0" err="1">
                <a:latin typeface="Arial"/>
                <a:cs typeface="Arial"/>
              </a:rPr>
              <a:t>gastos</a:t>
            </a:r>
            <a:r>
              <a:rPr sz="2000" b="1" spc="-7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)</a:t>
            </a:r>
            <a:endParaRPr lang="pt-BR" sz="2000" b="1" dirty="0">
              <a:latin typeface="Arial"/>
              <a:cs typeface="Arial"/>
            </a:endParaRPr>
          </a:p>
          <a:p>
            <a:pPr marL="33866" defTabSz="609585">
              <a:lnSpc>
                <a:spcPts val="2847"/>
              </a:lnSpc>
              <a:spcBef>
                <a:spcPts val="393"/>
              </a:spcBef>
            </a:pPr>
            <a:endParaRPr lang="pt-BR" sz="2400" b="1" spc="-13" dirty="0">
              <a:latin typeface="Calibri"/>
              <a:cs typeface="Calibri"/>
            </a:endParaRPr>
          </a:p>
          <a:p>
            <a:pPr marL="533387" defTabSz="609585">
              <a:lnSpc>
                <a:spcPts val="3807"/>
              </a:lnSpc>
            </a:pPr>
            <a:r>
              <a:rPr lang="pt-BR" sz="2400" b="1" spc="-13" dirty="0">
                <a:latin typeface="Calibri"/>
                <a:cs typeface="Calibri"/>
              </a:rPr>
              <a:t>   </a:t>
            </a:r>
            <a:r>
              <a:rPr sz="2400" b="1" spc="-13" dirty="0" err="1">
                <a:latin typeface="Calibri"/>
                <a:cs typeface="Calibri"/>
              </a:rPr>
              <a:t>Cuidado</a:t>
            </a:r>
            <a:r>
              <a:rPr sz="2400" b="1" spc="53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com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as</a:t>
            </a:r>
            <a:r>
              <a:rPr sz="2400" b="1" spc="13" dirty="0">
                <a:latin typeface="Calibri"/>
                <a:cs typeface="Calibri"/>
              </a:rPr>
              <a:t> </a:t>
            </a:r>
            <a:r>
              <a:rPr sz="2400" b="1" spc="-7" dirty="0">
                <a:latin typeface="Calibri"/>
                <a:cs typeface="Calibri"/>
              </a:rPr>
              <a:t>rescisões</a:t>
            </a:r>
            <a:r>
              <a:rPr sz="2400" b="1" spc="27" dirty="0">
                <a:latin typeface="Calibri"/>
                <a:cs typeface="Calibri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contratuais!!!</a:t>
            </a:r>
            <a:r>
              <a:rPr sz="2400" b="1" spc="60" dirty="0">
                <a:latin typeface="Calibri"/>
                <a:cs typeface="Calibri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(dica:</a:t>
            </a:r>
            <a:r>
              <a:rPr sz="2400" b="1" spc="67" dirty="0">
                <a:latin typeface="Calibri"/>
                <a:cs typeface="Calibri"/>
              </a:rPr>
              <a:t> </a:t>
            </a:r>
            <a:r>
              <a:rPr sz="2400" b="1" spc="-27" dirty="0" err="1">
                <a:latin typeface="Calibri"/>
                <a:cs typeface="Calibri"/>
              </a:rPr>
              <a:t>contratos</a:t>
            </a:r>
            <a:r>
              <a:rPr sz="2400" b="1" spc="-13" dirty="0">
                <a:latin typeface="Calibri"/>
                <a:cs typeface="Calibri"/>
              </a:rPr>
              <a:t> </a:t>
            </a:r>
            <a:r>
              <a:rPr sz="2400" b="1" spc="-127" dirty="0" err="1">
                <a:latin typeface="Calibri"/>
                <a:cs typeface="Calibri"/>
              </a:rPr>
              <a:t>curtos</a:t>
            </a:r>
            <a:r>
              <a:rPr lang="pt-BR" sz="2400" b="1" spc="-127" dirty="0">
                <a:latin typeface="Calibri"/>
                <a:cs typeface="Calibri"/>
              </a:rPr>
              <a:t>);</a:t>
            </a:r>
            <a:endParaRPr sz="2400" baseline="-32407" dirty="0">
              <a:latin typeface="Calibri"/>
              <a:cs typeface="Calibri"/>
            </a:endParaRP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F6EC7AFF-8D91-3FBC-A8C9-F8912A29489D}"/>
              </a:ext>
            </a:extLst>
          </p:cNvPr>
          <p:cNvSpPr/>
          <p:nvPr/>
        </p:nvSpPr>
        <p:spPr>
          <a:xfrm>
            <a:off x="2151017" y="1561514"/>
            <a:ext cx="8657106" cy="3656006"/>
          </a:xfrm>
          <a:prstGeom prst="roundRect">
            <a:avLst/>
          </a:prstGeom>
          <a:solidFill>
            <a:schemeClr val="bg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Identificação integral dos prestadores de serviço;</a:t>
            </a:r>
          </a:p>
          <a:p>
            <a:endParaRPr lang="pt-B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Dos locais de trabalho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t-B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Das horas trabalhadas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t-B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Das especificação das atividades executadas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t-B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justificativa do preço contratado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pt-B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DBE7CED-962B-BBF2-957D-789A8E38E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959" y="6039032"/>
            <a:ext cx="787293" cy="631992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Uma pessoa tentando pegar um papel em uma mesa cheia de papel e notas autoadesivas">
            <a:extLst>
              <a:ext uri="{FF2B5EF4-FFF2-40B4-BE49-F238E27FC236}">
                <a16:creationId xmlns:a16="http://schemas.microsoft.com/office/drawing/2014/main" id="{FBB9E775-0BD1-379C-6A49-C92FDCEC91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8913" b="68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86187" y="470909"/>
            <a:ext cx="4395047" cy="735308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667" spc="-47" dirty="0">
                <a:latin typeface="Arial Black"/>
                <a:cs typeface="Arial Black"/>
              </a:rPr>
              <a:t>IMPORTANTE</a:t>
            </a:r>
            <a:endParaRPr sz="4667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1236" y="1692535"/>
            <a:ext cx="11416453" cy="190505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3067" b="1" spc="-7" dirty="0">
                <a:latin typeface="Arial"/>
                <a:cs typeface="Arial"/>
              </a:rPr>
              <a:t>Contratar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mão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de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obra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sem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13" dirty="0">
                <a:latin typeface="Arial"/>
                <a:cs typeface="Arial"/>
              </a:rPr>
              <a:t>conta</a:t>
            </a:r>
            <a:r>
              <a:rPr sz="3067" b="1" spc="-7" dirty="0">
                <a:latin typeface="Arial"/>
                <a:cs typeface="Arial"/>
              </a:rPr>
              <a:t> </a:t>
            </a:r>
            <a:r>
              <a:rPr sz="3067" b="1" dirty="0">
                <a:latin typeface="Arial"/>
                <a:cs typeface="Arial"/>
              </a:rPr>
              <a:t>bancária</a:t>
            </a:r>
            <a:r>
              <a:rPr sz="3067" b="1" spc="7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aberta</a:t>
            </a:r>
            <a:r>
              <a:rPr sz="3067" b="1" dirty="0">
                <a:latin typeface="Arial"/>
                <a:cs typeface="Arial"/>
              </a:rPr>
              <a:t> é </a:t>
            </a:r>
            <a:r>
              <a:rPr sz="3067" b="1" spc="7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problema!! </a:t>
            </a:r>
            <a:r>
              <a:rPr sz="3067" b="1" spc="-20" dirty="0">
                <a:latin typeface="Arial"/>
                <a:cs typeface="Arial"/>
              </a:rPr>
              <a:t>Verifique </a:t>
            </a:r>
            <a:r>
              <a:rPr sz="3067" b="1" spc="-7" dirty="0">
                <a:latin typeface="Arial"/>
                <a:cs typeface="Arial"/>
              </a:rPr>
              <a:t>antes </a:t>
            </a:r>
            <a:r>
              <a:rPr sz="3067" b="1" dirty="0">
                <a:latin typeface="Arial"/>
                <a:cs typeface="Arial"/>
              </a:rPr>
              <a:t>e, </a:t>
            </a:r>
            <a:r>
              <a:rPr sz="3067" b="1" spc="-20" dirty="0">
                <a:latin typeface="Arial"/>
                <a:cs typeface="Arial"/>
              </a:rPr>
              <a:t>se for </a:t>
            </a:r>
            <a:r>
              <a:rPr sz="3067" b="1" dirty="0">
                <a:latin typeface="Arial"/>
                <a:cs typeface="Arial"/>
              </a:rPr>
              <a:t>o </a:t>
            </a:r>
            <a:r>
              <a:rPr sz="3067" b="1" spc="-7" dirty="0">
                <a:latin typeface="Arial"/>
                <a:cs typeface="Arial"/>
              </a:rPr>
              <a:t>caso, providencie a 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abertura de conta </a:t>
            </a:r>
            <a:r>
              <a:rPr sz="3067" b="1" spc="-13" dirty="0">
                <a:latin typeface="Arial"/>
                <a:cs typeface="Arial"/>
              </a:rPr>
              <a:t>dos cabos </a:t>
            </a:r>
            <a:r>
              <a:rPr sz="3067" b="1" spc="-7" dirty="0">
                <a:latin typeface="Arial"/>
                <a:cs typeface="Arial"/>
              </a:rPr>
              <a:t>eleitorais em </a:t>
            </a:r>
            <a:r>
              <a:rPr sz="3067" b="1" spc="-13" dirty="0">
                <a:latin typeface="Arial"/>
                <a:cs typeface="Arial"/>
              </a:rPr>
              <a:t>bancos </a:t>
            </a:r>
            <a:r>
              <a:rPr sz="3067" b="1" spc="-7" dirty="0">
                <a:latin typeface="Arial"/>
                <a:cs typeface="Arial"/>
              </a:rPr>
              <a:t>virtuais, 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que</a:t>
            </a:r>
            <a:r>
              <a:rPr sz="3067" b="1" spc="-13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costuma</a:t>
            </a:r>
            <a:r>
              <a:rPr sz="3067" b="1" spc="-27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ser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rápido.</a:t>
            </a:r>
            <a:endParaRPr sz="3067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1236" y="4337981"/>
            <a:ext cx="1593427" cy="96107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067" b="1" dirty="0">
                <a:latin typeface="Arial"/>
                <a:cs typeface="Arial"/>
              </a:rPr>
              <a:t>Cuidado</a:t>
            </a:r>
            <a:endParaRPr sz="3067" dirty="0">
              <a:latin typeface="Arial"/>
              <a:cs typeface="Arial"/>
            </a:endParaRPr>
          </a:p>
          <a:p>
            <a:pPr marL="16933" defTabSz="609585"/>
            <a:r>
              <a:rPr sz="3067" b="1" spc="-7" dirty="0">
                <a:latin typeface="Arial"/>
                <a:cs typeface="Arial"/>
              </a:rPr>
              <a:t>pessoas</a:t>
            </a:r>
            <a:endParaRPr sz="3067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58380" y="4337981"/>
            <a:ext cx="997373" cy="96107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067" b="1" spc="-7" dirty="0">
                <a:latin typeface="Arial"/>
                <a:cs typeface="Arial"/>
              </a:rPr>
              <a:t>com</a:t>
            </a:r>
            <a:endParaRPr sz="3067">
              <a:latin typeface="Arial"/>
              <a:cs typeface="Arial"/>
            </a:endParaRPr>
          </a:p>
          <a:p>
            <a:pPr marL="178642" defTabSz="609585"/>
            <a:r>
              <a:rPr sz="3067" b="1" dirty="0">
                <a:latin typeface="Arial"/>
                <a:cs typeface="Arial"/>
              </a:rPr>
              <a:t>c</a:t>
            </a:r>
            <a:r>
              <a:rPr sz="3067" b="1" spc="-13" dirty="0">
                <a:latin typeface="Arial"/>
                <a:cs typeface="Arial"/>
              </a:rPr>
              <a:t>o</a:t>
            </a:r>
            <a:r>
              <a:rPr sz="3067" b="1" dirty="0">
                <a:latin typeface="Arial"/>
                <a:cs typeface="Arial"/>
              </a:rPr>
              <a:t>m</a:t>
            </a:r>
            <a:endParaRPr sz="3067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79368" y="4337981"/>
            <a:ext cx="2453640" cy="96107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067" b="1" dirty="0">
                <a:latin typeface="Arial"/>
                <a:cs typeface="Arial"/>
              </a:rPr>
              <a:t>c</a:t>
            </a:r>
            <a:r>
              <a:rPr sz="3067" b="1" spc="-33" dirty="0">
                <a:latin typeface="Arial"/>
                <a:cs typeface="Arial"/>
              </a:rPr>
              <a:t>o</a:t>
            </a:r>
            <a:r>
              <a:rPr sz="3067" b="1" dirty="0">
                <a:latin typeface="Arial"/>
                <a:cs typeface="Arial"/>
              </a:rPr>
              <a:t>n</a:t>
            </a:r>
            <a:r>
              <a:rPr sz="3067" b="1" spc="-13" dirty="0">
                <a:latin typeface="Arial"/>
                <a:cs typeface="Arial"/>
              </a:rPr>
              <a:t>t</a:t>
            </a:r>
            <a:r>
              <a:rPr sz="3067" b="1" spc="-7" dirty="0">
                <a:latin typeface="Arial"/>
                <a:cs typeface="Arial"/>
              </a:rPr>
              <a:t>ratações</a:t>
            </a:r>
            <a:endParaRPr sz="3067" dirty="0">
              <a:latin typeface="Arial"/>
              <a:cs typeface="Arial"/>
            </a:endParaRPr>
          </a:p>
          <a:p>
            <a:pPr marL="342045" defTabSz="609585"/>
            <a:r>
              <a:rPr sz="3067" b="1" spc="-7" dirty="0">
                <a:latin typeface="Arial"/>
                <a:cs typeface="Arial"/>
              </a:rPr>
              <a:t>emprego</a:t>
            </a:r>
            <a:endParaRPr sz="3067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31992" y="4337981"/>
            <a:ext cx="3530600" cy="96107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R="55032" algn="r" defTabSz="609585">
              <a:spcBef>
                <a:spcPts val="133"/>
              </a:spcBef>
              <a:tabLst>
                <a:tab pos="772141" algn="l"/>
                <a:tab pos="2712651" algn="l"/>
              </a:tabLst>
            </a:pPr>
            <a:r>
              <a:rPr sz="3067" b="1" spc="-20" dirty="0">
                <a:latin typeface="Arial"/>
                <a:cs typeface="Arial"/>
              </a:rPr>
              <a:t>de	</a:t>
            </a:r>
            <a:r>
              <a:rPr sz="3067" b="1" spc="-13" dirty="0">
                <a:latin typeface="Arial"/>
                <a:cs typeface="Arial"/>
              </a:rPr>
              <a:t>parentes	</a:t>
            </a:r>
            <a:r>
              <a:rPr sz="3067" b="1" spc="-40" dirty="0">
                <a:latin typeface="Arial"/>
                <a:cs typeface="Arial"/>
              </a:rPr>
              <a:t>de</a:t>
            </a:r>
            <a:endParaRPr sz="3067" dirty="0">
              <a:latin typeface="Arial"/>
              <a:cs typeface="Arial"/>
            </a:endParaRPr>
          </a:p>
          <a:p>
            <a:pPr marR="6773" algn="r" defTabSz="609585">
              <a:tabLst>
                <a:tab pos="1171757" algn="l"/>
                <a:tab pos="1872780" algn="l"/>
              </a:tabLst>
            </a:pPr>
            <a:r>
              <a:rPr sz="3067" b="1" spc="-7" dirty="0">
                <a:latin typeface="Arial"/>
                <a:cs typeface="Arial"/>
              </a:rPr>
              <a:t>fixo	</a:t>
            </a:r>
            <a:r>
              <a:rPr sz="3067" b="1" dirty="0">
                <a:latin typeface="Arial"/>
                <a:cs typeface="Arial"/>
              </a:rPr>
              <a:t>e	</a:t>
            </a:r>
            <a:r>
              <a:rPr sz="3067" b="1" spc="-7" dirty="0">
                <a:latin typeface="Arial"/>
                <a:cs typeface="Arial"/>
              </a:rPr>
              <a:t>menores</a:t>
            </a:r>
            <a:endParaRPr sz="3067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06092" y="4337981"/>
            <a:ext cx="2192019" cy="96107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067" b="1" dirty="0">
                <a:latin typeface="Arial"/>
                <a:cs typeface="Arial"/>
              </a:rPr>
              <a:t>can</a:t>
            </a:r>
            <a:r>
              <a:rPr sz="3067" b="1" spc="-40" dirty="0">
                <a:latin typeface="Arial"/>
                <a:cs typeface="Arial"/>
              </a:rPr>
              <a:t>d</a:t>
            </a:r>
            <a:r>
              <a:rPr sz="3067" b="1" dirty="0">
                <a:latin typeface="Arial"/>
                <a:cs typeface="Arial"/>
              </a:rPr>
              <a:t>ida</a:t>
            </a:r>
            <a:r>
              <a:rPr sz="3067" b="1" spc="-13" dirty="0">
                <a:latin typeface="Arial"/>
                <a:cs typeface="Arial"/>
              </a:rPr>
              <a:t>t</a:t>
            </a:r>
            <a:r>
              <a:rPr sz="3067" b="1" dirty="0">
                <a:latin typeface="Arial"/>
                <a:cs typeface="Arial"/>
              </a:rPr>
              <a:t>os,</a:t>
            </a:r>
            <a:endParaRPr sz="3067">
              <a:latin typeface="Arial"/>
              <a:cs typeface="Arial"/>
            </a:endParaRPr>
          </a:p>
          <a:p>
            <a:pPr marL="222668" defTabSz="609585">
              <a:tabLst>
                <a:tab pos="1157363" algn="l"/>
              </a:tabLst>
            </a:pPr>
            <a:r>
              <a:rPr sz="3067" b="1" spc="-13" dirty="0">
                <a:latin typeface="Arial"/>
                <a:cs typeface="Arial"/>
              </a:rPr>
              <a:t>d</a:t>
            </a:r>
            <a:r>
              <a:rPr sz="3067" b="1" dirty="0">
                <a:latin typeface="Arial"/>
                <a:cs typeface="Arial"/>
              </a:rPr>
              <a:t>e	i</a:t>
            </a:r>
            <a:r>
              <a:rPr sz="3067" b="1" spc="-13" dirty="0">
                <a:latin typeface="Arial"/>
                <a:cs typeface="Arial"/>
              </a:rPr>
              <a:t>d</a:t>
            </a:r>
            <a:r>
              <a:rPr sz="3067" b="1" dirty="0">
                <a:latin typeface="Arial"/>
                <a:cs typeface="Arial"/>
              </a:rPr>
              <a:t>a</a:t>
            </a:r>
            <a:r>
              <a:rPr sz="3067" b="1" spc="-13" dirty="0">
                <a:latin typeface="Arial"/>
                <a:cs typeface="Arial"/>
              </a:rPr>
              <a:t>d</a:t>
            </a:r>
            <a:r>
              <a:rPr sz="3067" b="1" dirty="0">
                <a:latin typeface="Arial"/>
                <a:cs typeface="Arial"/>
              </a:rPr>
              <a:t>e</a:t>
            </a:r>
            <a:endParaRPr sz="3067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28534" y="5273039"/>
            <a:ext cx="8069580" cy="48908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1269122" algn="l"/>
                <a:tab pos="3017445" algn="l"/>
                <a:tab pos="5324554" algn="l"/>
                <a:tab pos="7834857" algn="l"/>
              </a:tabLst>
            </a:pPr>
            <a:r>
              <a:rPr sz="3067" b="1" spc="-7" dirty="0">
                <a:latin typeface="Arial"/>
                <a:cs typeface="Arial"/>
              </a:rPr>
              <a:t>com	</a:t>
            </a:r>
            <a:r>
              <a:rPr sz="3067" b="1" dirty="0">
                <a:latin typeface="Arial"/>
                <a:cs typeface="Arial"/>
              </a:rPr>
              <a:t>f</a:t>
            </a:r>
            <a:r>
              <a:rPr sz="3067" b="1" spc="-13" dirty="0">
                <a:latin typeface="Arial"/>
                <a:cs typeface="Arial"/>
              </a:rPr>
              <a:t>u</a:t>
            </a:r>
            <a:r>
              <a:rPr sz="3067" b="1" dirty="0">
                <a:latin typeface="Arial"/>
                <a:cs typeface="Arial"/>
              </a:rPr>
              <a:t>nd</a:t>
            </a:r>
            <a:r>
              <a:rPr sz="3067" b="1" spc="-13" dirty="0">
                <a:latin typeface="Arial"/>
                <a:cs typeface="Arial"/>
              </a:rPr>
              <a:t>o</a:t>
            </a:r>
            <a:r>
              <a:rPr sz="3067" b="1" spc="-7" dirty="0">
                <a:latin typeface="Arial"/>
                <a:cs typeface="Arial"/>
              </a:rPr>
              <a:t>s</a:t>
            </a:r>
            <a:r>
              <a:rPr sz="3067" b="1" dirty="0">
                <a:latin typeface="Arial"/>
                <a:cs typeface="Arial"/>
              </a:rPr>
              <a:t>	p</a:t>
            </a:r>
            <a:r>
              <a:rPr sz="3067" b="1" spc="-20" dirty="0">
                <a:latin typeface="Arial"/>
                <a:cs typeface="Arial"/>
              </a:rPr>
              <a:t>ú</a:t>
            </a:r>
            <a:r>
              <a:rPr sz="3067" b="1" dirty="0">
                <a:latin typeface="Arial"/>
                <a:cs typeface="Arial"/>
              </a:rPr>
              <a:t>blic</a:t>
            </a:r>
            <a:r>
              <a:rPr sz="3067" b="1" spc="-13" dirty="0">
                <a:latin typeface="Arial"/>
                <a:cs typeface="Arial"/>
              </a:rPr>
              <a:t>o</a:t>
            </a:r>
            <a:r>
              <a:rPr sz="3067" b="1" spc="-7" dirty="0">
                <a:latin typeface="Arial"/>
                <a:cs typeface="Arial"/>
              </a:rPr>
              <a:t>s</a:t>
            </a:r>
            <a:r>
              <a:rPr sz="3067" b="1" spc="7" dirty="0">
                <a:latin typeface="Arial"/>
                <a:cs typeface="Arial"/>
              </a:rPr>
              <a:t>)</a:t>
            </a:r>
            <a:r>
              <a:rPr sz="3067" b="1" dirty="0">
                <a:latin typeface="Arial"/>
                <a:cs typeface="Arial"/>
              </a:rPr>
              <a:t>!	Diligê</a:t>
            </a:r>
            <a:r>
              <a:rPr sz="3067" b="1" spc="-13" dirty="0">
                <a:latin typeface="Arial"/>
                <a:cs typeface="Arial"/>
              </a:rPr>
              <a:t>n</a:t>
            </a:r>
            <a:r>
              <a:rPr sz="3067" b="1" spc="-7" dirty="0">
                <a:latin typeface="Arial"/>
                <a:cs typeface="Arial"/>
              </a:rPr>
              <a:t>cias</a:t>
            </a:r>
            <a:r>
              <a:rPr sz="3067" b="1" dirty="0">
                <a:latin typeface="Arial"/>
                <a:cs typeface="Arial"/>
              </a:rPr>
              <a:t>	</a:t>
            </a:r>
            <a:r>
              <a:rPr sz="3067" b="1" spc="-7" dirty="0">
                <a:latin typeface="Arial"/>
                <a:cs typeface="Arial"/>
              </a:rPr>
              <a:t>e</a:t>
            </a:r>
            <a:endParaRPr sz="3067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1236" y="5273040"/>
            <a:ext cx="3115733" cy="96107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defTabSz="609585">
              <a:spcBef>
                <a:spcPts val="133"/>
              </a:spcBef>
            </a:pPr>
            <a:r>
              <a:rPr sz="3067" b="1" spc="-7" dirty="0">
                <a:latin typeface="Arial"/>
                <a:cs typeface="Arial"/>
              </a:rPr>
              <a:t>(principalmente </a:t>
            </a:r>
            <a:r>
              <a:rPr sz="3067" b="1" dirty="0">
                <a:latin typeface="Arial"/>
                <a:cs typeface="Arial"/>
              </a:rPr>
              <a:t> desapro</a:t>
            </a:r>
            <a:r>
              <a:rPr sz="3067" b="1" spc="-53" dirty="0">
                <a:latin typeface="Arial"/>
                <a:cs typeface="Arial"/>
              </a:rPr>
              <a:t>v</a:t>
            </a:r>
            <a:r>
              <a:rPr sz="3067" b="1" spc="-7" dirty="0">
                <a:latin typeface="Arial"/>
                <a:cs typeface="Arial"/>
              </a:rPr>
              <a:t>ações</a:t>
            </a:r>
            <a:r>
              <a:rPr sz="3067" b="1" spc="-67" dirty="0">
                <a:latin typeface="Arial"/>
                <a:cs typeface="Arial"/>
              </a:rPr>
              <a:t>!</a:t>
            </a:r>
            <a:r>
              <a:rPr sz="3067" b="1" dirty="0">
                <a:latin typeface="Arial"/>
                <a:cs typeface="Arial"/>
              </a:rPr>
              <a:t>!</a:t>
            </a:r>
            <a:endParaRPr sz="3067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474A7FC5-56F0-4FE3-8383-04EE92963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pic>
        <p:nvPicPr>
          <p:cNvPr id="5" name="Imagem 4" descr="Trabalhando">
            <a:extLst>
              <a:ext uri="{FF2B5EF4-FFF2-40B4-BE49-F238E27FC236}">
                <a16:creationId xmlns:a16="http://schemas.microsoft.com/office/drawing/2014/main" id="{BC829010-59E7-4B6E-AE76-EEE7D0ED0D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1"/>
            <a:ext cx="12188932" cy="685800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DE6BEBC3-6A99-4A53-9835-9875E0841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1006911-EDB8-4CDF-AEAA-A3FA060851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6BE734E0-17C9-83C2-98A9-B4CA83FE52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66" r="13978" b="2"/>
          <a:stretch/>
        </p:blipFill>
        <p:spPr>
          <a:xfrm>
            <a:off x="1926243" y="921575"/>
            <a:ext cx="5489110" cy="3838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object 8">
            <a:extLst>
              <a:ext uri="{FF2B5EF4-FFF2-40B4-BE49-F238E27FC236}">
                <a16:creationId xmlns:a16="http://schemas.microsoft.com/office/drawing/2014/main" id="{07C33ACD-3903-4E99-78EF-F1343D8E4E4F}"/>
              </a:ext>
            </a:extLst>
          </p:cNvPr>
          <p:cNvSpPr txBox="1">
            <a:spLocks/>
          </p:cNvSpPr>
          <p:nvPr/>
        </p:nvSpPr>
        <p:spPr>
          <a:xfrm>
            <a:off x="1435376" y="4571180"/>
            <a:ext cx="6498802" cy="104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CONTAS BANCÁRIAS</a:t>
            </a:r>
          </a:p>
        </p:txBody>
      </p:sp>
    </p:spTree>
    <p:extLst>
      <p:ext uri="{BB962C8B-B14F-4D97-AF65-F5344CB8AC3E}">
        <p14:creationId xmlns:p14="http://schemas.microsoft.com/office/powerpoint/2010/main" val="2958169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Uma pessoa tentando pegar um papel em uma mesa cheia de papel e notas autoadesivas">
            <a:extLst>
              <a:ext uri="{FF2B5EF4-FFF2-40B4-BE49-F238E27FC236}">
                <a16:creationId xmlns:a16="http://schemas.microsoft.com/office/drawing/2014/main" id="{FD84205E-E69E-2E2C-A11E-A7A0905C9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8913" b="68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82881" y="558476"/>
            <a:ext cx="8889153" cy="796864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067" spc="-33" dirty="0">
                <a:latin typeface="Arial Black"/>
                <a:cs typeface="Arial Black"/>
              </a:rPr>
              <a:t>ELEITOR</a:t>
            </a:r>
            <a:r>
              <a:rPr sz="5067" spc="-60" dirty="0">
                <a:latin typeface="Arial Black"/>
                <a:cs typeface="Arial Black"/>
              </a:rPr>
              <a:t> </a:t>
            </a:r>
            <a:r>
              <a:rPr sz="5067" spc="-67" dirty="0">
                <a:latin typeface="Arial Black"/>
                <a:cs typeface="Arial Black"/>
              </a:rPr>
              <a:t>SIMPATIZANTE!</a:t>
            </a:r>
            <a:endParaRPr sz="5067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8168" y="1688288"/>
            <a:ext cx="11316547" cy="290782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3467" b="1" dirty="0">
                <a:latin typeface="Calibri"/>
                <a:cs typeface="Calibri"/>
              </a:rPr>
              <a:t>Cuidado!!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Pessoa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física,</a:t>
            </a:r>
            <a:r>
              <a:rPr sz="3467" b="1" spc="-7" dirty="0">
                <a:latin typeface="Calibri"/>
                <a:cs typeface="Calibri"/>
              </a:rPr>
              <a:t> eleitor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simpatizante*,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7" dirty="0">
                <a:latin typeface="Calibri"/>
                <a:cs typeface="Calibri"/>
              </a:rPr>
              <a:t>não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pode 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mandar </a:t>
            </a:r>
            <a:r>
              <a:rPr sz="3467" b="1" spc="-27" dirty="0">
                <a:latin typeface="Calibri"/>
                <a:cs typeface="Calibri"/>
              </a:rPr>
              <a:t>fazer </a:t>
            </a:r>
            <a:r>
              <a:rPr sz="3467" b="1" spc="-13" dirty="0">
                <a:latin typeface="Calibri"/>
                <a:cs typeface="Calibri"/>
              </a:rPr>
              <a:t>material </a:t>
            </a:r>
            <a:r>
              <a:rPr sz="3467" b="1" dirty="0">
                <a:latin typeface="Calibri"/>
                <a:cs typeface="Calibri"/>
              </a:rPr>
              <a:t>e </a:t>
            </a:r>
            <a:r>
              <a:rPr sz="3467" b="1" spc="-13" dirty="0">
                <a:latin typeface="Calibri"/>
                <a:cs typeface="Calibri"/>
              </a:rPr>
              <a:t>entregar </a:t>
            </a:r>
            <a:r>
              <a:rPr sz="3467" b="1" spc="-7" dirty="0">
                <a:latin typeface="Calibri"/>
                <a:cs typeface="Calibri"/>
              </a:rPr>
              <a:t>ao </a:t>
            </a:r>
            <a:r>
              <a:rPr sz="3467" b="1" spc="-20" dirty="0">
                <a:latin typeface="Calibri"/>
                <a:cs typeface="Calibri"/>
              </a:rPr>
              <a:t>candidato, </a:t>
            </a:r>
            <a:r>
              <a:rPr sz="3467" b="1" spc="-7" dirty="0">
                <a:latin typeface="Calibri"/>
                <a:cs typeface="Calibri"/>
              </a:rPr>
              <a:t>muito menos 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utilizar </a:t>
            </a:r>
            <a:r>
              <a:rPr sz="3467" b="1" dirty="0">
                <a:latin typeface="Calibri"/>
                <a:cs typeface="Calibri"/>
              </a:rPr>
              <a:t>o </a:t>
            </a:r>
            <a:r>
              <a:rPr sz="3467" b="1" spc="-60" dirty="0">
                <a:latin typeface="Calibri"/>
                <a:cs typeface="Calibri"/>
              </a:rPr>
              <a:t>CNPJ </a:t>
            </a:r>
            <a:r>
              <a:rPr sz="3467" b="1" dirty="0">
                <a:latin typeface="Calibri"/>
                <a:cs typeface="Calibri"/>
              </a:rPr>
              <a:t>do </a:t>
            </a:r>
            <a:r>
              <a:rPr sz="3467" b="1" spc="-13" dirty="0">
                <a:latin typeface="Calibri"/>
                <a:cs typeface="Calibri"/>
              </a:rPr>
              <a:t>candidato em </a:t>
            </a:r>
            <a:r>
              <a:rPr sz="3467" b="1" dirty="0">
                <a:latin typeface="Calibri"/>
                <a:cs typeface="Calibri"/>
              </a:rPr>
              <a:t>nota </a:t>
            </a:r>
            <a:r>
              <a:rPr sz="3467" b="1" spc="-7" dirty="0">
                <a:latin typeface="Calibri"/>
                <a:cs typeface="Calibri"/>
              </a:rPr>
              <a:t>fiscal </a:t>
            </a:r>
            <a:r>
              <a:rPr sz="3467" b="1" dirty="0">
                <a:latin typeface="Calibri"/>
                <a:cs typeface="Calibri"/>
              </a:rPr>
              <a:t>de despesa </a:t>
            </a:r>
            <a:r>
              <a:rPr sz="3467" b="1" spc="7" dirty="0">
                <a:latin typeface="Calibri"/>
                <a:cs typeface="Calibri"/>
              </a:rPr>
              <a:t>que 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67" dirty="0">
                <a:latin typeface="Calibri"/>
                <a:cs typeface="Calibri"/>
              </a:rPr>
              <a:t>fizer.</a:t>
            </a:r>
            <a:r>
              <a:rPr sz="3467" b="1" spc="8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Isso</a:t>
            </a:r>
            <a:r>
              <a:rPr sz="3467" b="1" spc="-4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é uma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irregularidade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33" dirty="0">
                <a:latin typeface="Calibri"/>
                <a:cs typeface="Calibri"/>
              </a:rPr>
              <a:t>grave!!</a:t>
            </a:r>
            <a:endParaRPr sz="3467" dirty="0">
              <a:latin typeface="Calibri"/>
              <a:cs typeface="Calibri"/>
            </a:endParaRPr>
          </a:p>
          <a:p>
            <a:pPr marL="16933" algn="just" defTabSz="609585">
              <a:spcBef>
                <a:spcPts val="1933"/>
              </a:spcBef>
            </a:pPr>
            <a:r>
              <a:rPr sz="3333" b="1" dirty="0">
                <a:latin typeface="Calibri"/>
                <a:cs typeface="Calibri"/>
              </a:rPr>
              <a:t>Risco</a:t>
            </a:r>
            <a:r>
              <a:rPr sz="3333" b="1" spc="19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de</a:t>
            </a:r>
            <a:r>
              <a:rPr sz="3333" b="1" spc="20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desaprovação</a:t>
            </a:r>
            <a:r>
              <a:rPr sz="3333" b="1" spc="173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por</a:t>
            </a:r>
            <a:r>
              <a:rPr sz="3333" b="1" spc="200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movimentação</a:t>
            </a:r>
            <a:r>
              <a:rPr sz="3333" b="1" spc="220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financeira</a:t>
            </a:r>
            <a:r>
              <a:rPr sz="3333" b="1" spc="18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à</a:t>
            </a:r>
            <a:r>
              <a:rPr sz="3333" b="1" spc="213" dirty="0">
                <a:latin typeface="Calibri"/>
                <a:cs typeface="Calibri"/>
              </a:rPr>
              <a:t> </a:t>
            </a:r>
            <a:r>
              <a:rPr sz="3333" b="1" spc="-20" dirty="0">
                <a:latin typeface="Calibri"/>
                <a:cs typeface="Calibri"/>
              </a:rPr>
              <a:t>margem</a:t>
            </a:r>
            <a:endParaRPr sz="3333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0032" y="4512869"/>
            <a:ext cx="11314853" cy="52999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802620" algn="l"/>
                <a:tab pos="2131007" algn="l"/>
                <a:tab pos="3993627" algn="l"/>
                <a:tab pos="4786086" algn="l"/>
                <a:tab pos="6964506" algn="l"/>
                <a:tab pos="8062605" algn="l"/>
                <a:tab pos="10857382" algn="l"/>
              </a:tabLst>
            </a:pPr>
            <a:r>
              <a:rPr sz="3333" b="1" spc="-7" dirty="0">
                <a:latin typeface="Calibri"/>
                <a:cs typeface="Calibri"/>
              </a:rPr>
              <a:t>d</a:t>
            </a:r>
            <a:r>
              <a:rPr sz="3333" b="1" dirty="0">
                <a:latin typeface="Calibri"/>
                <a:cs typeface="Calibri"/>
              </a:rPr>
              <a:t>a	</a:t>
            </a:r>
            <a:r>
              <a:rPr sz="3333" b="1" spc="-7" dirty="0">
                <a:latin typeface="Calibri"/>
                <a:cs typeface="Calibri"/>
              </a:rPr>
              <a:t>c</a:t>
            </a:r>
            <a:r>
              <a:rPr sz="3333" b="1" spc="-20" dirty="0">
                <a:latin typeface="Calibri"/>
                <a:cs typeface="Calibri"/>
              </a:rPr>
              <a:t>o</a:t>
            </a:r>
            <a:r>
              <a:rPr sz="3333" b="1" spc="-33" dirty="0">
                <a:latin typeface="Calibri"/>
                <a:cs typeface="Calibri"/>
              </a:rPr>
              <a:t>n</a:t>
            </a:r>
            <a:r>
              <a:rPr sz="3333" b="1" spc="-40" dirty="0">
                <a:latin typeface="Calibri"/>
                <a:cs typeface="Calibri"/>
              </a:rPr>
              <a:t>t</a:t>
            </a:r>
            <a:r>
              <a:rPr sz="3333" b="1" dirty="0">
                <a:latin typeface="Calibri"/>
                <a:cs typeface="Calibri"/>
              </a:rPr>
              <a:t>a	ban</a:t>
            </a:r>
            <a:r>
              <a:rPr sz="3333" b="1" spc="-33" dirty="0">
                <a:latin typeface="Calibri"/>
                <a:cs typeface="Calibri"/>
              </a:rPr>
              <a:t>c</a:t>
            </a:r>
            <a:r>
              <a:rPr sz="3333" b="1" dirty="0">
                <a:latin typeface="Calibri"/>
                <a:cs typeface="Calibri"/>
              </a:rPr>
              <a:t>ár</a:t>
            </a:r>
            <a:r>
              <a:rPr sz="3333" b="1" spc="27" dirty="0">
                <a:latin typeface="Calibri"/>
                <a:cs typeface="Calibri"/>
              </a:rPr>
              <a:t>i</a:t>
            </a:r>
            <a:r>
              <a:rPr sz="3333" b="1" dirty="0">
                <a:latin typeface="Calibri"/>
                <a:cs typeface="Calibri"/>
              </a:rPr>
              <a:t>a	</a:t>
            </a:r>
            <a:r>
              <a:rPr sz="3333" b="1" spc="-7" dirty="0">
                <a:latin typeface="Calibri"/>
                <a:cs typeface="Calibri"/>
              </a:rPr>
              <a:t>d</a:t>
            </a:r>
            <a:r>
              <a:rPr sz="3333" b="1" dirty="0">
                <a:latin typeface="Calibri"/>
                <a:cs typeface="Calibri"/>
              </a:rPr>
              <a:t>e	</a:t>
            </a:r>
            <a:r>
              <a:rPr sz="3333" b="1" spc="-40" dirty="0">
                <a:latin typeface="Calibri"/>
                <a:cs typeface="Calibri"/>
              </a:rPr>
              <a:t>c</a:t>
            </a:r>
            <a:r>
              <a:rPr sz="3333" b="1" dirty="0">
                <a:latin typeface="Calibri"/>
                <a:cs typeface="Calibri"/>
              </a:rPr>
              <a:t>a</a:t>
            </a:r>
            <a:r>
              <a:rPr sz="3333" b="1" spc="13" dirty="0">
                <a:latin typeface="Calibri"/>
                <a:cs typeface="Calibri"/>
              </a:rPr>
              <a:t>m</a:t>
            </a:r>
            <a:r>
              <a:rPr sz="3333" b="1" dirty="0">
                <a:latin typeface="Calibri"/>
                <a:cs typeface="Calibri"/>
              </a:rPr>
              <a:t>panha	</a:t>
            </a:r>
            <a:r>
              <a:rPr sz="3333" b="1" spc="-13" dirty="0">
                <a:latin typeface="Calibri"/>
                <a:cs typeface="Calibri"/>
              </a:rPr>
              <a:t>co</a:t>
            </a:r>
            <a:r>
              <a:rPr sz="3333" b="1" dirty="0">
                <a:latin typeface="Calibri"/>
                <a:cs typeface="Calibri"/>
              </a:rPr>
              <a:t>m	</a:t>
            </a:r>
            <a:r>
              <a:rPr sz="3333" b="1" spc="20" dirty="0">
                <a:latin typeface="Calibri"/>
                <a:cs typeface="Calibri"/>
              </a:rPr>
              <a:t>d</a:t>
            </a:r>
            <a:r>
              <a:rPr sz="3333" b="1" spc="-27" dirty="0">
                <a:latin typeface="Calibri"/>
                <a:cs typeface="Calibri"/>
              </a:rPr>
              <a:t>e</a:t>
            </a:r>
            <a:r>
              <a:rPr sz="3333" b="1" spc="-67" dirty="0">
                <a:latin typeface="Calibri"/>
                <a:cs typeface="Calibri"/>
              </a:rPr>
              <a:t>t</a:t>
            </a:r>
            <a:r>
              <a:rPr sz="3333" b="1" spc="20" dirty="0">
                <a:latin typeface="Calibri"/>
                <a:cs typeface="Calibri"/>
              </a:rPr>
              <a:t>e</a:t>
            </a:r>
            <a:r>
              <a:rPr sz="3333" b="1" spc="-7" dirty="0">
                <a:latin typeface="Calibri"/>
                <a:cs typeface="Calibri"/>
              </a:rPr>
              <a:t>rmin</a:t>
            </a:r>
            <a:r>
              <a:rPr sz="3333" b="1" dirty="0">
                <a:latin typeface="Calibri"/>
                <a:cs typeface="Calibri"/>
              </a:rPr>
              <a:t>a</a:t>
            </a:r>
            <a:r>
              <a:rPr sz="3333" b="1" spc="-7" dirty="0">
                <a:latin typeface="Calibri"/>
                <a:cs typeface="Calibri"/>
              </a:rPr>
              <a:t>çã</a:t>
            </a:r>
            <a:r>
              <a:rPr sz="3333" b="1" dirty="0">
                <a:latin typeface="Calibri"/>
                <a:cs typeface="Calibri"/>
              </a:rPr>
              <a:t>o	</a:t>
            </a:r>
            <a:r>
              <a:rPr sz="3333" b="1" spc="-7" dirty="0">
                <a:latin typeface="Calibri"/>
                <a:cs typeface="Calibri"/>
              </a:rPr>
              <a:t>de</a:t>
            </a:r>
            <a:endParaRPr sz="3333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8168" y="4724186"/>
            <a:ext cx="9854127" cy="1342185"/>
          </a:xfrm>
          <a:prstGeom prst="rect">
            <a:avLst/>
          </a:prstGeom>
        </p:spPr>
        <p:txBody>
          <a:bodyPr vert="horz" wrap="square" lIns="0" tIns="229447" rIns="0" bIns="0" rtlCol="0">
            <a:spAutoFit/>
          </a:bodyPr>
          <a:lstStyle/>
          <a:p>
            <a:pPr marL="16933" defTabSz="609585">
              <a:spcBef>
                <a:spcPts val="1807"/>
              </a:spcBef>
            </a:pPr>
            <a:r>
              <a:rPr sz="3333" b="1" spc="-13" dirty="0">
                <a:latin typeface="Calibri"/>
                <a:cs typeface="Calibri"/>
              </a:rPr>
              <a:t>recolhimento</a:t>
            </a:r>
            <a:r>
              <a:rPr sz="3333" b="1" spc="-7" dirty="0">
                <a:latin typeface="Calibri"/>
                <a:cs typeface="Calibri"/>
              </a:rPr>
              <a:t> da</a:t>
            </a:r>
            <a:r>
              <a:rPr sz="3333" b="1" spc="-20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despesa</a:t>
            </a:r>
            <a:r>
              <a:rPr sz="3333" b="1" spc="-27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questionada.</a:t>
            </a:r>
            <a:endParaRPr sz="3333" dirty="0">
              <a:latin typeface="Calibri"/>
              <a:cs typeface="Calibri"/>
            </a:endParaRPr>
          </a:p>
          <a:p>
            <a:pPr marL="16933" defTabSz="609585">
              <a:spcBef>
                <a:spcPts val="1333"/>
              </a:spcBef>
            </a:pPr>
            <a:r>
              <a:rPr sz="2800" b="1" spc="-7" dirty="0">
                <a:latin typeface="Calibri"/>
                <a:cs typeface="Calibri"/>
              </a:rPr>
              <a:t>*</a:t>
            </a:r>
            <a:r>
              <a:rPr lang="pt-BR" sz="2800" b="1" spc="-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R$</a:t>
            </a:r>
            <a:r>
              <a:rPr sz="2800" b="1" spc="-5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1</a:t>
            </a:r>
            <a:r>
              <a:rPr lang="pt-BR" sz="2800" b="1" dirty="0">
                <a:latin typeface="Calibri"/>
                <a:cs typeface="Calibri"/>
              </a:rPr>
              <a:t>.</a:t>
            </a:r>
            <a:r>
              <a:rPr sz="2800" b="1" dirty="0">
                <a:latin typeface="Calibri"/>
                <a:cs typeface="Calibri"/>
              </a:rPr>
              <a:t>064,10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3017" y="6181973"/>
            <a:ext cx="10850033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200" b="1" spc="-13" dirty="0">
                <a:latin typeface="Calibri"/>
                <a:cs typeface="Calibri"/>
              </a:rPr>
              <a:t>Obs!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Pessoa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física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pagar</a:t>
            </a:r>
            <a:r>
              <a:rPr sz="3200" b="1" spc="20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advogados</a:t>
            </a:r>
            <a:r>
              <a:rPr sz="3200" b="1" spc="-3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 </a:t>
            </a:r>
            <a:r>
              <a:rPr sz="3200" b="1" spc="-13" dirty="0">
                <a:latin typeface="Calibri"/>
                <a:cs typeface="Calibri"/>
              </a:rPr>
              <a:t>contadores,</a:t>
            </a:r>
            <a:r>
              <a:rPr sz="3200" b="1" dirty="0">
                <a:latin typeface="Calibri"/>
                <a:cs typeface="Calibri"/>
              </a:rPr>
              <a:t> ok! </a:t>
            </a:r>
            <a:r>
              <a:rPr sz="3200" b="1" spc="-7" dirty="0">
                <a:latin typeface="Calibri"/>
                <a:cs typeface="Calibri"/>
              </a:rPr>
              <a:t>Permitido.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Uma pessoa tentando pegar um papel em uma mesa cheia de papel e notas autoadesivas">
            <a:extLst>
              <a:ext uri="{FF2B5EF4-FFF2-40B4-BE49-F238E27FC236}">
                <a16:creationId xmlns:a16="http://schemas.microsoft.com/office/drawing/2014/main" id="{ADDF8D3C-1D61-859A-6738-8896C47126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8913" b="68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3880" y="278930"/>
            <a:ext cx="9875357" cy="57109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pc="-40" dirty="0">
                <a:latin typeface="Arial Black"/>
                <a:cs typeface="Arial Black"/>
              </a:rPr>
              <a:t>ATENÇÃO</a:t>
            </a:r>
            <a:r>
              <a:rPr spc="-53" dirty="0">
                <a:latin typeface="Arial Black"/>
                <a:cs typeface="Arial Black"/>
              </a:rPr>
              <a:t> </a:t>
            </a:r>
            <a:r>
              <a:rPr spc="-27" dirty="0">
                <a:latin typeface="Arial Black"/>
                <a:cs typeface="Arial Black"/>
              </a:rPr>
              <a:t>AOS</a:t>
            </a:r>
            <a:r>
              <a:rPr spc="-53" dirty="0">
                <a:latin typeface="Arial Black"/>
                <a:cs typeface="Arial Black"/>
              </a:rPr>
              <a:t> </a:t>
            </a:r>
            <a:r>
              <a:rPr spc="-13" dirty="0">
                <a:latin typeface="Arial Black"/>
                <a:cs typeface="Arial Black"/>
              </a:rPr>
              <a:t>IMPULSIONAMENTOS!!!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xfrm>
            <a:off x="709086" y="1183604"/>
            <a:ext cx="1039689" cy="22038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11661" defTabSz="609585">
              <a:lnSpc>
                <a:spcPts val="1653"/>
              </a:lnSpc>
            </a:pPr>
            <a:fld id="{81D60167-4931-47E6-BA6A-407CBD079E47}" type="slidenum">
              <a:rPr dirty="0">
                <a:latin typeface="Century Gothic" panose="020B0502020202020204"/>
              </a:rPr>
              <a:pPr marL="211661" defTabSz="609585">
                <a:lnSpc>
                  <a:spcPts val="1653"/>
                </a:lnSpc>
              </a:pPr>
              <a:t>61</a:t>
            </a:fld>
            <a:endParaRPr dirty="0">
              <a:latin typeface="Century Gothic" panose="020B0502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8806" y="765618"/>
            <a:ext cx="10972799" cy="3606907"/>
          </a:xfrm>
          <a:prstGeom prst="rect">
            <a:avLst/>
          </a:prstGeom>
        </p:spPr>
        <p:txBody>
          <a:bodyPr vert="horz" wrap="square" lIns="0" tIns="196427" rIns="0" bIns="0" rtlCol="0">
            <a:spAutoFit/>
          </a:bodyPr>
          <a:lstStyle/>
          <a:p>
            <a:pPr marL="16933" defTabSz="609585"/>
            <a:r>
              <a:rPr lang="pt-BR" sz="2933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Os gastos com impulsionamento são aqueles efetivamente </a:t>
            </a:r>
            <a:r>
              <a:rPr sz="2933" b="1" spc="-7" dirty="0" err="1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prestados</a:t>
            </a:r>
            <a:r>
              <a:rPr sz="2933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!</a:t>
            </a:r>
            <a:endParaRPr sz="2933" dirty="0">
              <a:latin typeface="Arial"/>
              <a:cs typeface="Arial"/>
            </a:endParaRPr>
          </a:p>
          <a:p>
            <a:pPr marL="16933" marR="6773" algn="just" defTabSz="609585">
              <a:spcBef>
                <a:spcPts val="1280"/>
              </a:spcBef>
            </a:pPr>
            <a:r>
              <a:rPr sz="2667" b="1" dirty="0">
                <a:latin typeface="Arial"/>
                <a:cs typeface="Arial"/>
              </a:rPr>
              <a:t>- créditos </a:t>
            </a:r>
            <a:r>
              <a:rPr sz="2667" b="1" spc="-7" dirty="0">
                <a:latin typeface="Arial"/>
                <a:cs typeface="Arial"/>
              </a:rPr>
              <a:t>contratados e </a:t>
            </a:r>
            <a:r>
              <a:rPr sz="2667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não </a:t>
            </a:r>
            <a:r>
              <a:rPr sz="2667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utilizados </a:t>
            </a:r>
            <a:r>
              <a:rPr sz="2667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até </a:t>
            </a:r>
            <a:r>
              <a:rPr sz="2667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 final </a:t>
            </a:r>
            <a:r>
              <a:rPr sz="2667" b="1" spc="-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da </a:t>
            </a:r>
            <a:r>
              <a:rPr sz="2667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campanha</a:t>
            </a:r>
            <a:r>
              <a:rPr sz="2667" b="1" spc="-7" dirty="0">
                <a:latin typeface="Arial"/>
                <a:cs typeface="Arial"/>
              </a:rPr>
              <a:t> serão </a:t>
            </a:r>
            <a:r>
              <a:rPr sz="2667" b="1" dirty="0">
                <a:latin typeface="Arial"/>
                <a:cs typeface="Arial"/>
              </a:rPr>
              <a:t> </a:t>
            </a:r>
            <a:r>
              <a:rPr sz="2667" b="1" spc="-7" dirty="0">
                <a:latin typeface="Arial"/>
                <a:cs typeface="Arial"/>
              </a:rPr>
              <a:t>consideradas sobras de campanha, que </a:t>
            </a:r>
            <a:r>
              <a:rPr sz="2667" b="1" dirty="0">
                <a:latin typeface="Arial"/>
                <a:cs typeface="Arial"/>
              </a:rPr>
              <a:t>deverão ser </a:t>
            </a:r>
            <a:r>
              <a:rPr sz="2667" b="1" spc="-7" dirty="0">
                <a:latin typeface="Arial"/>
                <a:cs typeface="Arial"/>
              </a:rPr>
              <a:t>transferidas de </a:t>
            </a:r>
            <a:r>
              <a:rPr sz="2667" b="1" dirty="0">
                <a:latin typeface="Arial"/>
                <a:cs typeface="Arial"/>
              </a:rPr>
              <a:t> acordo</a:t>
            </a:r>
            <a:r>
              <a:rPr sz="2667" b="1" spc="-27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com</a:t>
            </a:r>
            <a:r>
              <a:rPr sz="2667" b="1" spc="-20" dirty="0">
                <a:latin typeface="Arial"/>
                <a:cs typeface="Arial"/>
              </a:rPr>
              <a:t> </a:t>
            </a:r>
            <a:r>
              <a:rPr sz="2667" b="1" spc="-7" dirty="0">
                <a:latin typeface="Arial"/>
                <a:cs typeface="Arial"/>
              </a:rPr>
              <a:t>a</a:t>
            </a:r>
            <a:r>
              <a:rPr sz="2667" b="1" spc="13" dirty="0">
                <a:latin typeface="Arial"/>
                <a:cs typeface="Arial"/>
              </a:rPr>
              <a:t> </a:t>
            </a:r>
            <a:r>
              <a:rPr sz="2667" b="1" dirty="0">
                <a:latin typeface="Arial"/>
                <a:cs typeface="Arial"/>
              </a:rPr>
              <a:t>origem</a:t>
            </a:r>
            <a:r>
              <a:rPr sz="2667" b="1" spc="-40" dirty="0">
                <a:latin typeface="Arial"/>
                <a:cs typeface="Arial"/>
              </a:rPr>
              <a:t> </a:t>
            </a:r>
            <a:r>
              <a:rPr sz="2667" b="1" spc="-7" dirty="0">
                <a:latin typeface="Arial"/>
                <a:cs typeface="Arial"/>
              </a:rPr>
              <a:t>do</a:t>
            </a:r>
            <a:r>
              <a:rPr sz="2667" b="1" dirty="0">
                <a:latin typeface="Arial"/>
                <a:cs typeface="Arial"/>
              </a:rPr>
              <a:t> recurso.</a:t>
            </a:r>
            <a:endParaRPr sz="2667" dirty="0">
              <a:latin typeface="Arial"/>
              <a:cs typeface="Arial"/>
            </a:endParaRPr>
          </a:p>
          <a:p>
            <a:pPr algn="ctr" defTabSz="609585">
              <a:spcBef>
                <a:spcPts val="1607"/>
              </a:spcBef>
            </a:pPr>
            <a:r>
              <a:rPr sz="2933" b="1" i="1" spc="-53" dirty="0">
                <a:latin typeface="Arial"/>
                <a:cs typeface="Arial"/>
              </a:rPr>
              <a:t>Tenha</a:t>
            </a:r>
            <a:r>
              <a:rPr sz="2933" b="1" i="1" spc="40" dirty="0">
                <a:latin typeface="Arial"/>
                <a:cs typeface="Arial"/>
              </a:rPr>
              <a:t> </a:t>
            </a:r>
            <a:r>
              <a:rPr sz="2933" b="1" i="1" dirty="0">
                <a:latin typeface="Arial"/>
                <a:cs typeface="Arial"/>
              </a:rPr>
              <a:t>muita</a:t>
            </a:r>
            <a:r>
              <a:rPr sz="2933" b="1" i="1" spc="-7" dirty="0">
                <a:latin typeface="Arial"/>
                <a:cs typeface="Arial"/>
              </a:rPr>
              <a:t> atenção</a:t>
            </a:r>
            <a:r>
              <a:rPr sz="2933" b="1" i="1" spc="13" dirty="0">
                <a:latin typeface="Arial"/>
                <a:cs typeface="Arial"/>
              </a:rPr>
              <a:t> </a:t>
            </a:r>
            <a:r>
              <a:rPr sz="2933" b="1" i="1" spc="-7" dirty="0">
                <a:latin typeface="Arial"/>
                <a:cs typeface="Arial"/>
              </a:rPr>
              <a:t>com</a:t>
            </a:r>
            <a:r>
              <a:rPr sz="2933" b="1" i="1" spc="7" dirty="0">
                <a:latin typeface="Arial"/>
                <a:cs typeface="Arial"/>
              </a:rPr>
              <a:t> </a:t>
            </a:r>
            <a:r>
              <a:rPr sz="2933" b="1" i="1" spc="-7" dirty="0">
                <a:latin typeface="Arial"/>
                <a:cs typeface="Arial"/>
              </a:rPr>
              <a:t>a </a:t>
            </a:r>
            <a:r>
              <a:rPr sz="2933" b="1" i="1" dirty="0">
                <a:latin typeface="Arial"/>
                <a:cs typeface="Arial"/>
              </a:rPr>
              <a:t>administração</a:t>
            </a:r>
            <a:r>
              <a:rPr sz="2933" b="1" i="1" spc="13" dirty="0">
                <a:latin typeface="Arial"/>
                <a:cs typeface="Arial"/>
              </a:rPr>
              <a:t> </a:t>
            </a:r>
            <a:r>
              <a:rPr sz="2933" b="1" i="1" spc="-7" dirty="0">
                <a:latin typeface="Arial"/>
                <a:cs typeface="Arial"/>
              </a:rPr>
              <a:t>e</a:t>
            </a:r>
            <a:endParaRPr sz="2933" i="1" dirty="0">
              <a:latin typeface="Arial"/>
              <a:cs typeface="Arial"/>
            </a:endParaRPr>
          </a:p>
          <a:p>
            <a:pPr algn="ctr" defTabSz="609585"/>
            <a:r>
              <a:rPr sz="2933" b="1" i="1" spc="-7" dirty="0">
                <a:latin typeface="Arial"/>
                <a:cs typeface="Arial"/>
              </a:rPr>
              <a:t>com</a:t>
            </a:r>
            <a:r>
              <a:rPr sz="2933" b="1" i="1" spc="13" dirty="0">
                <a:latin typeface="Arial"/>
                <a:cs typeface="Arial"/>
              </a:rPr>
              <a:t> </a:t>
            </a:r>
            <a:r>
              <a:rPr sz="2933" b="1" i="1" dirty="0">
                <a:latin typeface="Arial"/>
                <a:cs typeface="Arial"/>
              </a:rPr>
              <a:t>a </a:t>
            </a:r>
            <a:r>
              <a:rPr sz="2933" b="1" i="1" spc="-7" dirty="0">
                <a:latin typeface="Arial"/>
                <a:cs typeface="Arial"/>
              </a:rPr>
              <a:t>documentação</a:t>
            </a:r>
            <a:r>
              <a:rPr sz="2933" b="1" i="1" spc="73" dirty="0">
                <a:latin typeface="Arial"/>
                <a:cs typeface="Arial"/>
              </a:rPr>
              <a:t> </a:t>
            </a:r>
            <a:r>
              <a:rPr sz="2933" b="1" i="1" spc="-7" dirty="0">
                <a:latin typeface="Arial"/>
                <a:cs typeface="Arial"/>
              </a:rPr>
              <a:t>dessas</a:t>
            </a:r>
            <a:r>
              <a:rPr sz="2933" b="1" i="1" spc="27" dirty="0">
                <a:latin typeface="Arial"/>
                <a:cs typeface="Arial"/>
              </a:rPr>
              <a:t> </a:t>
            </a:r>
            <a:r>
              <a:rPr sz="2933" b="1" i="1" spc="-13" dirty="0">
                <a:latin typeface="Arial"/>
                <a:cs typeface="Arial"/>
              </a:rPr>
              <a:t>despesas!!</a:t>
            </a:r>
            <a:endParaRPr sz="2933" i="1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7025" y="4404807"/>
            <a:ext cx="11244580" cy="223309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9313" algn="just" defTabSz="609585">
              <a:spcBef>
                <a:spcPts val="133"/>
              </a:spcBef>
            </a:pPr>
            <a:r>
              <a:rPr sz="2400" b="1" spc="-13" dirty="0">
                <a:latin typeface="Arial"/>
                <a:cs typeface="Arial"/>
              </a:rPr>
              <a:t>CUIDADO!!</a:t>
            </a:r>
            <a:endParaRPr sz="2400" dirty="0">
              <a:latin typeface="Arial"/>
              <a:cs typeface="Arial"/>
            </a:endParaRPr>
          </a:p>
          <a:p>
            <a:pPr marL="342900" indent="-342900" algn="just" defTabSz="609585">
              <a:buFont typeface="Wingdings" panose="05000000000000000000" pitchFamily="2" charset="2"/>
              <a:buChar char="q"/>
            </a:pPr>
            <a:r>
              <a:rPr sz="2400" b="1" spc="-7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Tem</a:t>
            </a:r>
            <a:r>
              <a:rPr sz="2400" b="1" spc="2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que</a:t>
            </a:r>
            <a:r>
              <a:rPr sz="2400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utilizar</a:t>
            </a:r>
            <a:r>
              <a:rPr sz="2400" b="1" spc="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spc="-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TODO</a:t>
            </a:r>
            <a:r>
              <a:rPr sz="2400" b="1" spc="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o</a:t>
            </a:r>
            <a:r>
              <a:rPr sz="2400" b="1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crédito,</a:t>
            </a:r>
            <a:r>
              <a:rPr sz="24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antes</a:t>
            </a:r>
            <a:r>
              <a:rPr sz="2400" b="1" spc="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</a:t>
            </a:r>
            <a:r>
              <a:rPr sz="24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aplicar</a:t>
            </a:r>
            <a:r>
              <a:rPr sz="2400" b="1" spc="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novamente.</a:t>
            </a:r>
            <a:endParaRPr sz="2400" dirty="0">
              <a:latin typeface="Arial"/>
              <a:cs typeface="Arial"/>
            </a:endParaRPr>
          </a:p>
          <a:p>
            <a:pPr marL="355600" indent="-342900" algn="just" defTabSz="609585">
              <a:buFont typeface="Wingdings" panose="05000000000000000000" pitchFamily="2" charset="2"/>
              <a:buChar char="q"/>
            </a:pPr>
            <a:r>
              <a:rPr sz="2400" b="1" spc="-13" dirty="0">
                <a:latin typeface="Arial"/>
                <a:cs typeface="Arial"/>
              </a:rPr>
              <a:t>Se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ficar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alimentando</a:t>
            </a:r>
            <a:r>
              <a:rPr sz="2400" b="1" spc="4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sem</a:t>
            </a:r>
            <a:r>
              <a:rPr sz="2400" b="1" spc="13" dirty="0">
                <a:latin typeface="Arial"/>
                <a:cs typeface="Arial"/>
              </a:rPr>
              <a:t> </a:t>
            </a:r>
            <a:r>
              <a:rPr sz="2400" b="1" spc="-27" dirty="0">
                <a:latin typeface="Arial"/>
                <a:cs typeface="Arial"/>
              </a:rPr>
              <a:t>zerar,</a:t>
            </a:r>
            <a:r>
              <a:rPr sz="2400" b="1" spc="-13" dirty="0">
                <a:latin typeface="Arial"/>
                <a:cs typeface="Arial"/>
              </a:rPr>
              <a:t> vai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dar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problema!</a:t>
            </a:r>
            <a:endParaRPr sz="2400" dirty="0">
              <a:latin typeface="Arial"/>
              <a:cs typeface="Arial"/>
            </a:endParaRPr>
          </a:p>
          <a:p>
            <a:pPr marL="356446" indent="-342900" algn="just" defTabSz="609585">
              <a:buFont typeface="Wingdings" panose="05000000000000000000" pitchFamily="2" charset="2"/>
              <a:buChar char="q"/>
            </a:pPr>
            <a:r>
              <a:rPr sz="2400" b="1" dirty="0">
                <a:latin typeface="Arial"/>
                <a:cs typeface="Arial"/>
              </a:rPr>
              <a:t>A</a:t>
            </a:r>
            <a:r>
              <a:rPr sz="2400" b="1" spc="-1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nota</a:t>
            </a:r>
            <a:r>
              <a:rPr sz="2400" b="1" spc="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fiscal terá</a:t>
            </a:r>
            <a:r>
              <a:rPr sz="2400" b="1" spc="-7" dirty="0">
                <a:latin typeface="Arial"/>
                <a:cs typeface="Arial"/>
              </a:rPr>
              <a:t> valor</a:t>
            </a:r>
            <a:r>
              <a:rPr sz="2400" b="1" spc="27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divergente</a:t>
            </a:r>
            <a:r>
              <a:rPr sz="2400" b="1" spc="4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do</a:t>
            </a:r>
            <a:r>
              <a:rPr sz="2400" b="1" spc="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boleto.</a:t>
            </a:r>
            <a:endParaRPr sz="2400" dirty="0">
              <a:latin typeface="Arial"/>
              <a:cs typeface="Arial"/>
            </a:endParaRPr>
          </a:p>
          <a:p>
            <a:pPr marL="342900" indent="-342900" algn="just" defTabSz="609585">
              <a:spcBef>
                <a:spcPts val="7"/>
              </a:spcBef>
              <a:buFont typeface="Wingdings" panose="05000000000000000000" pitchFamily="2" charset="2"/>
              <a:buChar char="q"/>
            </a:pPr>
            <a:r>
              <a:rPr sz="2400" b="1" dirty="0">
                <a:latin typeface="Arial"/>
                <a:cs typeface="Arial"/>
              </a:rPr>
              <a:t>Junte</a:t>
            </a:r>
            <a:r>
              <a:rPr sz="2400" b="1" spc="2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na</a:t>
            </a:r>
            <a:r>
              <a:rPr sz="2400" b="1" spc="1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documentação</a:t>
            </a:r>
            <a:r>
              <a:rPr sz="2400" b="1" spc="53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o</a:t>
            </a:r>
            <a:r>
              <a:rPr sz="2400" b="1" spc="7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relatório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demonstrativo</a:t>
            </a:r>
            <a:r>
              <a:rPr sz="2400" b="1" spc="7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para</a:t>
            </a:r>
            <a:r>
              <a:rPr sz="2400" b="1" spc="1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facilitar</a:t>
            </a:r>
            <a:r>
              <a:rPr sz="2400" b="1" spc="3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a</a:t>
            </a:r>
            <a:r>
              <a:rPr sz="2400" b="1" spc="27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análise.</a:t>
            </a:r>
            <a:endParaRPr sz="2400" dirty="0">
              <a:latin typeface="Arial"/>
              <a:cs typeface="Arial"/>
            </a:endParaRPr>
          </a:p>
          <a:p>
            <a:pPr marL="361526" indent="-342900" algn="just" defTabSz="609585">
              <a:buFont typeface="Wingdings" panose="05000000000000000000" pitchFamily="2" charset="2"/>
              <a:buChar char="q"/>
            </a:pPr>
            <a:r>
              <a:rPr sz="2400" b="1" spc="-7" dirty="0">
                <a:latin typeface="Arial"/>
                <a:cs typeface="Arial"/>
              </a:rPr>
              <a:t>Se</a:t>
            </a:r>
            <a:r>
              <a:rPr sz="2400" b="1" spc="13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forem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FP</a:t>
            </a:r>
            <a:r>
              <a:rPr sz="2400" b="1" spc="-4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e </a:t>
            </a:r>
            <a:r>
              <a:rPr sz="2400" b="1" spc="-7" dirty="0">
                <a:latin typeface="Arial"/>
                <a:cs typeface="Arial"/>
              </a:rPr>
              <a:t>FEFC:</a:t>
            </a:r>
            <a:r>
              <a:rPr sz="2400" b="1" spc="2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além da</a:t>
            </a:r>
            <a:r>
              <a:rPr sz="2400" b="1" spc="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desaprovação,</a:t>
            </a:r>
            <a:r>
              <a:rPr sz="2400" b="1" spc="6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tem</a:t>
            </a:r>
            <a:r>
              <a:rPr sz="2400" b="1" spc="1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recolhimentos.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60215" y="402784"/>
            <a:ext cx="11369887" cy="100198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algn="ctr">
              <a:spcBef>
                <a:spcPts val="133"/>
              </a:spcBef>
            </a:pPr>
            <a:r>
              <a:rPr sz="3200" b="0" dirty="0">
                <a:solidFill>
                  <a:schemeClr val="tx1"/>
                </a:solidFill>
                <a:latin typeface="Arial Black"/>
                <a:cs typeface="Arial Black"/>
              </a:rPr>
              <a:t>FORMAS</a:t>
            </a:r>
            <a:r>
              <a:rPr sz="3200" b="0" spc="-6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200" b="0" spc="-33" dirty="0">
                <a:solidFill>
                  <a:schemeClr val="tx1"/>
                </a:solidFill>
                <a:latin typeface="Arial Black"/>
                <a:cs typeface="Arial Black"/>
              </a:rPr>
              <a:t>PERMITIDAS</a:t>
            </a:r>
            <a:endParaRPr sz="3200" dirty="0">
              <a:solidFill>
                <a:schemeClr val="tx1"/>
              </a:solidFill>
              <a:latin typeface="Arial Black"/>
              <a:cs typeface="Arial Black"/>
            </a:endParaRPr>
          </a:p>
          <a:p>
            <a:pPr algn="ctr">
              <a:spcBef>
                <a:spcPts val="7"/>
              </a:spcBef>
            </a:pPr>
            <a:r>
              <a:rPr sz="3200" b="0" spc="-107" dirty="0">
                <a:solidFill>
                  <a:schemeClr val="tx1"/>
                </a:solidFill>
                <a:latin typeface="Arial Black"/>
                <a:cs typeface="Arial Black"/>
              </a:rPr>
              <a:t>PARA</a:t>
            </a:r>
            <a:r>
              <a:rPr sz="3200" b="0" spc="-2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200" b="0" spc="-73" dirty="0">
                <a:solidFill>
                  <a:schemeClr val="tx1"/>
                </a:solidFill>
                <a:latin typeface="Arial Black"/>
                <a:cs typeface="Arial Black"/>
              </a:rPr>
              <a:t>PAGAMENTO</a:t>
            </a:r>
            <a:r>
              <a:rPr sz="3200" b="0" spc="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200" b="0" spc="-73" dirty="0">
                <a:solidFill>
                  <a:schemeClr val="tx1"/>
                </a:solidFill>
                <a:latin typeface="Arial Black"/>
                <a:cs typeface="Arial Black"/>
              </a:rPr>
              <a:t>DAS</a:t>
            </a:r>
            <a:r>
              <a:rPr sz="3200" b="0" spc="-2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3200" b="0" spc="-7" dirty="0">
                <a:solidFill>
                  <a:schemeClr val="tx1"/>
                </a:solidFill>
                <a:latin typeface="Arial Black"/>
                <a:cs typeface="Arial Black"/>
              </a:rPr>
              <a:t>DESPESAS</a:t>
            </a:r>
            <a:endParaRPr sz="3200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8AE34B3C-89EB-E61B-3004-94A8E6D6E9C6}"/>
              </a:ext>
            </a:extLst>
          </p:cNvPr>
          <p:cNvSpPr txBox="1"/>
          <p:nvPr/>
        </p:nvSpPr>
        <p:spPr>
          <a:xfrm>
            <a:off x="1742825" y="1826173"/>
            <a:ext cx="9564914" cy="298714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443642" indent="-427556" defTabSz="609585">
              <a:spcBef>
                <a:spcPts val="133"/>
              </a:spcBef>
              <a:buClr>
                <a:srgbClr val="420008"/>
              </a:buClr>
              <a:buSzPct val="63461"/>
              <a:buFont typeface="Wingdings"/>
              <a:buChar char=""/>
              <a:tabLst>
                <a:tab pos="443642" algn="l"/>
                <a:tab pos="444489" algn="l"/>
              </a:tabLst>
            </a:pPr>
            <a:r>
              <a:rPr sz="3200" b="1" spc="-7" dirty="0">
                <a:latin typeface="Calibri"/>
                <a:cs typeface="Calibri"/>
              </a:rPr>
              <a:t>cheque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nominal</a:t>
            </a:r>
            <a:r>
              <a:rPr sz="3200" b="1" spc="-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cruzado</a:t>
            </a:r>
            <a:r>
              <a:rPr lang="pt-BR" sz="3200" b="1" spc="-1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(sugestão!</a:t>
            </a:r>
            <a:r>
              <a:rPr sz="2800" b="1" spc="-6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“não</a:t>
            </a:r>
            <a:r>
              <a:rPr sz="2800" b="1" spc="1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à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47" dirty="0">
                <a:latin typeface="Calibri"/>
                <a:cs typeface="Calibri"/>
              </a:rPr>
              <a:t>ordem”,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-33" dirty="0">
                <a:latin typeface="Calibri"/>
                <a:cs typeface="Calibri"/>
              </a:rPr>
              <a:t>“não-transferível”,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“proibido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endosso”)</a:t>
            </a:r>
          </a:p>
          <a:p>
            <a:pPr marL="443642" indent="-427556" defTabSz="609585">
              <a:lnSpc>
                <a:spcPts val="4147"/>
              </a:lnSpc>
              <a:buClr>
                <a:srgbClr val="420008"/>
              </a:buClr>
              <a:buSzPct val="63461"/>
              <a:buFont typeface="Wingdings"/>
              <a:buChar char=""/>
              <a:tabLst>
                <a:tab pos="443642" algn="l"/>
                <a:tab pos="444489" algn="l"/>
              </a:tabLst>
            </a:pPr>
            <a:r>
              <a:rPr sz="3200" b="1" spc="-20" dirty="0">
                <a:latin typeface="Calibri"/>
                <a:cs typeface="Calibri"/>
              </a:rPr>
              <a:t>transferência</a:t>
            </a:r>
            <a:r>
              <a:rPr sz="3200" b="1" spc="-1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bancária</a:t>
            </a:r>
            <a:endParaRPr sz="3200" b="1" dirty="0">
              <a:latin typeface="Calibri"/>
              <a:cs typeface="Calibri"/>
            </a:endParaRPr>
          </a:p>
          <a:p>
            <a:pPr marL="443642" indent="-427556" defTabSz="609585">
              <a:buClr>
                <a:srgbClr val="420008"/>
              </a:buClr>
              <a:buSzPct val="63461"/>
              <a:buFont typeface="Wingdings"/>
              <a:buChar char=""/>
              <a:tabLst>
                <a:tab pos="443642" algn="l"/>
                <a:tab pos="444489" algn="l"/>
              </a:tabLst>
            </a:pPr>
            <a:r>
              <a:rPr sz="3200" b="1" spc="-13" dirty="0">
                <a:latin typeface="Calibri"/>
                <a:cs typeface="Calibri"/>
              </a:rPr>
              <a:t>cartão</a:t>
            </a:r>
            <a:r>
              <a:rPr sz="3200" b="1" spc="-27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de</a:t>
            </a:r>
            <a:r>
              <a:rPr sz="3200" b="1" spc="-3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débito</a:t>
            </a:r>
            <a:endParaRPr sz="3200" b="1" dirty="0">
              <a:latin typeface="Calibri"/>
              <a:cs typeface="Calibri"/>
            </a:endParaRPr>
          </a:p>
          <a:p>
            <a:pPr marL="443642" indent="-427556" defTabSz="609585">
              <a:buClr>
                <a:srgbClr val="420008"/>
              </a:buClr>
              <a:buSzPct val="63461"/>
              <a:buFont typeface="Wingdings"/>
              <a:buChar char=""/>
              <a:tabLst>
                <a:tab pos="443642" algn="l"/>
                <a:tab pos="444489" algn="l"/>
              </a:tabLst>
            </a:pPr>
            <a:r>
              <a:rPr lang="pt-BR" sz="3200" b="1" spc="-13" dirty="0">
                <a:latin typeface="Calibri"/>
                <a:cs typeface="Calibri"/>
              </a:rPr>
              <a:t>B</a:t>
            </a:r>
            <a:r>
              <a:rPr sz="3200" b="1" spc="-13" dirty="0" err="1">
                <a:latin typeface="Calibri"/>
                <a:cs typeface="Calibri"/>
              </a:rPr>
              <a:t>oleto</a:t>
            </a:r>
            <a:endParaRPr lang="pt-BR" sz="3200" b="1" spc="-13" dirty="0">
              <a:latin typeface="Calibri"/>
              <a:cs typeface="Calibri"/>
            </a:endParaRPr>
          </a:p>
          <a:p>
            <a:pPr marL="443642" indent="-427556" defTabSz="609585">
              <a:buClr>
                <a:srgbClr val="420008"/>
              </a:buClr>
              <a:buSzPct val="63461"/>
              <a:buFont typeface="Wingdings"/>
              <a:buChar char=""/>
              <a:tabLst>
                <a:tab pos="443642" algn="l"/>
                <a:tab pos="444489" algn="l"/>
              </a:tabLst>
            </a:pPr>
            <a:r>
              <a:rPr lang="pt-BR" sz="3200" b="1" spc="-13" dirty="0">
                <a:latin typeface="Calibri"/>
                <a:cs typeface="Calibri"/>
              </a:rPr>
              <a:t>Chave de </a:t>
            </a:r>
            <a:r>
              <a:rPr lang="pt-BR" sz="3200" b="1" spc="-13" dirty="0" err="1">
                <a:latin typeface="Calibri"/>
                <a:cs typeface="Calibri"/>
              </a:rPr>
              <a:t>pix</a:t>
            </a:r>
            <a:r>
              <a:rPr lang="pt-BR" sz="3200" b="1" spc="-13" dirty="0">
                <a:latin typeface="Calibri"/>
                <a:cs typeface="Calibri"/>
              </a:rPr>
              <a:t> somente CPF/CNPJ</a:t>
            </a:r>
            <a:endParaRPr sz="3200" b="1" dirty="0">
              <a:latin typeface="Calibri"/>
              <a:cs typeface="Calibri"/>
            </a:endParaRP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C9EB0EC8-1929-D592-AC9A-F0D42F159443}"/>
              </a:ext>
            </a:extLst>
          </p:cNvPr>
          <p:cNvSpPr/>
          <p:nvPr/>
        </p:nvSpPr>
        <p:spPr>
          <a:xfrm>
            <a:off x="3818850" y="5319743"/>
            <a:ext cx="8111252" cy="11470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OBS: Vedado pagamento em espécie de qualquer boleto. Não pode haver pagamentos com moedas virtuais (bitcoin, </a:t>
            </a:r>
            <a:r>
              <a:rPr lang="pt-BR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ethereum</a:t>
            </a:r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etc.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A4FB260F-EA5A-E237-909D-6623ABBE7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344" y="5392289"/>
            <a:ext cx="1190713" cy="1001983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>
            <a:alphaModFix amt="38000"/>
          </a:blip>
          <a:stretch>
            <a:fillRect/>
          </a:stretch>
        </p:blipFill>
        <p:spPr>
          <a:xfrm>
            <a:off x="9227127" y="4100946"/>
            <a:ext cx="2761646" cy="2587780"/>
          </a:xfrm>
          <a:prstGeom prst="rect">
            <a:avLst/>
          </a:prstGeom>
          <a:solidFill>
            <a:schemeClr val="bg1">
              <a:alpha val="39000"/>
            </a:schemeClr>
          </a:solidFill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14620" y="666603"/>
            <a:ext cx="9948639" cy="632651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marR="6773" indent="4233" algn="ctr">
              <a:spcBef>
                <a:spcPts val="133"/>
              </a:spcBef>
            </a:pPr>
            <a:r>
              <a:rPr sz="4000" spc="7" dirty="0">
                <a:latin typeface="Arial Black"/>
                <a:cs typeface="Arial Black"/>
              </a:rPr>
              <a:t>FUNDO </a:t>
            </a:r>
            <a:r>
              <a:rPr sz="4000" dirty="0">
                <a:latin typeface="Arial Black"/>
                <a:cs typeface="Arial Black"/>
              </a:rPr>
              <a:t>DE </a:t>
            </a:r>
            <a:r>
              <a:rPr sz="4000" spc="7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CAIXA É </a:t>
            </a:r>
            <a:r>
              <a:rPr sz="4000" spc="7" dirty="0">
                <a:latin typeface="Arial Black"/>
                <a:cs typeface="Arial Black"/>
              </a:rPr>
              <a:t> </a:t>
            </a:r>
            <a:r>
              <a:rPr sz="4000" spc="-7" dirty="0">
                <a:latin typeface="Arial Black"/>
                <a:cs typeface="Arial Black"/>
              </a:rPr>
              <a:t>P</a:t>
            </a:r>
            <a:r>
              <a:rPr sz="4000" spc="-27" dirty="0">
                <a:latin typeface="Arial Black"/>
                <a:cs typeface="Arial Black"/>
              </a:rPr>
              <a:t>E</a:t>
            </a:r>
            <a:r>
              <a:rPr sz="4000" dirty="0">
                <a:latin typeface="Arial Black"/>
                <a:cs typeface="Arial Black"/>
              </a:rPr>
              <a:t>R</a:t>
            </a:r>
            <a:r>
              <a:rPr sz="4000" spc="7" dirty="0">
                <a:latin typeface="Arial Black"/>
                <a:cs typeface="Arial Black"/>
              </a:rPr>
              <a:t>M</a:t>
            </a:r>
            <a:r>
              <a:rPr sz="4000" spc="-7" dirty="0">
                <a:latin typeface="Arial Black"/>
                <a:cs typeface="Arial Black"/>
              </a:rPr>
              <a:t>ITIDO</a:t>
            </a:r>
            <a:endParaRPr sz="40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1959" y="1938335"/>
            <a:ext cx="10405750" cy="345650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651931" indent="-571500" algn="just" defTabSz="609585">
              <a:spcBef>
                <a:spcPts val="133"/>
              </a:spcBef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sz="3200" b="1" spc="-7" dirty="0">
                <a:latin typeface="Arial"/>
                <a:cs typeface="Arial"/>
              </a:rPr>
              <a:t>Para</a:t>
            </a:r>
            <a:r>
              <a:rPr sz="3200" b="1" spc="1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o</a:t>
            </a:r>
            <a:r>
              <a:rPr sz="3200" b="1" spc="10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pagamento</a:t>
            </a:r>
            <a:r>
              <a:rPr sz="3200" b="1" spc="14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de</a:t>
            </a:r>
            <a:r>
              <a:rPr sz="3200" b="1" spc="14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despesas</a:t>
            </a:r>
            <a:r>
              <a:rPr sz="3200" b="1" spc="152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de</a:t>
            </a:r>
            <a:r>
              <a:rPr sz="3200" b="1" spc="140" dirty="0">
                <a:latin typeface="Arial"/>
                <a:cs typeface="Arial"/>
              </a:rPr>
              <a:t> </a:t>
            </a:r>
            <a:r>
              <a:rPr sz="3200" b="1" spc="-13" dirty="0" err="1">
                <a:latin typeface="Arial"/>
                <a:cs typeface="Arial"/>
              </a:rPr>
              <a:t>pequeno</a:t>
            </a:r>
            <a:r>
              <a:rPr sz="3200" b="1" spc="193" dirty="0">
                <a:latin typeface="Arial"/>
                <a:cs typeface="Arial"/>
              </a:rPr>
              <a:t> </a:t>
            </a:r>
            <a:r>
              <a:rPr sz="3200" b="1" spc="-27" dirty="0">
                <a:latin typeface="Arial"/>
                <a:cs typeface="Arial"/>
              </a:rPr>
              <a:t>valor</a:t>
            </a:r>
            <a:endParaRPr lang="pt-BR" sz="3200" b="1" spc="-27" dirty="0">
              <a:latin typeface="Arial"/>
              <a:cs typeface="Arial"/>
            </a:endParaRPr>
          </a:p>
          <a:p>
            <a:pPr marL="366181" indent="-285750" algn="just" defTabSz="609585">
              <a:spcBef>
                <a:spcPts val="133"/>
              </a:spcBef>
              <a:buClr>
                <a:schemeClr val="tx1"/>
              </a:buClr>
              <a:buFont typeface="Wingdings" panose="05000000000000000000" pitchFamily="2" charset="2"/>
              <a:buChar char="q"/>
            </a:pPr>
            <a:endParaRPr sz="1400" dirty="0">
              <a:latin typeface="Arial"/>
              <a:cs typeface="Arial"/>
            </a:endParaRPr>
          </a:p>
          <a:p>
            <a:pPr marL="588433" marR="6773" indent="-571500" algn="just" defTabSz="609585">
              <a:spcBef>
                <a:spcPts val="107"/>
              </a:spcBef>
              <a:buClr>
                <a:schemeClr val="tx1"/>
              </a:buClr>
              <a:buFont typeface="Wingdings" panose="05000000000000000000" pitchFamily="2" charset="2"/>
              <a:buChar char="q"/>
              <a:tabLst>
                <a:tab pos="328497" algn="l"/>
              </a:tabLst>
            </a:pPr>
            <a:r>
              <a:rPr sz="3200" b="1" dirty="0">
                <a:latin typeface="Arial"/>
                <a:cs typeface="Arial"/>
              </a:rPr>
              <a:t>até </a:t>
            </a:r>
            <a:r>
              <a:rPr sz="3200" b="1" spc="-7" dirty="0">
                <a:latin typeface="Arial"/>
                <a:cs typeface="Arial"/>
              </a:rPr>
              <a:t>meio salário </a:t>
            </a:r>
            <a:r>
              <a:rPr sz="3200" b="1" dirty="0">
                <a:latin typeface="Arial"/>
                <a:cs typeface="Arial"/>
              </a:rPr>
              <a:t>mínimo - </a:t>
            </a:r>
            <a:r>
              <a:rPr sz="3200" b="1" spc="-13" dirty="0">
                <a:latin typeface="Arial"/>
                <a:cs typeface="Arial"/>
              </a:rPr>
              <a:t>R$ </a:t>
            </a:r>
            <a:r>
              <a:rPr sz="3200" b="1" spc="-7" dirty="0">
                <a:latin typeface="Arial"/>
                <a:cs typeface="Arial"/>
              </a:rPr>
              <a:t>606,00 </a:t>
            </a:r>
            <a:r>
              <a:rPr sz="3200" b="1" dirty="0">
                <a:latin typeface="Arial"/>
                <a:cs typeface="Arial"/>
              </a:rPr>
              <a:t>- </a:t>
            </a:r>
            <a:r>
              <a:rPr sz="3200" b="1" spc="-7" dirty="0">
                <a:latin typeface="Arial"/>
                <a:cs typeface="Arial"/>
              </a:rPr>
              <a:t>poderão </a:t>
            </a:r>
            <a:r>
              <a:rPr sz="3200" b="1" dirty="0">
                <a:latin typeface="Arial"/>
                <a:cs typeface="Arial"/>
              </a:rPr>
              <a:t>o 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candidato e </a:t>
            </a:r>
            <a:r>
              <a:rPr sz="3200" b="1" dirty="0">
                <a:latin typeface="Arial"/>
                <a:cs typeface="Arial"/>
              </a:rPr>
              <a:t>o </a:t>
            </a:r>
            <a:r>
              <a:rPr sz="3200" b="1" spc="-7" dirty="0">
                <a:latin typeface="Arial"/>
                <a:cs typeface="Arial"/>
              </a:rPr>
              <a:t>partido político constituir fundo </a:t>
            </a:r>
            <a:r>
              <a:rPr sz="3200" b="1" spc="-13" dirty="0">
                <a:latin typeface="Arial"/>
                <a:cs typeface="Arial"/>
              </a:rPr>
              <a:t>de </a:t>
            </a:r>
            <a:r>
              <a:rPr sz="3200" b="1" spc="-7" dirty="0">
                <a:latin typeface="Arial"/>
                <a:cs typeface="Arial"/>
              </a:rPr>
              <a:t> caixa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em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 err="1">
                <a:latin typeface="Arial"/>
                <a:cs typeface="Arial"/>
              </a:rPr>
              <a:t>dinheiro</a:t>
            </a:r>
            <a:r>
              <a:rPr sz="3200" b="1" spc="-7" dirty="0">
                <a:latin typeface="Arial"/>
                <a:cs typeface="Arial"/>
              </a:rPr>
              <a:t>.</a:t>
            </a:r>
            <a:endParaRPr lang="pt-BR" sz="3200" b="1" spc="-7" dirty="0">
              <a:latin typeface="Arial"/>
              <a:cs typeface="Arial"/>
            </a:endParaRPr>
          </a:p>
          <a:p>
            <a:pPr marL="571500" marR="831406" lvl="1" indent="-571500" algn="just" defTabSz="609585">
              <a:spcBef>
                <a:spcPts val="1927"/>
              </a:spcBef>
              <a:buClr>
                <a:schemeClr val="tx1"/>
              </a:buClr>
              <a:buSzPct val="90740"/>
              <a:buFont typeface="Wingdings" panose="05000000000000000000" pitchFamily="2" charset="2"/>
              <a:buChar char="q"/>
              <a:tabLst>
                <a:tab pos="839872" algn="l"/>
              </a:tabLst>
            </a:pPr>
            <a:r>
              <a:rPr sz="3200" b="1" dirty="0" err="1">
                <a:latin typeface="Arial"/>
                <a:cs typeface="Arial"/>
              </a:rPr>
              <a:t>saldo</a:t>
            </a:r>
            <a:r>
              <a:rPr sz="3200" b="1" dirty="0">
                <a:latin typeface="Arial"/>
                <a:cs typeface="Arial"/>
              </a:rPr>
              <a:t> máximo: </a:t>
            </a:r>
            <a:r>
              <a:rPr sz="3200" b="1" spc="-7" dirty="0">
                <a:latin typeface="Arial"/>
                <a:cs typeface="Arial"/>
              </a:rPr>
              <a:t>2% dos gastos contratados </a:t>
            </a:r>
            <a:r>
              <a:rPr sz="3200" b="1" spc="-98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(saque</a:t>
            </a:r>
            <a:r>
              <a:rPr sz="3200" b="1" spc="27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da</a:t>
            </a:r>
            <a:r>
              <a:rPr sz="3200" b="1" spc="-7" dirty="0">
                <a:latin typeface="Arial"/>
                <a:cs typeface="Arial"/>
              </a:rPr>
              <a:t> conta </a:t>
            </a:r>
            <a:r>
              <a:rPr sz="3200" b="1" dirty="0">
                <a:latin typeface="Arial"/>
                <a:cs typeface="Arial"/>
              </a:rPr>
              <a:t>de</a:t>
            </a:r>
            <a:r>
              <a:rPr sz="3200" b="1" spc="-7" dirty="0">
                <a:latin typeface="Arial"/>
                <a:cs typeface="Arial"/>
              </a:rPr>
              <a:t> campanha)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5781" y="239361"/>
            <a:ext cx="11753427" cy="87887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294631" marR="6773" indent="-277698">
              <a:spcBef>
                <a:spcPts val="133"/>
              </a:spcBef>
            </a:pPr>
            <a:r>
              <a:rPr sz="2800" b="0" spc="-13" dirty="0">
                <a:solidFill>
                  <a:schemeClr val="tx1"/>
                </a:solidFill>
                <a:latin typeface="Arial Black"/>
                <a:cs typeface="Arial Black"/>
              </a:rPr>
              <a:t>PROFISSIONAIS </a:t>
            </a:r>
            <a:r>
              <a:rPr sz="2800" b="0" spc="-27" dirty="0">
                <a:solidFill>
                  <a:schemeClr val="tx1"/>
                </a:solidFill>
                <a:latin typeface="Arial Black"/>
                <a:cs typeface="Arial Black"/>
              </a:rPr>
              <a:t>IMPORTANTES</a:t>
            </a:r>
            <a:r>
              <a:rPr sz="2800" b="0" spc="-20" dirty="0">
                <a:solidFill>
                  <a:schemeClr val="tx1"/>
                </a:solidFill>
                <a:latin typeface="Arial Black"/>
                <a:cs typeface="Arial Black"/>
              </a:rPr>
              <a:t> NA</a:t>
            </a:r>
            <a:r>
              <a:rPr sz="2800" b="0" spc="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spc="-20" dirty="0">
                <a:solidFill>
                  <a:schemeClr val="tx1"/>
                </a:solidFill>
                <a:latin typeface="Arial Black"/>
                <a:cs typeface="Arial Black"/>
              </a:rPr>
              <a:t>PRESTAÇÃO</a:t>
            </a:r>
            <a:r>
              <a:rPr sz="2800" b="0" spc="-6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dirty="0">
                <a:solidFill>
                  <a:schemeClr val="tx1"/>
                </a:solidFill>
                <a:latin typeface="Arial Black"/>
                <a:cs typeface="Arial Black"/>
              </a:rPr>
              <a:t>DE</a:t>
            </a:r>
            <a:r>
              <a:rPr sz="2800" b="0" spc="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spc="-40" dirty="0">
                <a:solidFill>
                  <a:schemeClr val="tx1"/>
                </a:solidFill>
                <a:latin typeface="Arial Black"/>
                <a:cs typeface="Arial Black"/>
              </a:rPr>
              <a:t>CONTAS </a:t>
            </a:r>
            <a:r>
              <a:rPr sz="2800" b="0" spc="-913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spc="-27" dirty="0">
                <a:solidFill>
                  <a:schemeClr val="tx1"/>
                </a:solidFill>
                <a:latin typeface="Arial Black"/>
                <a:cs typeface="Arial Black"/>
              </a:rPr>
              <a:t>ADVOGADO</a:t>
            </a:r>
            <a:r>
              <a:rPr sz="2800" b="0" spc="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dirty="0">
                <a:solidFill>
                  <a:schemeClr val="tx1"/>
                </a:solidFill>
                <a:latin typeface="Arial Black"/>
                <a:cs typeface="Arial Black"/>
              </a:rPr>
              <a:t>- </a:t>
            </a:r>
            <a:r>
              <a:rPr sz="2800" b="0" spc="-27" dirty="0">
                <a:solidFill>
                  <a:schemeClr val="tx1"/>
                </a:solidFill>
                <a:latin typeface="Arial Black"/>
                <a:cs typeface="Arial Black"/>
              </a:rPr>
              <a:t>CONTADOR</a:t>
            </a:r>
            <a:r>
              <a:rPr sz="2800" b="0" spc="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dirty="0">
                <a:solidFill>
                  <a:schemeClr val="tx1"/>
                </a:solidFill>
                <a:latin typeface="Arial Black"/>
                <a:cs typeface="Arial Black"/>
              </a:rPr>
              <a:t>- </a:t>
            </a:r>
            <a:r>
              <a:rPr sz="2800" b="0" spc="-7" dirty="0">
                <a:solidFill>
                  <a:schemeClr val="tx1"/>
                </a:solidFill>
                <a:latin typeface="Arial Black"/>
                <a:cs typeface="Arial Black"/>
              </a:rPr>
              <a:t>ADMINISTRADOR</a:t>
            </a:r>
            <a:r>
              <a:rPr sz="2800" b="0" spc="-2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2800" b="0" spc="-13" dirty="0">
                <a:solidFill>
                  <a:schemeClr val="tx1"/>
                </a:solidFill>
                <a:latin typeface="Arial Black"/>
                <a:cs typeface="Arial Black"/>
              </a:rPr>
              <a:t>FINANCEIRO</a:t>
            </a:r>
            <a:endParaRPr sz="2800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>
            <a:alphaModFix amt="35000"/>
          </a:blip>
          <a:stretch>
            <a:fillRect/>
          </a:stretch>
        </p:blipFill>
        <p:spPr>
          <a:xfrm>
            <a:off x="82792" y="21771"/>
            <a:ext cx="12109208" cy="6814457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9B984B3B-3151-79ED-1FC6-06082761C84E}"/>
              </a:ext>
            </a:extLst>
          </p:cNvPr>
          <p:cNvSpPr txBox="1">
            <a:spLocks/>
          </p:cNvSpPr>
          <p:nvPr/>
        </p:nvSpPr>
        <p:spPr>
          <a:xfrm>
            <a:off x="476429" y="1467129"/>
            <a:ext cx="11512127" cy="891697"/>
          </a:xfrm>
          <a:prstGeom prst="rect">
            <a:avLst/>
          </a:prstGeom>
          <a:solidFill>
            <a:schemeClr val="bg1">
              <a:alpha val="97000"/>
            </a:schemeClr>
          </a:solidFill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4000" b="1" i="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 marR="6773" algn="ctr">
              <a:spcBef>
                <a:spcPts val="133"/>
              </a:spcBef>
              <a:tabLst>
                <a:tab pos="518147" algn="l"/>
                <a:tab pos="2546710" algn="l"/>
                <a:tab pos="2963259" algn="l"/>
                <a:tab pos="3400975" algn="l"/>
                <a:tab pos="5802062" algn="l"/>
                <a:tab pos="7489426" algn="l"/>
                <a:tab pos="8356391" algn="l"/>
                <a:tab pos="10822669" algn="l"/>
              </a:tabLst>
            </a:pPr>
            <a:r>
              <a:rPr lang="pt-BR" sz="2800" dirty="0">
                <a:solidFill>
                  <a:schemeClr val="tx1"/>
                </a:solidFill>
              </a:rPr>
              <a:t>O	a</a:t>
            </a:r>
            <a:r>
              <a:rPr lang="pt-BR" sz="2800" spc="-13" dirty="0">
                <a:solidFill>
                  <a:schemeClr val="tx1"/>
                </a:solidFill>
              </a:rPr>
              <a:t>d</a:t>
            </a:r>
            <a:r>
              <a:rPr lang="pt-BR" sz="2800" spc="-53" dirty="0">
                <a:solidFill>
                  <a:schemeClr val="tx1"/>
                </a:solidFill>
              </a:rPr>
              <a:t>v</a:t>
            </a:r>
            <a:r>
              <a:rPr lang="pt-BR" sz="2800" dirty="0">
                <a:solidFill>
                  <a:schemeClr val="tx1"/>
                </a:solidFill>
              </a:rPr>
              <a:t>o</a:t>
            </a:r>
            <a:r>
              <a:rPr lang="pt-BR" sz="2800" spc="-20" dirty="0">
                <a:solidFill>
                  <a:schemeClr val="tx1"/>
                </a:solidFill>
              </a:rPr>
              <a:t>g</a:t>
            </a:r>
            <a:r>
              <a:rPr lang="pt-BR" sz="2800" dirty="0">
                <a:solidFill>
                  <a:schemeClr val="tx1"/>
                </a:solidFill>
              </a:rPr>
              <a:t>a</a:t>
            </a:r>
            <a:r>
              <a:rPr lang="pt-BR" sz="2800" spc="-13" dirty="0">
                <a:solidFill>
                  <a:schemeClr val="tx1"/>
                </a:solidFill>
              </a:rPr>
              <a:t>d</a:t>
            </a:r>
            <a:r>
              <a:rPr lang="pt-BR" sz="2800" dirty="0">
                <a:solidFill>
                  <a:schemeClr val="tx1"/>
                </a:solidFill>
              </a:rPr>
              <a:t>o	e	o	C</a:t>
            </a:r>
            <a:r>
              <a:rPr lang="pt-BR" sz="2800" spc="-13" dirty="0">
                <a:solidFill>
                  <a:schemeClr val="tx1"/>
                </a:solidFill>
              </a:rPr>
              <a:t>o</a:t>
            </a:r>
            <a:r>
              <a:rPr lang="pt-BR" sz="2800" dirty="0">
                <a:solidFill>
                  <a:schemeClr val="tx1"/>
                </a:solidFill>
              </a:rPr>
              <a:t>n</a:t>
            </a:r>
            <a:r>
              <a:rPr lang="pt-BR" sz="2800" spc="-20" dirty="0">
                <a:solidFill>
                  <a:schemeClr val="tx1"/>
                </a:solidFill>
              </a:rPr>
              <a:t>tador</a:t>
            </a:r>
          </a:p>
          <a:p>
            <a:pPr marL="16933" marR="6773" algn="ctr">
              <a:spcBef>
                <a:spcPts val="133"/>
              </a:spcBef>
              <a:tabLst>
                <a:tab pos="518147" algn="l"/>
                <a:tab pos="2546710" algn="l"/>
                <a:tab pos="2963259" algn="l"/>
                <a:tab pos="3400975" algn="l"/>
                <a:tab pos="5802062" algn="l"/>
                <a:tab pos="7489426" algn="l"/>
                <a:tab pos="8356391" algn="l"/>
                <a:tab pos="10822669" algn="l"/>
              </a:tabLst>
            </a:pPr>
            <a:r>
              <a:rPr lang="pt-BR" sz="2800" spc="-7" dirty="0">
                <a:solidFill>
                  <a:schemeClr val="tx1"/>
                </a:solidFill>
              </a:rPr>
              <a:t>Sã</a:t>
            </a:r>
            <a:r>
              <a:rPr lang="pt-BR" sz="2800" dirty="0">
                <a:solidFill>
                  <a:schemeClr val="tx1"/>
                </a:solidFill>
              </a:rPr>
              <a:t>o o</a:t>
            </a:r>
            <a:r>
              <a:rPr lang="pt-BR" sz="2800" spc="-20" dirty="0">
                <a:solidFill>
                  <a:schemeClr val="tx1"/>
                </a:solidFill>
              </a:rPr>
              <a:t>b</a:t>
            </a:r>
            <a:r>
              <a:rPr lang="pt-BR" sz="2800" dirty="0">
                <a:solidFill>
                  <a:schemeClr val="tx1"/>
                </a:solidFill>
              </a:rPr>
              <a:t>riga</a:t>
            </a:r>
            <a:r>
              <a:rPr lang="pt-BR" sz="2800" spc="-13" dirty="0">
                <a:solidFill>
                  <a:schemeClr val="tx1"/>
                </a:solidFill>
              </a:rPr>
              <a:t>t</a:t>
            </a:r>
            <a:r>
              <a:rPr lang="pt-BR" sz="2800" dirty="0">
                <a:solidFill>
                  <a:schemeClr val="tx1"/>
                </a:solidFill>
              </a:rPr>
              <a:t>ór</a:t>
            </a:r>
            <a:r>
              <a:rPr lang="pt-BR" sz="2800" spc="-33" dirty="0">
                <a:solidFill>
                  <a:schemeClr val="tx1"/>
                </a:solidFill>
              </a:rPr>
              <a:t>i</a:t>
            </a:r>
            <a:r>
              <a:rPr lang="pt-BR" sz="2800" dirty="0">
                <a:solidFill>
                  <a:schemeClr val="tx1"/>
                </a:solidFill>
              </a:rPr>
              <a:t>os n</a:t>
            </a:r>
            <a:r>
              <a:rPr lang="pt-BR" sz="2800" spc="-13" dirty="0">
                <a:solidFill>
                  <a:schemeClr val="tx1"/>
                </a:solidFill>
              </a:rPr>
              <a:t>a</a:t>
            </a:r>
            <a:r>
              <a:rPr lang="pt-BR" sz="2800" dirty="0">
                <a:solidFill>
                  <a:schemeClr val="tx1"/>
                </a:solidFill>
              </a:rPr>
              <a:t>s  </a:t>
            </a:r>
            <a:r>
              <a:rPr lang="pt-BR" sz="2800" spc="-7" dirty="0">
                <a:solidFill>
                  <a:schemeClr val="tx1"/>
                </a:solidFill>
              </a:rPr>
              <a:t>prestações</a:t>
            </a:r>
            <a:r>
              <a:rPr lang="pt-BR" sz="2800" spc="-27" dirty="0">
                <a:solidFill>
                  <a:schemeClr val="tx1"/>
                </a:solidFill>
              </a:rPr>
              <a:t> </a:t>
            </a:r>
            <a:r>
              <a:rPr lang="pt-BR" sz="2800" spc="-7" dirty="0">
                <a:solidFill>
                  <a:schemeClr val="tx1"/>
                </a:solidFill>
              </a:rPr>
              <a:t>de</a:t>
            </a:r>
            <a:r>
              <a:rPr lang="pt-BR" sz="2800" spc="-27" dirty="0">
                <a:solidFill>
                  <a:schemeClr val="tx1"/>
                </a:solidFill>
              </a:rPr>
              <a:t> </a:t>
            </a:r>
            <a:r>
              <a:rPr lang="pt-BR" sz="2800" spc="-7" dirty="0">
                <a:solidFill>
                  <a:schemeClr val="tx1"/>
                </a:solidFill>
              </a:rPr>
              <a:t>contas</a:t>
            </a:r>
            <a:r>
              <a:rPr lang="pt-BR" sz="2800" spc="-27" dirty="0">
                <a:solidFill>
                  <a:schemeClr val="tx1"/>
                </a:solidFill>
              </a:rPr>
              <a:t> </a:t>
            </a:r>
            <a:r>
              <a:rPr lang="pt-BR" sz="2800" spc="-7" dirty="0">
                <a:solidFill>
                  <a:schemeClr val="tx1"/>
                </a:solidFill>
              </a:rPr>
              <a:t>partidárias</a:t>
            </a:r>
            <a:r>
              <a:rPr lang="pt-BR" sz="2800" spc="-13" dirty="0">
                <a:solidFill>
                  <a:schemeClr val="tx1"/>
                </a:solidFill>
              </a:rPr>
              <a:t> </a:t>
            </a:r>
            <a:r>
              <a:rPr lang="pt-BR" sz="2800" dirty="0">
                <a:solidFill>
                  <a:schemeClr val="tx1"/>
                </a:solidFill>
              </a:rPr>
              <a:t>e </a:t>
            </a:r>
            <a:r>
              <a:rPr lang="pt-BR" sz="2800" spc="-7" dirty="0">
                <a:solidFill>
                  <a:schemeClr val="tx1"/>
                </a:solidFill>
              </a:rPr>
              <a:t>eleitorais.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D19FAB60-A4D5-DBAD-D403-D6FB8DF585E4}"/>
              </a:ext>
            </a:extLst>
          </p:cNvPr>
          <p:cNvSpPr txBox="1"/>
          <p:nvPr/>
        </p:nvSpPr>
        <p:spPr>
          <a:xfrm>
            <a:off x="1311394" y="2694741"/>
            <a:ext cx="10062694" cy="3115382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marR="9313" defTabSz="609585">
              <a:spcBef>
                <a:spcPts val="133"/>
              </a:spcBef>
              <a:tabLst>
                <a:tab pos="1066773" algn="l"/>
                <a:tab pos="2875208" algn="l"/>
                <a:tab pos="4379696" algn="l"/>
                <a:tab pos="4782700" algn="l"/>
                <a:tab pos="6330368" algn="l"/>
                <a:tab pos="6967892" algn="l"/>
                <a:tab pos="8728915" algn="l"/>
                <a:tab pos="11273085" algn="l"/>
              </a:tabLst>
            </a:pPr>
            <a:r>
              <a:rPr sz="2400" b="1" spc="7" dirty="0">
                <a:latin typeface="Arial"/>
                <a:cs typeface="Arial"/>
              </a:rPr>
              <a:t>O</a:t>
            </a:r>
            <a:r>
              <a:rPr sz="2400" b="1" spc="-40" dirty="0">
                <a:latin typeface="Arial"/>
                <a:cs typeface="Arial"/>
              </a:rPr>
              <a:t>A</a:t>
            </a:r>
            <a:r>
              <a:rPr sz="2400" b="1" spc="-7" dirty="0">
                <a:latin typeface="Arial"/>
                <a:cs typeface="Arial"/>
              </a:rPr>
              <a:t>B</a:t>
            </a:r>
            <a:r>
              <a:rPr sz="2400" b="1" dirty="0">
                <a:latin typeface="Arial"/>
                <a:cs typeface="Arial"/>
              </a:rPr>
              <a:t>	Nacio</a:t>
            </a:r>
            <a:r>
              <a:rPr sz="2400" b="1" spc="-13" dirty="0">
                <a:latin typeface="Arial"/>
                <a:cs typeface="Arial"/>
              </a:rPr>
              <a:t>n</a:t>
            </a:r>
            <a:r>
              <a:rPr sz="2400" b="1" dirty="0">
                <a:latin typeface="Arial"/>
                <a:cs typeface="Arial"/>
              </a:rPr>
              <a:t>al</a:t>
            </a:r>
            <a:r>
              <a:rPr lang="pt-BR" sz="2400" b="1" dirty="0">
                <a:latin typeface="Arial"/>
                <a:cs typeface="Arial"/>
              </a:rPr>
              <a:t> </a:t>
            </a:r>
            <a:r>
              <a:rPr sz="2400" b="1" dirty="0" err="1">
                <a:latin typeface="Arial"/>
                <a:cs typeface="Arial"/>
              </a:rPr>
              <a:t>proi</a:t>
            </a:r>
            <a:r>
              <a:rPr sz="2400" b="1" spc="-13" dirty="0" err="1">
                <a:latin typeface="Arial"/>
                <a:cs typeface="Arial"/>
              </a:rPr>
              <a:t>b</a:t>
            </a:r>
            <a:r>
              <a:rPr sz="2400" b="1" dirty="0" err="1">
                <a:latin typeface="Arial"/>
                <a:cs typeface="Arial"/>
              </a:rPr>
              <a:t>iu</a:t>
            </a:r>
            <a:r>
              <a:rPr lang="pt-BR" sz="2400" b="1" dirty="0">
                <a:latin typeface="Arial"/>
                <a:cs typeface="Arial"/>
              </a:rPr>
              <a:t> a </a:t>
            </a:r>
            <a:r>
              <a:rPr sz="2400" b="1" dirty="0" err="1">
                <a:latin typeface="Arial"/>
                <a:cs typeface="Arial"/>
              </a:rPr>
              <a:t>doação</a:t>
            </a:r>
            <a:r>
              <a:rPr lang="pt-BR" sz="2400" b="1" dirty="0">
                <a:latin typeface="Arial"/>
                <a:cs typeface="Arial"/>
              </a:rPr>
              <a:t> </a:t>
            </a:r>
            <a:r>
              <a:rPr sz="2400" b="1" spc="-33" dirty="0">
                <a:latin typeface="Arial"/>
                <a:cs typeface="Arial"/>
              </a:rPr>
              <a:t>d</a:t>
            </a:r>
            <a:r>
              <a:rPr sz="2400" b="1" dirty="0">
                <a:latin typeface="Arial"/>
                <a:cs typeface="Arial"/>
              </a:rPr>
              <a:t>e</a:t>
            </a:r>
            <a:r>
              <a:rPr lang="pt-BR" sz="2400" b="1" dirty="0">
                <a:latin typeface="Arial"/>
                <a:cs typeface="Arial"/>
              </a:rPr>
              <a:t> </a:t>
            </a:r>
            <a:r>
              <a:rPr sz="2400" b="1" spc="-7" dirty="0" err="1">
                <a:latin typeface="Arial"/>
                <a:cs typeface="Arial"/>
              </a:rPr>
              <a:t>ser</a:t>
            </a:r>
            <a:r>
              <a:rPr sz="2400" b="1" spc="-60" dirty="0" err="1">
                <a:latin typeface="Arial"/>
                <a:cs typeface="Arial"/>
              </a:rPr>
              <a:t>v</a:t>
            </a:r>
            <a:r>
              <a:rPr sz="2400" b="1" dirty="0" err="1">
                <a:latin typeface="Arial"/>
                <a:cs typeface="Arial"/>
              </a:rPr>
              <a:t>iços</a:t>
            </a:r>
            <a:r>
              <a:rPr lang="pt-BR" sz="2400" b="1" dirty="0">
                <a:latin typeface="Arial"/>
                <a:cs typeface="Arial"/>
              </a:rPr>
              <a:t> </a:t>
            </a:r>
            <a:r>
              <a:rPr sz="2400" b="1" dirty="0" err="1">
                <a:latin typeface="Arial"/>
                <a:cs typeface="Arial"/>
              </a:rPr>
              <a:t>a</a:t>
            </a:r>
            <a:r>
              <a:rPr sz="2400" b="1" spc="13" dirty="0" err="1">
                <a:latin typeface="Arial"/>
                <a:cs typeface="Arial"/>
              </a:rPr>
              <a:t>d</a:t>
            </a:r>
            <a:r>
              <a:rPr sz="2400" b="1" spc="-60" dirty="0" err="1">
                <a:latin typeface="Arial"/>
                <a:cs typeface="Arial"/>
              </a:rPr>
              <a:t>v</a:t>
            </a:r>
            <a:r>
              <a:rPr sz="2400" b="1" dirty="0" err="1">
                <a:latin typeface="Arial"/>
                <a:cs typeface="Arial"/>
              </a:rPr>
              <a:t>o</a:t>
            </a:r>
            <a:r>
              <a:rPr sz="2400" b="1" spc="13" dirty="0" err="1">
                <a:latin typeface="Arial"/>
                <a:cs typeface="Arial"/>
              </a:rPr>
              <a:t>c</a:t>
            </a:r>
            <a:r>
              <a:rPr sz="2400" b="1" dirty="0" err="1">
                <a:latin typeface="Arial"/>
                <a:cs typeface="Arial"/>
              </a:rPr>
              <a:t>atíci</a:t>
            </a:r>
            <a:r>
              <a:rPr sz="2400" b="1" spc="-13" dirty="0" err="1">
                <a:latin typeface="Arial"/>
                <a:cs typeface="Arial"/>
              </a:rPr>
              <a:t>o</a:t>
            </a:r>
            <a:r>
              <a:rPr sz="2400" b="1" spc="-7" dirty="0" err="1">
                <a:latin typeface="Arial"/>
                <a:cs typeface="Arial"/>
              </a:rPr>
              <a:t>s</a:t>
            </a:r>
            <a:r>
              <a:rPr sz="2400" b="1" dirty="0">
                <a:latin typeface="Arial"/>
                <a:cs typeface="Arial"/>
              </a:rPr>
              <a:t>	</a:t>
            </a:r>
            <a:r>
              <a:rPr sz="2400" b="1" spc="-7" dirty="0">
                <a:latin typeface="Arial"/>
                <a:cs typeface="Arial"/>
              </a:rPr>
              <a:t>a  partidos</a:t>
            </a:r>
            <a:r>
              <a:rPr sz="2400" b="1" spc="-4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e</a:t>
            </a:r>
            <a:r>
              <a:rPr sz="2400" b="1" spc="7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candidatos.</a:t>
            </a:r>
            <a:endParaRPr sz="2400" dirty="0">
              <a:latin typeface="Arial"/>
              <a:cs typeface="Arial"/>
            </a:endParaRPr>
          </a:p>
          <a:p>
            <a:pPr marL="16933" defTabSz="609585">
              <a:spcBef>
                <a:spcPts val="1600"/>
              </a:spcBef>
            </a:pPr>
            <a:r>
              <a:rPr sz="2400" b="1" spc="-7" dirty="0">
                <a:latin typeface="Arial"/>
                <a:cs typeface="Arial"/>
              </a:rPr>
              <a:t>Conselho</a:t>
            </a:r>
            <a:r>
              <a:rPr sz="2400" b="1" spc="67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Federal</a:t>
            </a:r>
            <a:r>
              <a:rPr sz="2400" b="1" spc="6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de</a:t>
            </a:r>
            <a:r>
              <a:rPr sz="2400" b="1" spc="8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Contabilidade</a:t>
            </a:r>
            <a:r>
              <a:rPr sz="2400" b="1" spc="6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não</a:t>
            </a:r>
            <a:r>
              <a:rPr sz="2400" b="1" spc="7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proíbe,</a:t>
            </a:r>
            <a:r>
              <a:rPr sz="2400" b="1" spc="5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mas</a:t>
            </a:r>
            <a:r>
              <a:rPr sz="2400" b="1" spc="53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é</a:t>
            </a:r>
            <a:r>
              <a:rPr sz="2400" b="1" spc="5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comum</a:t>
            </a:r>
            <a:endParaRPr sz="2400" dirty="0">
              <a:latin typeface="Arial"/>
              <a:cs typeface="Arial"/>
            </a:endParaRPr>
          </a:p>
          <a:p>
            <a:pPr marL="16933" defTabSz="609585">
              <a:spcBef>
                <a:spcPts val="7"/>
              </a:spcBef>
            </a:pPr>
            <a:r>
              <a:rPr sz="2400" b="1" spc="-7" dirty="0">
                <a:latin typeface="Arial"/>
                <a:cs typeface="Arial"/>
              </a:rPr>
              <a:t>Ministério </a:t>
            </a:r>
            <a:r>
              <a:rPr sz="2400" b="1" dirty="0">
                <a:latin typeface="Arial"/>
                <a:cs typeface="Arial"/>
              </a:rPr>
              <a:t>Público</a:t>
            </a:r>
            <a:r>
              <a:rPr sz="2400" b="1" spc="-3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questionar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essas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doações.</a:t>
            </a:r>
            <a:endParaRPr sz="2400" dirty="0">
              <a:latin typeface="Arial"/>
              <a:cs typeface="Arial"/>
            </a:endParaRPr>
          </a:p>
          <a:p>
            <a:pPr marL="16933" marR="6773" algn="just" defTabSz="609585">
              <a:spcBef>
                <a:spcPts val="2400"/>
              </a:spcBef>
            </a:pPr>
            <a:r>
              <a:rPr sz="2400" b="1" dirty="0">
                <a:latin typeface="Arial"/>
                <a:cs typeface="Arial"/>
              </a:rPr>
              <a:t>O </a:t>
            </a:r>
            <a:r>
              <a:rPr sz="2400" b="1" spc="-7" dirty="0">
                <a:latin typeface="Arial"/>
                <a:cs typeface="Arial"/>
              </a:rPr>
              <a:t>contador tem </a:t>
            </a:r>
            <a:r>
              <a:rPr sz="2400" b="1" spc="-20" dirty="0">
                <a:latin typeface="Arial"/>
                <a:cs typeface="Arial"/>
              </a:rPr>
              <a:t>de </a:t>
            </a:r>
            <a:r>
              <a:rPr sz="2400" b="1" spc="-7" dirty="0">
                <a:latin typeface="Arial"/>
                <a:cs typeface="Arial"/>
              </a:rPr>
              <a:t>estar </a:t>
            </a:r>
            <a:r>
              <a:rPr sz="2400" b="1" spc="-13" dirty="0">
                <a:latin typeface="Arial"/>
                <a:cs typeface="Arial"/>
              </a:rPr>
              <a:t>constando </a:t>
            </a:r>
            <a:r>
              <a:rPr sz="2400" b="1" spc="-7" dirty="0">
                <a:latin typeface="Arial"/>
                <a:cs typeface="Arial"/>
              </a:rPr>
              <a:t>na prestação de contas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desde </a:t>
            </a:r>
            <a:r>
              <a:rPr sz="2400" b="1" dirty="0">
                <a:latin typeface="Arial"/>
                <a:cs typeface="Arial"/>
              </a:rPr>
              <a:t>o </a:t>
            </a:r>
            <a:r>
              <a:rPr sz="2400" b="1" spc="-7" dirty="0">
                <a:latin typeface="Arial"/>
                <a:cs typeface="Arial"/>
              </a:rPr>
              <a:t>início da campanha </a:t>
            </a:r>
            <a:r>
              <a:rPr sz="2400" b="1" dirty="0">
                <a:latin typeface="Arial"/>
                <a:cs typeface="Arial"/>
              </a:rPr>
              <a:t>e </a:t>
            </a:r>
            <a:r>
              <a:rPr sz="2400" b="1" spc="-13" dirty="0">
                <a:latin typeface="Arial"/>
                <a:cs typeface="Arial"/>
              </a:rPr>
              <a:t>responde </a:t>
            </a:r>
            <a:r>
              <a:rPr sz="2400" b="1" spc="-7" dirty="0">
                <a:latin typeface="Arial"/>
                <a:cs typeface="Arial"/>
              </a:rPr>
              <a:t>solidariamente pelas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irregularidades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detectados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13" dirty="0">
                <a:latin typeface="Arial"/>
                <a:cs typeface="Arial"/>
              </a:rPr>
              <a:t>(inclusive</a:t>
            </a:r>
            <a:r>
              <a:rPr sz="2400" b="1" spc="-7" dirty="0">
                <a:latin typeface="Arial"/>
                <a:cs typeface="Arial"/>
              </a:rPr>
              <a:t> no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pagamento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das </a:t>
            </a:r>
            <a:r>
              <a:rPr sz="2400" b="1" spc="-833" dirty="0">
                <a:latin typeface="Arial"/>
                <a:cs typeface="Arial"/>
              </a:rPr>
              <a:t> </a:t>
            </a:r>
            <a:r>
              <a:rPr sz="2400" b="1" spc="-13" dirty="0">
                <a:latin typeface="Arial"/>
                <a:cs typeface="Arial"/>
              </a:rPr>
              <a:t>multas!).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6611E87-E8C9-7666-F524-AC9806EE258E}"/>
              </a:ext>
            </a:extLst>
          </p:cNvPr>
          <p:cNvSpPr txBox="1"/>
          <p:nvPr/>
        </p:nvSpPr>
        <p:spPr>
          <a:xfrm>
            <a:off x="1601076" y="6081962"/>
            <a:ext cx="8989848" cy="689077"/>
          </a:xfrm>
          <a:prstGeom prst="rect">
            <a:avLst/>
          </a:prstGeom>
          <a:solidFill>
            <a:srgbClr val="FFFF00">
              <a:alpha val="25000"/>
            </a:srgbClr>
          </a:solidFill>
          <a:ln w="25400">
            <a:solidFill>
              <a:srgbClr val="385D89"/>
            </a:solidFill>
          </a:ln>
        </p:spPr>
        <p:txBody>
          <a:bodyPr vert="horz" wrap="square" lIns="0" tIns="72813" rIns="0" bIns="0" rtlCol="0">
            <a:spAutoFit/>
          </a:bodyPr>
          <a:lstStyle/>
          <a:p>
            <a:pPr marR="67732" algn="ctr" defTabSz="609585">
              <a:spcBef>
                <a:spcPts val="573"/>
              </a:spcBef>
            </a:pPr>
            <a:r>
              <a:rPr sz="2000" b="1" spc="-27" dirty="0">
                <a:solidFill>
                  <a:srgbClr val="FF0000"/>
                </a:solidFill>
                <a:latin typeface="Arial"/>
                <a:cs typeface="Arial"/>
              </a:rPr>
              <a:t>IMPORTANTE!</a:t>
            </a:r>
            <a:r>
              <a:rPr sz="2000" b="1" spc="-33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FF0000"/>
                </a:solidFill>
                <a:latin typeface="Arial"/>
                <a:cs typeface="Arial"/>
              </a:rPr>
              <a:t>ADVOGADO</a:t>
            </a:r>
            <a:r>
              <a:rPr sz="2000" b="1" spc="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000" b="1" spc="13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spc="-33" dirty="0">
                <a:solidFill>
                  <a:srgbClr val="FF0000"/>
                </a:solidFill>
                <a:latin typeface="Arial"/>
                <a:cs typeface="Arial"/>
              </a:rPr>
              <a:t>CONTADOR</a:t>
            </a:r>
            <a:r>
              <a:rPr sz="2000" b="1" spc="53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TÊM</a:t>
            </a:r>
            <a:r>
              <a:rPr sz="2000" b="1" spc="7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QUE</a:t>
            </a:r>
            <a:r>
              <a:rPr sz="2000" b="1" spc="13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RESPONDER</a:t>
            </a:r>
            <a:endParaRPr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 marR="86357" algn="ctr" defTabSz="609585"/>
            <a:r>
              <a:rPr sz="2000" b="1" spc="-13" dirty="0">
                <a:solidFill>
                  <a:srgbClr val="FF0000"/>
                </a:solidFill>
                <a:latin typeface="Arial"/>
                <a:cs typeface="Arial"/>
              </a:rPr>
              <a:t>JUNTOS</a:t>
            </a:r>
            <a:r>
              <a:rPr sz="2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spc="-7" dirty="0">
                <a:solidFill>
                  <a:srgbClr val="FF0000"/>
                </a:solidFill>
                <a:latin typeface="Arial"/>
                <a:cs typeface="Arial"/>
              </a:rPr>
              <a:t>ÀS</a:t>
            </a:r>
            <a:r>
              <a:rPr sz="2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spc="-13" dirty="0">
                <a:solidFill>
                  <a:srgbClr val="FF0000"/>
                </a:solidFill>
                <a:latin typeface="Arial"/>
                <a:cs typeface="Arial"/>
              </a:rPr>
              <a:t>DILIGÊNCIAS!!</a:t>
            </a:r>
            <a:endParaRPr sz="20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000">
              <a:schemeClr val="bg2">
                <a:tint val="90000"/>
                <a:satMod val="92000"/>
                <a:lumMod val="120000"/>
              </a:schemeClr>
            </a:gs>
            <a:gs pos="94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3100" y="367291"/>
            <a:ext cx="3827780" cy="44798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  <a:tabLst>
                <a:tab pos="809393" algn="l"/>
                <a:tab pos="1994697" algn="l"/>
              </a:tabLst>
            </a:pPr>
            <a:r>
              <a:rPr sz="2800" b="1" spc="-20" dirty="0">
                <a:solidFill>
                  <a:schemeClr val="tx1"/>
                </a:solidFill>
                <a:latin typeface="Calibri"/>
                <a:cs typeface="Calibri"/>
              </a:rPr>
              <a:t>“</a:t>
            </a:r>
            <a:r>
              <a:rPr sz="2800" b="1" spc="-7" dirty="0">
                <a:solidFill>
                  <a:schemeClr val="tx1"/>
                </a:solidFill>
                <a:latin typeface="Calibri"/>
                <a:cs typeface="Calibri"/>
              </a:rPr>
              <a:t>O</a:t>
            </a:r>
            <a:r>
              <a:rPr sz="2800" b="1" dirty="0">
                <a:solidFill>
                  <a:schemeClr val="tx1"/>
                </a:solidFill>
                <a:latin typeface="Calibri"/>
                <a:cs typeface="Calibri"/>
              </a:rPr>
              <a:t>s	</a:t>
            </a:r>
            <a:r>
              <a:rPr sz="2800" b="1" spc="-53" dirty="0">
                <a:solidFill>
                  <a:schemeClr val="tx1"/>
                </a:solidFill>
                <a:latin typeface="Calibri"/>
                <a:cs typeface="Calibri"/>
              </a:rPr>
              <a:t>g</a:t>
            </a:r>
            <a:r>
              <a:rPr sz="2800" b="1" dirty="0">
                <a:solidFill>
                  <a:schemeClr val="tx1"/>
                </a:solidFill>
                <a:latin typeface="Calibri"/>
                <a:cs typeface="Calibri"/>
              </a:rPr>
              <a:t>a</a:t>
            </a:r>
            <a:r>
              <a:rPr sz="2800" b="1" spc="-27" dirty="0">
                <a:solidFill>
                  <a:schemeClr val="tx1"/>
                </a:solidFill>
                <a:latin typeface="Calibri"/>
                <a:cs typeface="Calibri"/>
              </a:rPr>
              <a:t>s</a:t>
            </a:r>
            <a:r>
              <a:rPr sz="2800" b="1" spc="-40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sz="2800" b="1" spc="-13" dirty="0">
                <a:solidFill>
                  <a:schemeClr val="tx1"/>
                </a:solidFill>
                <a:latin typeface="Calibri"/>
                <a:cs typeface="Calibri"/>
              </a:rPr>
              <a:t>o</a:t>
            </a:r>
            <a:r>
              <a:rPr sz="2800" b="1" dirty="0">
                <a:solidFill>
                  <a:schemeClr val="tx1"/>
                </a:solidFill>
                <a:latin typeface="Calibri"/>
                <a:cs typeface="Calibri"/>
              </a:rPr>
              <a:t>s	a</a:t>
            </a:r>
            <a:r>
              <a:rPr sz="2800" b="1" spc="-13" dirty="0">
                <a:solidFill>
                  <a:schemeClr val="tx1"/>
                </a:solidFill>
                <a:latin typeface="Calibri"/>
                <a:cs typeface="Calibri"/>
              </a:rPr>
              <a:t>d</a:t>
            </a:r>
            <a:r>
              <a:rPr sz="2800" b="1" spc="-20" dirty="0">
                <a:solidFill>
                  <a:schemeClr val="tx1"/>
                </a:solidFill>
                <a:latin typeface="Calibri"/>
                <a:cs typeface="Calibri"/>
              </a:rPr>
              <a:t>v</a:t>
            </a:r>
            <a:r>
              <a:rPr sz="2800" b="1" spc="-13" dirty="0">
                <a:solidFill>
                  <a:schemeClr val="tx1"/>
                </a:solidFill>
                <a:latin typeface="Calibri"/>
                <a:cs typeface="Calibri"/>
              </a:rPr>
              <a:t>o</a:t>
            </a:r>
            <a:r>
              <a:rPr sz="2800" b="1" spc="-27" dirty="0">
                <a:solidFill>
                  <a:schemeClr val="tx1"/>
                </a:solidFill>
                <a:latin typeface="Calibri"/>
                <a:cs typeface="Calibri"/>
              </a:rPr>
              <a:t>ca</a:t>
            </a:r>
            <a:r>
              <a:rPr sz="2800" b="1" spc="-13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sz="2800" b="1" dirty="0">
                <a:solidFill>
                  <a:schemeClr val="tx1"/>
                </a:solidFill>
                <a:latin typeface="Calibri"/>
                <a:cs typeface="Calibri"/>
              </a:rPr>
              <a:t>íc</a:t>
            </a:r>
            <a:r>
              <a:rPr sz="2800" b="1" spc="-20" dirty="0">
                <a:solidFill>
                  <a:schemeClr val="tx1"/>
                </a:solidFill>
                <a:latin typeface="Calibri"/>
                <a:cs typeface="Calibri"/>
              </a:rPr>
              <a:t>i</a:t>
            </a:r>
            <a:r>
              <a:rPr sz="2800" b="1" spc="-13" dirty="0">
                <a:solidFill>
                  <a:schemeClr val="tx1"/>
                </a:solidFill>
                <a:latin typeface="Calibri"/>
                <a:cs typeface="Calibri"/>
              </a:rPr>
              <a:t>o</a:t>
            </a:r>
            <a:r>
              <a:rPr sz="2800" b="1" dirty="0">
                <a:solidFill>
                  <a:schemeClr val="tx1"/>
                </a:solidFill>
                <a:latin typeface="Calibri"/>
                <a:cs typeface="Calibri"/>
              </a:rPr>
              <a:t>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04823" y="367291"/>
            <a:ext cx="7310120" cy="44798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452955" algn="l"/>
                <a:tab pos="1080320" algn="l"/>
                <a:tab pos="3345943" algn="l"/>
                <a:tab pos="5117972" algn="l"/>
                <a:tab pos="5554841" algn="l"/>
              </a:tabLst>
            </a:pPr>
            <a:r>
              <a:rPr sz="2800" b="1" dirty="0">
                <a:latin typeface="Calibri"/>
                <a:cs typeface="Calibri"/>
              </a:rPr>
              <a:t>e	</a:t>
            </a:r>
            <a:r>
              <a:rPr sz="2800" b="1" spc="-7" dirty="0">
                <a:latin typeface="Calibri"/>
                <a:cs typeface="Calibri"/>
              </a:rPr>
              <a:t>de	</a:t>
            </a:r>
            <a:r>
              <a:rPr sz="2800" b="1" spc="-13" dirty="0">
                <a:latin typeface="Calibri"/>
                <a:cs typeface="Calibri"/>
              </a:rPr>
              <a:t>contabilidade	</a:t>
            </a:r>
            <a:r>
              <a:rPr sz="2800" b="1" spc="-27" dirty="0">
                <a:latin typeface="Calibri"/>
                <a:cs typeface="Calibri"/>
              </a:rPr>
              <a:t>referentes	</a:t>
            </a:r>
            <a:r>
              <a:rPr sz="2800" b="1" dirty="0">
                <a:latin typeface="Calibri"/>
                <a:cs typeface="Calibri"/>
              </a:rPr>
              <a:t>a	</a:t>
            </a:r>
            <a:r>
              <a:rPr sz="2800" b="1" spc="-13" dirty="0">
                <a:latin typeface="Calibri"/>
                <a:cs typeface="Calibri"/>
              </a:rPr>
              <a:t>consultoria,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3100" y="780877"/>
            <a:ext cx="11365653" cy="580849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2800" b="1" spc="-7" dirty="0">
                <a:latin typeface="Calibri"/>
                <a:cs typeface="Calibri"/>
              </a:rPr>
              <a:t>assessoria,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honorários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advocatícios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e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de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contabilidade</a:t>
            </a:r>
            <a:r>
              <a:rPr sz="2800" b="1" spc="-7" dirty="0">
                <a:latin typeface="Calibri"/>
                <a:cs typeface="Calibri"/>
              </a:rPr>
              <a:t> relacionados</a:t>
            </a:r>
            <a:r>
              <a:rPr sz="2800" b="1" dirty="0">
                <a:latin typeface="Calibri"/>
                <a:cs typeface="Calibri"/>
              </a:rPr>
              <a:t> à </a:t>
            </a:r>
            <a:r>
              <a:rPr sz="2800" b="1" spc="-612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prestação </a:t>
            </a:r>
            <a:r>
              <a:rPr sz="2800" b="1" spc="-7" dirty="0">
                <a:latin typeface="Calibri"/>
                <a:cs typeface="Calibri"/>
              </a:rPr>
              <a:t>de </a:t>
            </a:r>
            <a:r>
              <a:rPr sz="2800" b="1" dirty="0">
                <a:latin typeface="Calibri"/>
                <a:cs typeface="Calibri"/>
              </a:rPr>
              <a:t>serviços em </a:t>
            </a:r>
            <a:r>
              <a:rPr sz="2800" b="1" spc="-7" dirty="0">
                <a:latin typeface="Calibri"/>
                <a:cs typeface="Calibri"/>
              </a:rPr>
              <a:t>campanhas </a:t>
            </a:r>
            <a:r>
              <a:rPr sz="2800" b="1" spc="-13" dirty="0">
                <a:latin typeface="Calibri"/>
                <a:cs typeface="Calibri"/>
              </a:rPr>
              <a:t>eleitorais </a:t>
            </a:r>
            <a:r>
              <a:rPr sz="2800" b="1" dirty="0">
                <a:latin typeface="Calibri"/>
                <a:cs typeface="Calibri"/>
              </a:rPr>
              <a:t>e em </a:t>
            </a:r>
            <a:r>
              <a:rPr sz="2800" b="1" spc="-27" dirty="0">
                <a:latin typeface="Calibri"/>
                <a:cs typeface="Calibri"/>
              </a:rPr>
              <a:t>favor </a:t>
            </a:r>
            <a:r>
              <a:rPr sz="2800" b="1" spc="-13" dirty="0">
                <a:latin typeface="Calibri"/>
                <a:cs typeface="Calibri"/>
              </a:rPr>
              <a:t>destas, </a:t>
            </a:r>
            <a:r>
              <a:rPr sz="2800" b="1" dirty="0">
                <a:latin typeface="Calibri"/>
                <a:cs typeface="Calibri"/>
              </a:rPr>
              <a:t>bem </a:t>
            </a:r>
            <a:r>
              <a:rPr sz="2800" b="1" spc="-7" dirty="0">
                <a:latin typeface="Calibri"/>
                <a:cs typeface="Calibri"/>
              </a:rPr>
              <a:t>como </a:t>
            </a:r>
            <a:r>
              <a:rPr sz="2800" b="1" spc="-612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em </a:t>
            </a:r>
            <a:r>
              <a:rPr sz="2800" b="1" spc="-13" dirty="0">
                <a:latin typeface="Calibri"/>
                <a:cs typeface="Calibri"/>
              </a:rPr>
              <a:t>processo </a:t>
            </a:r>
            <a:r>
              <a:rPr sz="2800" b="1" spc="-7" dirty="0">
                <a:latin typeface="Calibri"/>
                <a:cs typeface="Calibri"/>
              </a:rPr>
              <a:t>judicial </a:t>
            </a:r>
            <a:r>
              <a:rPr sz="2800" b="1" spc="-20" dirty="0">
                <a:latin typeface="Calibri"/>
                <a:cs typeface="Calibri"/>
              </a:rPr>
              <a:t>decorrente </a:t>
            </a:r>
            <a:r>
              <a:rPr sz="2800" b="1" spc="-7" dirty="0">
                <a:latin typeface="Calibri"/>
                <a:cs typeface="Calibri"/>
              </a:rPr>
              <a:t>de </a:t>
            </a:r>
            <a:r>
              <a:rPr sz="2800" b="1" spc="-20" dirty="0">
                <a:latin typeface="Calibri"/>
                <a:cs typeface="Calibri"/>
              </a:rPr>
              <a:t>defesa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de </a:t>
            </a:r>
            <a:r>
              <a:rPr sz="2800" b="1" spc="-13" dirty="0">
                <a:latin typeface="Calibri"/>
                <a:cs typeface="Calibri"/>
              </a:rPr>
              <a:t>interesses </a:t>
            </a:r>
            <a:r>
              <a:rPr sz="2800" b="1" spc="-7" dirty="0">
                <a:latin typeface="Calibri"/>
                <a:cs typeface="Calibri"/>
              </a:rPr>
              <a:t>de </a:t>
            </a:r>
            <a:r>
              <a:rPr sz="2800" b="1" spc="-20" dirty="0">
                <a:latin typeface="Calibri"/>
                <a:cs typeface="Calibri"/>
              </a:rPr>
              <a:t>candidato </a:t>
            </a:r>
            <a:r>
              <a:rPr sz="2800" b="1" spc="-13" dirty="0">
                <a:latin typeface="Calibri"/>
                <a:cs typeface="Calibri"/>
              </a:rPr>
              <a:t>ou </a:t>
            </a:r>
            <a:r>
              <a:rPr sz="2800" b="1" spc="-7" dirty="0">
                <a:latin typeface="Calibri"/>
                <a:cs typeface="Calibri"/>
              </a:rPr>
              <a:t> partido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político,</a:t>
            </a:r>
            <a:r>
              <a:rPr sz="2800" b="1" spc="-7" dirty="0">
                <a:latin typeface="Calibri"/>
                <a:cs typeface="Calibri"/>
              </a:rPr>
              <a:t> não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estão</a:t>
            </a:r>
            <a:r>
              <a:rPr sz="2800" b="1" spc="-7" dirty="0">
                <a:latin typeface="Calibri"/>
                <a:cs typeface="Calibri"/>
              </a:rPr>
              <a:t> sujeitas</a:t>
            </a:r>
            <a:r>
              <a:rPr sz="2800" b="1" dirty="0">
                <a:latin typeface="Calibri"/>
                <a:cs typeface="Calibri"/>
              </a:rPr>
              <a:t> a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limite</a:t>
            </a:r>
            <a:r>
              <a:rPr sz="2800" b="1" spc="-7" dirty="0">
                <a:latin typeface="Calibri"/>
                <a:cs typeface="Calibri"/>
              </a:rPr>
              <a:t> de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gastos</a:t>
            </a:r>
            <a:r>
              <a:rPr sz="2800" b="1" spc="-13" dirty="0">
                <a:latin typeface="Calibri"/>
                <a:cs typeface="Calibri"/>
              </a:rPr>
              <a:t> ou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62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limites</a:t>
            </a:r>
            <a:r>
              <a:rPr sz="2800" b="1" spc="60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que </a:t>
            </a:r>
            <a:r>
              <a:rPr sz="2800" b="1" spc="-7" dirty="0">
                <a:latin typeface="Calibri"/>
                <a:cs typeface="Calibri"/>
              </a:rPr>
              <a:t> possam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impor</a:t>
            </a:r>
            <a:r>
              <a:rPr sz="2800" b="1" spc="2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dificuldade</a:t>
            </a:r>
            <a:r>
              <a:rPr sz="2800" b="1" spc="-2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ao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spc="-27" dirty="0">
                <a:latin typeface="Calibri"/>
                <a:cs typeface="Calibri"/>
              </a:rPr>
              <a:t>exercício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da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ampla </a:t>
            </a:r>
            <a:r>
              <a:rPr sz="2800" b="1" spc="-40" dirty="0">
                <a:latin typeface="Calibri"/>
                <a:cs typeface="Calibri"/>
              </a:rPr>
              <a:t>defesa.”</a:t>
            </a:r>
            <a:endParaRPr sz="2800" dirty="0">
              <a:latin typeface="Calibri"/>
              <a:cs typeface="Calibri"/>
            </a:endParaRPr>
          </a:p>
          <a:p>
            <a:pPr marL="16933" algn="just" defTabSz="609585">
              <a:spcBef>
                <a:spcPts val="33"/>
              </a:spcBef>
            </a:pPr>
            <a:r>
              <a:rPr sz="2667" b="1" spc="-13" dirty="0">
                <a:latin typeface="Calibri"/>
                <a:cs typeface="Calibri"/>
              </a:rPr>
              <a:t>(Lei</a:t>
            </a:r>
            <a:r>
              <a:rPr sz="2667" b="1" spc="20" dirty="0">
                <a:latin typeface="Calibri"/>
                <a:cs typeface="Calibri"/>
              </a:rPr>
              <a:t> </a:t>
            </a:r>
            <a:r>
              <a:rPr sz="2667" b="1" dirty="0">
                <a:latin typeface="Calibri"/>
                <a:cs typeface="Calibri"/>
              </a:rPr>
              <a:t>9504/97</a:t>
            </a:r>
            <a:r>
              <a:rPr sz="2667" b="1" spc="-33" dirty="0">
                <a:latin typeface="Calibri"/>
                <a:cs typeface="Calibri"/>
              </a:rPr>
              <a:t> </a:t>
            </a:r>
            <a:r>
              <a:rPr sz="2667" b="1" spc="-7" dirty="0">
                <a:latin typeface="Calibri"/>
                <a:cs typeface="Calibri"/>
              </a:rPr>
              <a:t>art</a:t>
            </a:r>
            <a:r>
              <a:rPr sz="2667" b="1" dirty="0">
                <a:latin typeface="Calibri"/>
                <a:cs typeface="Calibri"/>
              </a:rPr>
              <a:t> </a:t>
            </a:r>
            <a:r>
              <a:rPr sz="2667" b="1" spc="7" dirty="0">
                <a:latin typeface="Calibri"/>
                <a:cs typeface="Calibri"/>
              </a:rPr>
              <a:t>18-A,</a:t>
            </a:r>
            <a:r>
              <a:rPr sz="2667" b="1" spc="-67" dirty="0">
                <a:latin typeface="Calibri"/>
                <a:cs typeface="Calibri"/>
              </a:rPr>
              <a:t> </a:t>
            </a:r>
            <a:r>
              <a:rPr sz="2667" b="1" spc="-27" dirty="0">
                <a:latin typeface="Calibri"/>
                <a:cs typeface="Calibri"/>
              </a:rPr>
              <a:t>parágrafo</a:t>
            </a:r>
            <a:r>
              <a:rPr sz="2667" b="1" spc="20" dirty="0">
                <a:latin typeface="Calibri"/>
                <a:cs typeface="Calibri"/>
              </a:rPr>
              <a:t> </a:t>
            </a:r>
            <a:r>
              <a:rPr sz="2667" b="1" dirty="0">
                <a:latin typeface="Calibri"/>
                <a:cs typeface="Calibri"/>
              </a:rPr>
              <a:t>único)</a:t>
            </a:r>
            <a:endParaRPr sz="2667" dirty="0">
              <a:latin typeface="Calibri"/>
              <a:cs typeface="Calibri"/>
            </a:endParaRPr>
          </a:p>
          <a:p>
            <a:pPr defTabSz="609585">
              <a:spcBef>
                <a:spcPts val="73"/>
              </a:spcBef>
            </a:pPr>
            <a:endParaRPr sz="1200" dirty="0">
              <a:latin typeface="Calibri"/>
              <a:cs typeface="Calibri"/>
            </a:endParaRPr>
          </a:p>
          <a:p>
            <a:pPr marL="16933" marR="6773" indent="81278" algn="just" defTabSz="609585">
              <a:lnSpc>
                <a:spcPct val="100299"/>
              </a:lnSpc>
            </a:pPr>
            <a:r>
              <a:rPr sz="2800" b="1" dirty="0">
                <a:latin typeface="Calibri"/>
                <a:cs typeface="Calibri"/>
              </a:rPr>
              <a:t>- Essas </a:t>
            </a:r>
            <a:r>
              <a:rPr sz="2800" b="1" spc="-7" dirty="0">
                <a:latin typeface="Calibri"/>
                <a:cs typeface="Calibri"/>
              </a:rPr>
              <a:t>despesas ocorridas no </a:t>
            </a:r>
            <a:r>
              <a:rPr sz="2800" b="1" spc="-13" dirty="0">
                <a:latin typeface="Calibri"/>
                <a:cs typeface="Calibri"/>
              </a:rPr>
              <a:t>curso </a:t>
            </a:r>
            <a:r>
              <a:rPr sz="2800" b="1" spc="-7" dirty="0">
                <a:latin typeface="Calibri"/>
                <a:cs typeface="Calibri"/>
              </a:rPr>
              <a:t>da campanha, </a:t>
            </a:r>
            <a:r>
              <a:rPr sz="2800" b="1" dirty="0">
                <a:latin typeface="Calibri"/>
                <a:cs typeface="Calibri"/>
              </a:rPr>
              <a:t>são </a:t>
            </a:r>
            <a:r>
              <a:rPr sz="2800" b="1" spc="-13" dirty="0">
                <a:latin typeface="Calibri"/>
                <a:cs typeface="Calibri"/>
              </a:rPr>
              <a:t>consideradas </a:t>
            </a:r>
            <a:r>
              <a:rPr sz="2800" b="1" spc="-27" dirty="0">
                <a:latin typeface="Calibri"/>
                <a:cs typeface="Calibri"/>
              </a:rPr>
              <a:t>gastos 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eleitorais, poderão </a:t>
            </a:r>
            <a:r>
              <a:rPr sz="2800" b="1" dirty="0">
                <a:latin typeface="Calibri"/>
                <a:cs typeface="Calibri"/>
              </a:rPr>
              <a:t>ser </a:t>
            </a:r>
            <a:r>
              <a:rPr sz="2800" b="1" spc="-13" dirty="0">
                <a:latin typeface="Calibri"/>
                <a:cs typeface="Calibri"/>
              </a:rPr>
              <a:t>pagas com </a:t>
            </a:r>
            <a:r>
              <a:rPr sz="2800" b="1" u="heavy" spc="-2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recursos </a:t>
            </a:r>
            <a:r>
              <a:rPr sz="2800" b="1" u="heavy" spc="-7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da </a:t>
            </a:r>
            <a:r>
              <a:rPr sz="2800" b="1" u="heavy" spc="-13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campanha, </a:t>
            </a:r>
            <a:r>
              <a:rPr sz="2800" b="1" u="heavy" spc="-7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do </a:t>
            </a:r>
            <a:r>
              <a:rPr sz="2800" b="1" u="heavy" spc="-20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candidato, </a:t>
            </a:r>
            <a:r>
              <a:rPr sz="2800" b="1" u="heavy" spc="-13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do </a:t>
            </a:r>
            <a:r>
              <a:rPr sz="2800" b="1" spc="-7" dirty="0">
                <a:latin typeface="Calibri"/>
                <a:cs typeface="Calibri"/>
              </a:rPr>
              <a:t> </a:t>
            </a:r>
            <a:r>
              <a:rPr sz="2800" b="1" u="heavy" spc="-13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Fundo Partidário </a:t>
            </a:r>
            <a:r>
              <a:rPr sz="2800" b="1" u="heavy" spc="-7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ou do </a:t>
            </a:r>
            <a:r>
              <a:rPr sz="2800" b="1" u="heavy" spc="-13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FEFC</a:t>
            </a:r>
            <a:r>
              <a:rPr sz="2800" b="1" spc="-13" dirty="0">
                <a:latin typeface="Calibri"/>
                <a:cs typeface="Calibri"/>
              </a:rPr>
              <a:t>, informadas </a:t>
            </a:r>
            <a:r>
              <a:rPr sz="2800" b="1" spc="-7" dirty="0">
                <a:latin typeface="Calibri"/>
                <a:cs typeface="Calibri"/>
              </a:rPr>
              <a:t>no </a:t>
            </a:r>
            <a:r>
              <a:rPr sz="2800" b="1" dirty="0">
                <a:latin typeface="Calibri"/>
                <a:cs typeface="Calibri"/>
              </a:rPr>
              <a:t>SPCE, </a:t>
            </a:r>
            <a:r>
              <a:rPr sz="2800" b="1" spc="-20" dirty="0">
                <a:latin typeface="Calibri"/>
                <a:cs typeface="Calibri"/>
              </a:rPr>
              <a:t>porém excluídas do </a:t>
            </a:r>
            <a:r>
              <a:rPr sz="2800" b="1" spc="-13" dirty="0">
                <a:latin typeface="Calibri"/>
                <a:cs typeface="Calibri"/>
              </a:rPr>
              <a:t>limite </a:t>
            </a:r>
            <a:r>
              <a:rPr sz="2800" b="1" spc="-7" dirty="0">
                <a:latin typeface="Calibri"/>
                <a:cs typeface="Calibri"/>
              </a:rPr>
              <a:t> de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27" dirty="0">
                <a:latin typeface="Calibri"/>
                <a:cs typeface="Calibri"/>
              </a:rPr>
              <a:t>gastos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de</a:t>
            </a:r>
            <a:r>
              <a:rPr sz="2800" b="1" spc="13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campanha.</a:t>
            </a:r>
            <a:r>
              <a:rPr sz="2800" b="1" spc="27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(Lei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n</a:t>
            </a:r>
            <a:r>
              <a:rPr sz="2800" b="1" spc="-7" dirty="0">
                <a:latin typeface="Arial"/>
                <a:cs typeface="Arial"/>
              </a:rPr>
              <a:t>°</a:t>
            </a:r>
            <a:r>
              <a:rPr sz="2800" b="1" spc="-167" dirty="0">
                <a:latin typeface="Arial"/>
                <a:cs typeface="Arial"/>
              </a:rPr>
              <a:t> </a:t>
            </a:r>
            <a:r>
              <a:rPr sz="2800" b="1" spc="-7" dirty="0">
                <a:latin typeface="Calibri"/>
                <a:cs typeface="Calibri"/>
              </a:rPr>
              <a:t>9.504/97,</a:t>
            </a:r>
            <a:r>
              <a:rPr sz="2800" b="1" spc="2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art.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26,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dirty="0">
                <a:latin typeface="Arial"/>
                <a:cs typeface="Arial"/>
              </a:rPr>
              <a:t>§</a:t>
            </a:r>
            <a:r>
              <a:rPr sz="2800" b="1" spc="-152" dirty="0">
                <a:latin typeface="Arial"/>
                <a:cs typeface="Arial"/>
              </a:rPr>
              <a:t> </a:t>
            </a:r>
            <a:r>
              <a:rPr sz="2800" b="1" dirty="0">
                <a:latin typeface="Calibri"/>
                <a:cs typeface="Calibri"/>
              </a:rPr>
              <a:t>4º)</a:t>
            </a:r>
            <a:endParaRPr sz="2800" dirty="0">
              <a:latin typeface="Calibri"/>
              <a:cs typeface="Calibri"/>
            </a:endParaRPr>
          </a:p>
          <a:p>
            <a:pPr defTabSz="609585">
              <a:spcBef>
                <a:spcPts val="67"/>
              </a:spcBef>
            </a:pPr>
            <a:endParaRPr sz="1400" dirty="0">
              <a:latin typeface="Calibri"/>
              <a:cs typeface="Calibri"/>
            </a:endParaRPr>
          </a:p>
          <a:p>
            <a:pPr marL="16933" algn="just" defTabSz="609585"/>
            <a:r>
              <a:rPr sz="2800" b="1" dirty="0">
                <a:latin typeface="Calibri"/>
                <a:cs typeface="Calibri"/>
              </a:rPr>
              <a:t>-</a:t>
            </a:r>
            <a:r>
              <a:rPr sz="2800" b="1" spc="4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480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pagamento</a:t>
            </a:r>
            <a:r>
              <a:rPr sz="2800" b="1" spc="473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realizado</a:t>
            </a:r>
            <a:r>
              <a:rPr sz="2800" b="1" spc="480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por</a:t>
            </a:r>
            <a:r>
              <a:rPr sz="2800" b="1" spc="50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pessoa</a:t>
            </a:r>
            <a:r>
              <a:rPr sz="2800" b="1" spc="47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física,</a:t>
            </a:r>
            <a:r>
              <a:rPr sz="2800" b="1" spc="49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partidos</a:t>
            </a:r>
            <a:r>
              <a:rPr sz="2800" b="1" spc="48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ou</a:t>
            </a:r>
            <a:r>
              <a:rPr sz="2800" b="1" spc="50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outros</a:t>
            </a:r>
            <a:r>
              <a:rPr sz="2800" b="1" spc="487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candidatos</a:t>
            </a:r>
            <a:endParaRPr sz="2800" dirty="0">
              <a:latin typeface="Calibri"/>
              <a:cs typeface="Calibri"/>
            </a:endParaRPr>
          </a:p>
          <a:p>
            <a:pPr marL="16933" algn="just" defTabSz="609585"/>
            <a:r>
              <a:rPr sz="2800" b="1" spc="-7" dirty="0">
                <a:latin typeface="Calibri"/>
                <a:cs typeface="Calibri"/>
              </a:rPr>
              <a:t>não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configura</a:t>
            </a:r>
            <a:r>
              <a:rPr sz="2800" b="1" spc="40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doação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3" dirty="0">
                <a:latin typeface="Calibri"/>
                <a:cs typeface="Calibri"/>
              </a:rPr>
              <a:t>estimável </a:t>
            </a:r>
            <a:r>
              <a:rPr sz="2800" b="1" dirty="0">
                <a:latin typeface="Calibri"/>
                <a:cs typeface="Calibri"/>
              </a:rPr>
              <a:t>(nem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-27" dirty="0">
                <a:latin typeface="Calibri"/>
                <a:cs typeface="Calibri"/>
              </a:rPr>
              <a:t>interfere</a:t>
            </a:r>
            <a:r>
              <a:rPr sz="2800" b="1" spc="4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no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limite</a:t>
            </a:r>
            <a:r>
              <a:rPr sz="2800" b="1" spc="-1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de</a:t>
            </a:r>
            <a:r>
              <a:rPr sz="2800" b="1" spc="7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pessoa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física).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066" y="2194537"/>
            <a:ext cx="11362267" cy="295412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defTabSz="609585">
              <a:spcBef>
                <a:spcPts val="133"/>
              </a:spcBef>
              <a:buSzPct val="92307"/>
              <a:buFont typeface="Calibri"/>
              <a:buChar char="-"/>
              <a:tabLst>
                <a:tab pos="233674" algn="l"/>
              </a:tabLst>
            </a:pPr>
            <a:r>
              <a:rPr lang="pt-BR" sz="3467" b="1" spc="-13" dirty="0">
                <a:latin typeface="Calibri"/>
                <a:cs typeface="Calibri"/>
              </a:rPr>
              <a:t>  C</a:t>
            </a:r>
            <a:r>
              <a:rPr sz="3467" b="1" spc="-13" dirty="0" err="1">
                <a:latin typeface="Calibri"/>
                <a:cs typeface="Calibri"/>
              </a:rPr>
              <a:t>andidato</a:t>
            </a:r>
            <a:r>
              <a:rPr sz="3467" b="1" spc="127" dirty="0">
                <a:latin typeface="Calibri"/>
                <a:cs typeface="Calibri"/>
              </a:rPr>
              <a:t> </a:t>
            </a:r>
            <a:r>
              <a:rPr sz="3467" b="1" spc="7" dirty="0">
                <a:latin typeface="Calibri"/>
                <a:cs typeface="Calibri"/>
              </a:rPr>
              <a:t>pode</a:t>
            </a:r>
            <a:r>
              <a:rPr sz="3467" b="1" spc="12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administrar</a:t>
            </a:r>
            <a:r>
              <a:rPr sz="3467" b="1" spc="10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financeiramente</a:t>
            </a:r>
            <a:r>
              <a:rPr sz="3467" b="1" spc="14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sua</a:t>
            </a:r>
            <a:r>
              <a:rPr sz="3467" b="1" spc="16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campanha, </a:t>
            </a:r>
            <a:r>
              <a:rPr sz="3467" b="1" spc="-76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ou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se </a:t>
            </a:r>
            <a:r>
              <a:rPr sz="3467" b="1" spc="-40" dirty="0">
                <a:latin typeface="Calibri"/>
                <a:cs typeface="Calibri"/>
              </a:rPr>
              <a:t>quiser,</a:t>
            </a:r>
            <a:r>
              <a:rPr sz="3467" b="1" spc="2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pode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designar</a:t>
            </a:r>
            <a:r>
              <a:rPr sz="3467" b="1" spc="3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um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administrador financeiro.</a:t>
            </a:r>
            <a:endParaRPr sz="3467" dirty="0">
              <a:latin typeface="Calibri"/>
              <a:cs typeface="Calibri"/>
            </a:endParaRPr>
          </a:p>
          <a:p>
            <a:pPr marL="16933" marR="6773" defTabSz="609585">
              <a:spcBef>
                <a:spcPts val="2087"/>
              </a:spcBef>
              <a:buFont typeface="Calibri"/>
              <a:buChar char="-"/>
              <a:tabLst>
                <a:tab pos="250607" algn="l"/>
                <a:tab pos="687476" algn="l"/>
                <a:tab pos="3472093" algn="l"/>
                <a:tab pos="5514201" algn="l"/>
                <a:tab pos="7435241" algn="l"/>
                <a:tab pos="10385800" algn="l"/>
              </a:tabLst>
            </a:pPr>
            <a:r>
              <a:rPr lang="pt-BR" sz="3467" b="1" dirty="0">
                <a:latin typeface="Calibri"/>
                <a:cs typeface="Calibri"/>
              </a:rPr>
              <a:t>  O</a:t>
            </a:r>
            <a:r>
              <a:rPr sz="3467" b="1" dirty="0">
                <a:latin typeface="Calibri"/>
                <a:cs typeface="Calibri"/>
              </a:rPr>
              <a:t>	admi</a:t>
            </a:r>
            <a:r>
              <a:rPr sz="3467" b="1" spc="7" dirty="0">
                <a:latin typeface="Calibri"/>
                <a:cs typeface="Calibri"/>
              </a:rPr>
              <a:t>n</a:t>
            </a:r>
            <a:r>
              <a:rPr sz="3467" b="1" dirty="0">
                <a:latin typeface="Calibri"/>
                <a:cs typeface="Calibri"/>
              </a:rPr>
              <a:t>i</a:t>
            </a:r>
            <a:r>
              <a:rPr sz="3467" b="1" spc="-27" dirty="0">
                <a:latin typeface="Calibri"/>
                <a:cs typeface="Calibri"/>
              </a:rPr>
              <a:t>s</a:t>
            </a:r>
            <a:r>
              <a:rPr sz="3467" b="1" dirty="0">
                <a:latin typeface="Calibri"/>
                <a:cs typeface="Calibri"/>
              </a:rPr>
              <a:t>t</a:t>
            </a:r>
            <a:r>
              <a:rPr sz="3467" b="1" spc="-87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ador	</a:t>
            </a:r>
            <a:r>
              <a:rPr sz="3467" b="1" spc="13" dirty="0">
                <a:latin typeface="Calibri"/>
                <a:cs typeface="Calibri"/>
              </a:rPr>
              <a:t>f</a:t>
            </a:r>
            <a:r>
              <a:rPr sz="3467" b="1" dirty="0">
                <a:latin typeface="Calibri"/>
                <a:cs typeface="Calibri"/>
              </a:rPr>
              <a:t>inanc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spc="20" dirty="0">
                <a:latin typeface="Calibri"/>
                <a:cs typeface="Calibri"/>
              </a:rPr>
              <a:t>i</a:t>
            </a:r>
            <a:r>
              <a:rPr sz="3467" b="1" spc="-67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o	</a:t>
            </a:r>
            <a:r>
              <a:rPr sz="3467" b="1" spc="-33" dirty="0">
                <a:latin typeface="Calibri"/>
                <a:cs typeface="Calibri"/>
              </a:rPr>
              <a:t>r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dirty="0">
                <a:latin typeface="Calibri"/>
                <a:cs typeface="Calibri"/>
              </a:rPr>
              <a:t>spo</a:t>
            </a:r>
            <a:r>
              <a:rPr sz="3467" b="1" spc="7" dirty="0">
                <a:latin typeface="Calibri"/>
                <a:cs typeface="Calibri"/>
              </a:rPr>
              <a:t>n</a:t>
            </a:r>
            <a:r>
              <a:rPr sz="3467" b="1" spc="27" dirty="0">
                <a:latin typeface="Calibri"/>
                <a:cs typeface="Calibri"/>
              </a:rPr>
              <a:t>d</a:t>
            </a:r>
            <a:r>
              <a:rPr sz="3467" b="1" dirty="0">
                <a:latin typeface="Calibri"/>
                <a:cs typeface="Calibri"/>
              </a:rPr>
              <a:t>e	soli</a:t>
            </a:r>
            <a:r>
              <a:rPr sz="3467" b="1" spc="7" dirty="0">
                <a:latin typeface="Calibri"/>
                <a:cs typeface="Calibri"/>
              </a:rPr>
              <a:t>d</a:t>
            </a:r>
            <a:r>
              <a:rPr sz="3467" b="1" dirty="0">
                <a:latin typeface="Calibri"/>
                <a:cs typeface="Calibri"/>
              </a:rPr>
              <a:t>ari</a:t>
            </a:r>
            <a:r>
              <a:rPr sz="3467" b="1" spc="-13" dirty="0">
                <a:latin typeface="Calibri"/>
                <a:cs typeface="Calibri"/>
              </a:rPr>
              <a:t>a</a:t>
            </a:r>
            <a:r>
              <a:rPr sz="3467" b="1" dirty="0">
                <a:latin typeface="Calibri"/>
                <a:cs typeface="Calibri"/>
              </a:rPr>
              <a:t>m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dirty="0">
                <a:latin typeface="Calibri"/>
                <a:cs typeface="Calibri"/>
              </a:rPr>
              <a:t>n</a:t>
            </a:r>
            <a:r>
              <a:rPr sz="3467" b="1" spc="-53" dirty="0">
                <a:latin typeface="Calibri"/>
                <a:cs typeface="Calibri"/>
              </a:rPr>
              <a:t>t</a:t>
            </a:r>
            <a:r>
              <a:rPr sz="3467" b="1" dirty="0">
                <a:latin typeface="Calibri"/>
                <a:cs typeface="Calibri"/>
              </a:rPr>
              <a:t>e	pel</a:t>
            </a:r>
            <a:r>
              <a:rPr sz="3467" b="1" spc="-13" dirty="0">
                <a:latin typeface="Calibri"/>
                <a:cs typeface="Calibri"/>
              </a:rPr>
              <a:t>a</a:t>
            </a:r>
            <a:r>
              <a:rPr sz="3467" b="1" dirty="0">
                <a:latin typeface="Calibri"/>
                <a:cs typeface="Calibri"/>
              </a:rPr>
              <a:t>s  </a:t>
            </a:r>
            <a:r>
              <a:rPr sz="3467" b="1" spc="-13" dirty="0">
                <a:latin typeface="Calibri"/>
                <a:cs typeface="Calibri"/>
              </a:rPr>
              <a:t>informações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prestadas.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5705" y="564732"/>
            <a:ext cx="10280590" cy="1371315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marR="6773" algn="ctr">
              <a:spcBef>
                <a:spcPts val="133"/>
              </a:spcBef>
            </a:pPr>
            <a:r>
              <a:rPr sz="4533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533" b="1" spc="-20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sz="4533" b="1" spc="-7" dirty="0">
                <a:latin typeface="Arial" panose="020B0604020202020204" pitchFamily="34" charset="0"/>
                <a:cs typeface="Arial" panose="020B0604020202020204" pitchFamily="34" charset="0"/>
              </a:rPr>
              <a:t>INISTRA</a:t>
            </a:r>
            <a:r>
              <a:rPr sz="4533" b="1" spc="-27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533" b="1" dirty="0">
                <a:latin typeface="Arial" panose="020B0604020202020204" pitchFamily="34" charset="0"/>
                <a:cs typeface="Arial" panose="020B0604020202020204" pitchFamily="34" charset="0"/>
              </a:rPr>
              <a:t>OR  </a:t>
            </a:r>
            <a:r>
              <a:rPr sz="4533" b="1" spc="-20" dirty="0">
                <a:latin typeface="Arial" panose="020B0604020202020204" pitchFamily="34" charset="0"/>
                <a:cs typeface="Arial" panose="020B0604020202020204" pitchFamily="34" charset="0"/>
              </a:rPr>
              <a:t>FINANCEIRO</a:t>
            </a:r>
            <a:endParaRPr sz="4533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" algn="ctr">
              <a:spcBef>
                <a:spcPts val="33"/>
              </a:spcBef>
            </a:pPr>
            <a:r>
              <a:rPr sz="4000" b="1" spc="-1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4000" b="1" spc="-1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necessário</a:t>
            </a:r>
            <a:r>
              <a:rPr sz="4000" b="1" spc="-1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64436" y="4982396"/>
            <a:ext cx="1898332" cy="1657235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95100" y="6592252"/>
            <a:ext cx="203200" cy="198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609585">
              <a:lnSpc>
                <a:spcPts val="1520"/>
              </a:lnSpc>
            </a:pPr>
            <a:r>
              <a:rPr sz="1600" spc="-13" dirty="0">
                <a:solidFill>
                  <a:srgbClr val="888888"/>
                </a:solidFill>
                <a:latin typeface="Calibri"/>
                <a:cs typeface="Calibri"/>
              </a:rPr>
              <a:t>84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605318" y="441432"/>
            <a:ext cx="6996545" cy="765958"/>
          </a:xfrm>
          <a:prstGeom prst="rect">
            <a:avLst/>
          </a:prstGeom>
        </p:spPr>
        <p:txBody>
          <a:bodyPr vert="horz" wrap="square" lIns="0" tIns="131233" rIns="0" bIns="0" rtlCol="0" anchor="t">
            <a:spAutoFit/>
          </a:bodyPr>
          <a:lstStyle/>
          <a:p>
            <a:pPr marL="16933" marR="6773" indent="193035">
              <a:lnSpc>
                <a:spcPts val="4880"/>
              </a:lnSpc>
              <a:spcBef>
                <a:spcPts val="1033"/>
              </a:spcBef>
            </a:pPr>
            <a:r>
              <a:rPr sz="4800" b="0" spc="-53" dirty="0">
                <a:solidFill>
                  <a:schemeClr val="tx1"/>
                </a:solidFill>
                <a:latin typeface="Arial Black"/>
                <a:cs typeface="Arial Black"/>
              </a:rPr>
              <a:t>CONTAS</a:t>
            </a:r>
            <a:r>
              <a:rPr lang="pt-BR" sz="4800" b="0" spc="-53" dirty="0">
                <a:solidFill>
                  <a:schemeClr val="tx1"/>
                </a:solidFill>
                <a:latin typeface="Arial Black"/>
                <a:cs typeface="Arial Black"/>
              </a:rPr>
              <a:t> P</a:t>
            </a:r>
            <a:r>
              <a:rPr sz="4800" b="0" dirty="0">
                <a:solidFill>
                  <a:schemeClr val="tx1"/>
                </a:solidFill>
                <a:latin typeface="Arial Black"/>
                <a:cs typeface="Arial Black"/>
              </a:rPr>
              <a:t>A</a:t>
            </a:r>
            <a:r>
              <a:rPr sz="4800" b="0" spc="-80" dirty="0">
                <a:solidFill>
                  <a:schemeClr val="tx1"/>
                </a:solidFill>
                <a:latin typeface="Arial Black"/>
                <a:cs typeface="Arial Black"/>
              </a:rPr>
              <a:t>R</a:t>
            </a:r>
            <a:r>
              <a:rPr sz="4800" b="0" dirty="0">
                <a:solidFill>
                  <a:schemeClr val="tx1"/>
                </a:solidFill>
                <a:latin typeface="Arial Black"/>
                <a:cs typeface="Arial Black"/>
              </a:rPr>
              <a:t>CIAIS</a:t>
            </a:r>
            <a:endParaRPr sz="4800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5988" y="527304"/>
            <a:ext cx="8538633" cy="1341521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396230" indent="-380144" defTabSz="609585">
              <a:spcBef>
                <a:spcPts val="1600"/>
              </a:spcBef>
              <a:buClr>
                <a:srgbClr val="420008"/>
              </a:buClr>
              <a:buSzPct val="65217"/>
              <a:buFont typeface="Wingdings"/>
              <a:buChar char=""/>
              <a:tabLst>
                <a:tab pos="396230" algn="l"/>
                <a:tab pos="397077" algn="l"/>
              </a:tabLst>
            </a:pPr>
            <a:r>
              <a:rPr sz="3067" b="1" dirty="0">
                <a:latin typeface="Calibri"/>
                <a:cs typeface="Calibri"/>
              </a:rPr>
              <a:t>de</a:t>
            </a:r>
            <a:r>
              <a:rPr sz="3067" b="1" spc="-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9</a:t>
            </a:r>
            <a:r>
              <a:rPr sz="3067" b="1" spc="-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</a:t>
            </a:r>
            <a:r>
              <a:rPr sz="3067" b="1" spc="-7" dirty="0">
                <a:latin typeface="Calibri"/>
                <a:cs typeface="Calibri"/>
              </a:rPr>
              <a:t> 13 </a:t>
            </a:r>
            <a:r>
              <a:rPr sz="3067" b="1" dirty="0">
                <a:latin typeface="Calibri"/>
                <a:cs typeface="Calibri"/>
              </a:rPr>
              <a:t>de</a:t>
            </a:r>
            <a:r>
              <a:rPr sz="3067" b="1" spc="-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setembro</a:t>
            </a:r>
            <a:endParaRPr sz="3067">
              <a:latin typeface="Calibri"/>
              <a:cs typeface="Calibri"/>
            </a:endParaRPr>
          </a:p>
          <a:p>
            <a:pPr marL="304792" indent="-287859" defTabSz="609585">
              <a:spcBef>
                <a:spcPts val="1473"/>
              </a:spcBef>
              <a:buClr>
                <a:srgbClr val="420008"/>
              </a:buClr>
              <a:buSzPct val="65217"/>
              <a:buFont typeface="Wingdings"/>
              <a:buChar char=""/>
              <a:tabLst>
                <a:tab pos="304792" algn="l"/>
              </a:tabLst>
            </a:pPr>
            <a:r>
              <a:rPr sz="3067" b="1" spc="-7" dirty="0">
                <a:latin typeface="Calibri"/>
                <a:cs typeface="Calibri"/>
              </a:rPr>
              <a:t>todos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os</a:t>
            </a:r>
            <a:r>
              <a:rPr sz="3067" b="1" spc="-13" dirty="0">
                <a:latin typeface="Calibri"/>
                <a:cs typeface="Calibri"/>
              </a:rPr>
              <a:t> candidatos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e </a:t>
            </a:r>
            <a:r>
              <a:rPr sz="3067" b="1" spc="-7" dirty="0">
                <a:latin typeface="Calibri"/>
                <a:cs typeface="Calibri"/>
              </a:rPr>
              <a:t>todas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as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direções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partidárias</a:t>
            </a:r>
            <a:endParaRPr sz="3067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987" y="2021417"/>
            <a:ext cx="3086100" cy="48908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304792" indent="-287859" defTabSz="609585">
              <a:spcBef>
                <a:spcPts val="133"/>
              </a:spcBef>
              <a:buClr>
                <a:srgbClr val="420008"/>
              </a:buClr>
              <a:buSzPct val="65217"/>
              <a:buFont typeface="Wingdings"/>
              <a:buChar char=""/>
              <a:tabLst>
                <a:tab pos="304792" algn="l"/>
                <a:tab pos="1910032" algn="l"/>
              </a:tabLst>
            </a:pPr>
            <a:r>
              <a:rPr sz="3067" b="1" dirty="0">
                <a:latin typeface="Calibri"/>
                <a:cs typeface="Calibri"/>
              </a:rPr>
              <a:t>d</a:t>
            </a:r>
            <a:r>
              <a:rPr sz="3067" b="1" spc="-13" dirty="0">
                <a:latin typeface="Calibri"/>
                <a:cs typeface="Calibri"/>
              </a:rPr>
              <a:t>e</a:t>
            </a:r>
            <a:r>
              <a:rPr sz="3067" b="1" spc="-40" dirty="0">
                <a:latin typeface="Calibri"/>
                <a:cs typeface="Calibri"/>
              </a:rPr>
              <a:t>v</a:t>
            </a:r>
            <a:r>
              <a:rPr sz="3067" b="1" spc="-7" dirty="0">
                <a:latin typeface="Calibri"/>
                <a:cs typeface="Calibri"/>
              </a:rPr>
              <a:t>e</a:t>
            </a:r>
            <a:r>
              <a:rPr sz="3067" b="1" spc="-73" dirty="0">
                <a:latin typeface="Calibri"/>
                <a:cs typeface="Calibri"/>
              </a:rPr>
              <a:t>r</a:t>
            </a:r>
            <a:r>
              <a:rPr sz="3067" b="1" dirty="0">
                <a:latin typeface="Calibri"/>
                <a:cs typeface="Calibri"/>
              </a:rPr>
              <a:t>ão	p</a:t>
            </a:r>
            <a:r>
              <a:rPr sz="3067" b="1" spc="-20" dirty="0">
                <a:latin typeface="Calibri"/>
                <a:cs typeface="Calibri"/>
              </a:rPr>
              <a:t>r</a:t>
            </a:r>
            <a:r>
              <a:rPr sz="3067" b="1" spc="-7" dirty="0">
                <a:latin typeface="Calibri"/>
                <a:cs typeface="Calibri"/>
              </a:rPr>
              <a:t>e</a:t>
            </a:r>
            <a:r>
              <a:rPr sz="3067" b="1" spc="-27" dirty="0">
                <a:latin typeface="Calibri"/>
                <a:cs typeface="Calibri"/>
              </a:rPr>
              <a:t>st</a:t>
            </a:r>
            <a:r>
              <a:rPr sz="3067" b="1" dirty="0">
                <a:latin typeface="Calibri"/>
                <a:cs typeface="Calibri"/>
              </a:rPr>
              <a:t>ar</a:t>
            </a:r>
            <a:endParaRPr sz="3067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3369" y="2021416"/>
            <a:ext cx="8255847" cy="48908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1367332" algn="l"/>
                <a:tab pos="2898914" algn="l"/>
                <a:tab pos="3599937" algn="l"/>
                <a:tab pos="4640464" algn="l"/>
                <a:tab pos="5128132" algn="l"/>
                <a:tab pos="7834857" algn="l"/>
              </a:tabLst>
            </a:pPr>
            <a:r>
              <a:rPr sz="3067" b="1" spc="-33" dirty="0">
                <a:latin typeface="Calibri"/>
                <a:cs typeface="Calibri"/>
              </a:rPr>
              <a:t>c</a:t>
            </a:r>
            <a:r>
              <a:rPr sz="3067" b="1" dirty="0">
                <a:latin typeface="Calibri"/>
                <a:cs typeface="Calibri"/>
              </a:rPr>
              <a:t>o</a:t>
            </a:r>
            <a:r>
              <a:rPr sz="3067" b="1" spc="-27" dirty="0">
                <a:latin typeface="Calibri"/>
                <a:cs typeface="Calibri"/>
              </a:rPr>
              <a:t>nt</a:t>
            </a:r>
            <a:r>
              <a:rPr sz="3067" b="1" dirty="0">
                <a:latin typeface="Calibri"/>
                <a:cs typeface="Calibri"/>
              </a:rPr>
              <a:t>as	p</a:t>
            </a:r>
            <a:r>
              <a:rPr sz="3067" b="1" spc="13" dirty="0">
                <a:latin typeface="Calibri"/>
                <a:cs typeface="Calibri"/>
              </a:rPr>
              <a:t>a</a:t>
            </a:r>
            <a:r>
              <a:rPr sz="3067" b="1" spc="-53" dirty="0">
                <a:latin typeface="Calibri"/>
                <a:cs typeface="Calibri"/>
              </a:rPr>
              <a:t>r</a:t>
            </a:r>
            <a:r>
              <a:rPr sz="3067" b="1" spc="-7" dirty="0">
                <a:latin typeface="Calibri"/>
                <a:cs typeface="Calibri"/>
              </a:rPr>
              <a:t>cia</a:t>
            </a:r>
            <a:r>
              <a:rPr sz="3067" b="1" spc="-13" dirty="0">
                <a:latin typeface="Calibri"/>
                <a:cs typeface="Calibri"/>
              </a:rPr>
              <a:t>i</a:t>
            </a:r>
            <a:r>
              <a:rPr sz="3067" b="1" dirty="0">
                <a:latin typeface="Calibri"/>
                <a:cs typeface="Calibri"/>
              </a:rPr>
              <a:t>s	</a:t>
            </a:r>
            <a:r>
              <a:rPr sz="3067" b="1" spc="7" dirty="0">
                <a:latin typeface="Calibri"/>
                <a:cs typeface="Calibri"/>
              </a:rPr>
              <a:t>d</a:t>
            </a:r>
            <a:r>
              <a:rPr sz="3067" b="1" dirty="0">
                <a:latin typeface="Calibri"/>
                <a:cs typeface="Calibri"/>
              </a:rPr>
              <a:t>e	</a:t>
            </a:r>
            <a:r>
              <a:rPr sz="3067" b="1" spc="-27" dirty="0">
                <a:latin typeface="Calibri"/>
                <a:cs typeface="Calibri"/>
              </a:rPr>
              <a:t>t</a:t>
            </a:r>
            <a:r>
              <a:rPr sz="3067" b="1" dirty="0">
                <a:latin typeface="Calibri"/>
                <a:cs typeface="Calibri"/>
              </a:rPr>
              <a:t>oda	a	</a:t>
            </a:r>
            <a:r>
              <a:rPr sz="3067" b="1" spc="7" dirty="0">
                <a:latin typeface="Calibri"/>
                <a:cs typeface="Calibri"/>
              </a:rPr>
              <a:t>m</a:t>
            </a:r>
            <a:r>
              <a:rPr sz="3067" b="1" dirty="0">
                <a:latin typeface="Calibri"/>
                <a:cs typeface="Calibri"/>
              </a:rPr>
              <a:t>o</a:t>
            </a:r>
            <a:r>
              <a:rPr sz="3067" b="1" spc="-13" dirty="0">
                <a:latin typeface="Calibri"/>
                <a:cs typeface="Calibri"/>
              </a:rPr>
              <a:t>v</a:t>
            </a:r>
            <a:r>
              <a:rPr sz="3067" b="1" dirty="0">
                <a:latin typeface="Calibri"/>
                <a:cs typeface="Calibri"/>
              </a:rPr>
              <a:t>ime</a:t>
            </a:r>
            <a:r>
              <a:rPr sz="3067" b="1" spc="-20" dirty="0">
                <a:latin typeface="Calibri"/>
                <a:cs typeface="Calibri"/>
              </a:rPr>
              <a:t>n</a:t>
            </a:r>
            <a:r>
              <a:rPr sz="3067" b="1" spc="-27" dirty="0">
                <a:latin typeface="Calibri"/>
                <a:cs typeface="Calibri"/>
              </a:rPr>
              <a:t>ta</a:t>
            </a:r>
            <a:r>
              <a:rPr sz="3067" b="1" spc="-33" dirty="0">
                <a:latin typeface="Calibri"/>
                <a:cs typeface="Calibri"/>
              </a:rPr>
              <a:t>ç</a:t>
            </a:r>
            <a:r>
              <a:rPr sz="3067" b="1" dirty="0">
                <a:latin typeface="Calibri"/>
                <a:cs typeface="Calibri"/>
              </a:rPr>
              <a:t>ão	da</a:t>
            </a:r>
            <a:endParaRPr sz="3067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5988" y="2302765"/>
            <a:ext cx="10992273" cy="3142207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16933" defTabSz="609585">
              <a:spcBef>
                <a:spcPts val="1600"/>
              </a:spcBef>
            </a:pPr>
            <a:r>
              <a:rPr sz="3067" b="1" spc="-7" dirty="0">
                <a:latin typeface="Calibri"/>
                <a:cs typeface="Calibri"/>
              </a:rPr>
              <a:t>campanha,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financeira</a:t>
            </a:r>
            <a:r>
              <a:rPr sz="3067" b="1" spc="3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e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estimável,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ocorrida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até </a:t>
            </a:r>
            <a:r>
              <a:rPr sz="3067" b="1" dirty="0">
                <a:latin typeface="Calibri"/>
                <a:cs typeface="Calibri"/>
              </a:rPr>
              <a:t>dia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8</a:t>
            </a:r>
            <a:r>
              <a:rPr sz="3067" b="1" spc="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de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setembro</a:t>
            </a:r>
            <a:endParaRPr sz="3067">
              <a:latin typeface="Calibri"/>
              <a:cs typeface="Calibri"/>
            </a:endParaRPr>
          </a:p>
          <a:p>
            <a:pPr marL="362364" indent="-346278" defTabSz="609585">
              <a:spcBef>
                <a:spcPts val="1473"/>
              </a:spcBef>
              <a:buClr>
                <a:srgbClr val="420008"/>
              </a:buClr>
              <a:buSzPct val="58695"/>
              <a:buFont typeface="Wingdings"/>
              <a:buChar char=""/>
              <a:tabLst>
                <a:tab pos="363211" algn="l"/>
              </a:tabLst>
            </a:pPr>
            <a:r>
              <a:rPr sz="3067" b="1" spc="-20" dirty="0">
                <a:latin typeface="Calibri"/>
                <a:cs typeface="Calibri"/>
              </a:rPr>
              <a:t>exclusivamente</a:t>
            </a:r>
            <a:r>
              <a:rPr sz="3067" b="1" spc="-2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por</a:t>
            </a:r>
            <a:r>
              <a:rPr sz="3067" b="1" spc="-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meio</a:t>
            </a:r>
            <a:r>
              <a:rPr sz="3067" b="1" spc="-2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</a:t>
            </a:r>
            <a:r>
              <a:rPr sz="3067" b="1" spc="2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SPCE</a:t>
            </a:r>
            <a:endParaRPr sz="3067">
              <a:latin typeface="Calibri"/>
              <a:cs typeface="Calibri"/>
            </a:endParaRPr>
          </a:p>
          <a:p>
            <a:pPr marL="281086" indent="-264153" defTabSz="609585">
              <a:spcBef>
                <a:spcPts val="1467"/>
              </a:spcBef>
              <a:buClr>
                <a:srgbClr val="420008"/>
              </a:buClr>
              <a:buSzPct val="58695"/>
              <a:buFont typeface="Wingdings"/>
              <a:buChar char=""/>
              <a:tabLst>
                <a:tab pos="281086" algn="l"/>
                <a:tab pos="667157" algn="l"/>
                <a:tab pos="1631486" algn="l"/>
              </a:tabLst>
            </a:pPr>
            <a:r>
              <a:rPr sz="3067" b="1" dirty="0">
                <a:latin typeface="Calibri"/>
                <a:cs typeface="Calibri"/>
              </a:rPr>
              <a:t>o	</a:t>
            </a:r>
            <a:r>
              <a:rPr sz="3067" b="1" spc="-7" dirty="0">
                <a:latin typeface="Calibri"/>
                <a:cs typeface="Calibri"/>
              </a:rPr>
              <a:t>SPCE	</a:t>
            </a:r>
            <a:r>
              <a:rPr sz="3067" b="1" spc="-40" dirty="0">
                <a:latin typeface="Calibri"/>
                <a:cs typeface="Calibri"/>
              </a:rPr>
              <a:t>fará</a:t>
            </a:r>
            <a:r>
              <a:rPr sz="3067" b="1" spc="4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automaticamente</a:t>
            </a:r>
            <a:r>
              <a:rPr sz="3067" b="1" spc="-7" dirty="0">
                <a:latin typeface="Calibri"/>
                <a:cs typeface="Calibri"/>
              </a:rPr>
              <a:t> autuação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e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integração</a:t>
            </a:r>
            <a:r>
              <a:rPr sz="3067" b="1" spc="33" dirty="0">
                <a:latin typeface="Calibri"/>
                <a:cs typeface="Calibri"/>
              </a:rPr>
              <a:t> </a:t>
            </a:r>
            <a:r>
              <a:rPr sz="3067" b="1" spc="-73" dirty="0">
                <a:latin typeface="Calibri"/>
                <a:cs typeface="Calibri"/>
              </a:rPr>
              <a:t>PJE</a:t>
            </a:r>
            <a:endParaRPr sz="3067">
              <a:latin typeface="Calibri"/>
              <a:cs typeface="Calibri"/>
            </a:endParaRPr>
          </a:p>
          <a:p>
            <a:pPr marL="304792" indent="-287859" defTabSz="609585">
              <a:spcBef>
                <a:spcPts val="1467"/>
              </a:spcBef>
              <a:buClr>
                <a:srgbClr val="420008"/>
              </a:buClr>
              <a:buSzPct val="65217"/>
              <a:buFont typeface="Wingdings"/>
              <a:buChar char=""/>
              <a:tabLst>
                <a:tab pos="304792" algn="l"/>
              </a:tabLst>
            </a:pPr>
            <a:r>
              <a:rPr sz="3067" b="1" dirty="0">
                <a:latin typeface="Calibri"/>
                <a:cs typeface="Calibri"/>
              </a:rPr>
              <a:t>assim que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aparecer</a:t>
            </a:r>
            <a:r>
              <a:rPr sz="3067" b="1" spc="-2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o número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processo,</a:t>
            </a:r>
            <a:r>
              <a:rPr sz="3067" b="1" spc="-4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juntar</a:t>
            </a:r>
            <a:r>
              <a:rPr sz="3067" b="1" dirty="0">
                <a:latin typeface="Calibri"/>
                <a:cs typeface="Calibri"/>
              </a:rPr>
              <a:t> a</a:t>
            </a:r>
            <a:r>
              <a:rPr sz="3067" b="1" spc="-10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procuração</a:t>
            </a:r>
            <a:r>
              <a:rPr sz="3067" b="1" spc="-2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</a:t>
            </a:r>
            <a:endParaRPr sz="3067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3067" b="1" spc="-13" dirty="0">
                <a:latin typeface="Calibri"/>
                <a:cs typeface="Calibri"/>
              </a:rPr>
              <a:t>advogado</a:t>
            </a:r>
            <a:endParaRPr sz="3067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61616" y="5473976"/>
            <a:ext cx="11279755" cy="1293707"/>
          </a:xfrm>
          <a:custGeom>
            <a:avLst/>
            <a:gdLst/>
            <a:ahLst/>
            <a:cxnLst/>
            <a:rect l="l" t="t" r="r" b="b"/>
            <a:pathLst>
              <a:path w="8844280" h="970279">
                <a:moveTo>
                  <a:pt x="0" y="970280"/>
                </a:moveTo>
                <a:lnTo>
                  <a:pt x="8844280" y="970280"/>
                </a:lnTo>
                <a:lnTo>
                  <a:pt x="8844280" y="0"/>
                </a:lnTo>
                <a:lnTo>
                  <a:pt x="0" y="0"/>
                </a:lnTo>
                <a:lnTo>
                  <a:pt x="0" y="970280"/>
                </a:lnTo>
                <a:close/>
              </a:path>
            </a:pathLst>
          </a:custGeom>
          <a:solidFill>
            <a:srgbClr val="FFFF00">
              <a:alpha val="43000"/>
            </a:srgbClr>
          </a:solidFill>
        </p:spPr>
        <p:txBody>
          <a:bodyPr wrap="square" lIns="0" tIns="0" rIns="0" bIns="0" rtlCol="0"/>
          <a:lstStyle/>
          <a:p>
            <a:pPr defTabSz="609585"/>
            <a:endParaRPr sz="2400">
              <a:latin typeface="Century Gothic" panose="020B0502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7539" y="5532254"/>
            <a:ext cx="10767907" cy="79667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93978" defTabSz="609585">
              <a:spcBef>
                <a:spcPts val="133"/>
              </a:spcBef>
            </a:pPr>
            <a:r>
              <a:rPr sz="2533" b="1" spc="-40" dirty="0">
                <a:latin typeface="Calibri"/>
                <a:cs typeface="Calibri"/>
              </a:rPr>
              <a:t>CONTAS </a:t>
            </a:r>
            <a:r>
              <a:rPr sz="2533" b="1" spc="-27" dirty="0">
                <a:latin typeface="Calibri"/>
                <a:cs typeface="Calibri"/>
              </a:rPr>
              <a:t>PARCIAIS</a:t>
            </a:r>
            <a:r>
              <a:rPr sz="2533" b="1" spc="20" dirty="0">
                <a:latin typeface="Calibri"/>
                <a:cs typeface="Calibri"/>
              </a:rPr>
              <a:t> </a:t>
            </a:r>
            <a:r>
              <a:rPr sz="2533" b="1" spc="-20" dirty="0">
                <a:latin typeface="Calibri"/>
                <a:cs typeface="Calibri"/>
              </a:rPr>
              <a:t>SÃO </a:t>
            </a:r>
            <a:r>
              <a:rPr sz="2533" b="1" spc="-33" dirty="0">
                <a:latin typeface="Calibri"/>
                <a:cs typeface="Calibri"/>
              </a:rPr>
              <a:t>OBRIGATÓRIAS</a:t>
            </a:r>
            <a:r>
              <a:rPr sz="2533" b="1" spc="47" dirty="0">
                <a:latin typeface="Calibri"/>
                <a:cs typeface="Calibri"/>
              </a:rPr>
              <a:t> </a:t>
            </a:r>
            <a:r>
              <a:rPr sz="2533" b="1" spc="-40" dirty="0">
                <a:latin typeface="Calibri"/>
                <a:cs typeface="Calibri"/>
              </a:rPr>
              <a:t>PARA</a:t>
            </a:r>
            <a:r>
              <a:rPr sz="2533" b="1" spc="-27" dirty="0">
                <a:latin typeface="Calibri"/>
                <a:cs typeface="Calibri"/>
              </a:rPr>
              <a:t> </a:t>
            </a:r>
            <a:r>
              <a:rPr sz="2533" b="1" spc="-33" dirty="0">
                <a:latin typeface="Calibri"/>
                <a:cs typeface="Calibri"/>
              </a:rPr>
              <a:t>TODAS</a:t>
            </a:r>
            <a:r>
              <a:rPr sz="2533" b="1" spc="13" dirty="0">
                <a:latin typeface="Calibri"/>
                <a:cs typeface="Calibri"/>
              </a:rPr>
              <a:t> </a:t>
            </a:r>
            <a:r>
              <a:rPr sz="2533" b="1" dirty="0">
                <a:latin typeface="Calibri"/>
                <a:cs typeface="Calibri"/>
              </a:rPr>
              <a:t>AS</a:t>
            </a:r>
            <a:r>
              <a:rPr sz="2533" b="1" spc="-33" dirty="0">
                <a:latin typeface="Calibri"/>
                <a:cs typeface="Calibri"/>
              </a:rPr>
              <a:t> </a:t>
            </a:r>
            <a:r>
              <a:rPr sz="2533" b="1" spc="-13" dirty="0">
                <a:latin typeface="Calibri"/>
                <a:cs typeface="Calibri"/>
              </a:rPr>
              <a:t>ESFERAS</a:t>
            </a:r>
            <a:r>
              <a:rPr sz="2533" b="1" spc="13" dirty="0">
                <a:latin typeface="Calibri"/>
                <a:cs typeface="Calibri"/>
              </a:rPr>
              <a:t> </a:t>
            </a:r>
            <a:r>
              <a:rPr sz="2533" b="1" spc="-27" dirty="0">
                <a:latin typeface="Calibri"/>
                <a:cs typeface="Calibri"/>
              </a:rPr>
              <a:t>PARTIDÁRIAS</a:t>
            </a:r>
            <a:r>
              <a:rPr sz="2533" b="1" spc="13" dirty="0">
                <a:latin typeface="Calibri"/>
                <a:cs typeface="Calibri"/>
              </a:rPr>
              <a:t> </a:t>
            </a:r>
            <a:r>
              <a:rPr sz="2533" b="1" dirty="0">
                <a:latin typeface="Calibri"/>
                <a:cs typeface="Calibri"/>
              </a:rPr>
              <a:t>E</a:t>
            </a:r>
            <a:endParaRPr sz="2533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2533" b="1" spc="-40" dirty="0">
                <a:latin typeface="Calibri"/>
                <a:cs typeface="Calibri"/>
              </a:rPr>
              <a:t>PARA</a:t>
            </a:r>
            <a:r>
              <a:rPr sz="2533" b="1" spc="-33" dirty="0">
                <a:latin typeface="Calibri"/>
                <a:cs typeface="Calibri"/>
              </a:rPr>
              <a:t> </a:t>
            </a:r>
            <a:r>
              <a:rPr sz="2533" b="1" spc="-27" dirty="0">
                <a:latin typeface="Calibri"/>
                <a:cs typeface="Calibri"/>
              </a:rPr>
              <a:t>TODOS</a:t>
            </a:r>
            <a:r>
              <a:rPr sz="2533" b="1" spc="40" dirty="0">
                <a:latin typeface="Calibri"/>
                <a:cs typeface="Calibri"/>
              </a:rPr>
              <a:t> </a:t>
            </a:r>
            <a:r>
              <a:rPr sz="2533" b="1" spc="-7" dirty="0">
                <a:latin typeface="Calibri"/>
                <a:cs typeface="Calibri"/>
              </a:rPr>
              <a:t>OS</a:t>
            </a:r>
            <a:r>
              <a:rPr sz="2533" b="1" spc="-20" dirty="0">
                <a:latin typeface="Calibri"/>
                <a:cs typeface="Calibri"/>
              </a:rPr>
              <a:t> </a:t>
            </a:r>
            <a:r>
              <a:rPr sz="2533" b="1" spc="-33" dirty="0">
                <a:latin typeface="Calibri"/>
                <a:cs typeface="Calibri"/>
              </a:rPr>
              <a:t>CANDIDATOS, </a:t>
            </a:r>
            <a:r>
              <a:rPr sz="2533" b="1" spc="-13" dirty="0">
                <a:latin typeface="Calibri"/>
                <a:cs typeface="Calibri"/>
              </a:rPr>
              <a:t>MESMO</a:t>
            </a:r>
            <a:r>
              <a:rPr sz="2533" b="1" spc="27" dirty="0">
                <a:latin typeface="Calibri"/>
                <a:cs typeface="Calibri"/>
              </a:rPr>
              <a:t> </a:t>
            </a:r>
            <a:r>
              <a:rPr sz="2533" b="1" spc="-7" dirty="0">
                <a:latin typeface="Calibri"/>
                <a:cs typeface="Calibri"/>
              </a:rPr>
              <a:t>QUE</a:t>
            </a:r>
            <a:r>
              <a:rPr sz="2533" b="1" dirty="0">
                <a:latin typeface="Calibri"/>
                <a:cs typeface="Calibri"/>
              </a:rPr>
              <a:t> </a:t>
            </a:r>
            <a:r>
              <a:rPr sz="2533" b="1" u="heavy" spc="-7" dirty="0"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NÃO</a:t>
            </a:r>
            <a:r>
              <a:rPr sz="2533" b="1" spc="-47" dirty="0">
                <a:latin typeface="Calibri"/>
                <a:cs typeface="Calibri"/>
              </a:rPr>
              <a:t> </a:t>
            </a:r>
            <a:r>
              <a:rPr sz="2533" b="1" spc="-7" dirty="0">
                <a:latin typeface="Calibri"/>
                <a:cs typeface="Calibri"/>
              </a:rPr>
              <a:t>TENHAM</a:t>
            </a:r>
            <a:r>
              <a:rPr sz="2533" b="1" spc="553" dirty="0">
                <a:latin typeface="Calibri"/>
                <a:cs typeface="Calibri"/>
              </a:rPr>
              <a:t> </a:t>
            </a:r>
            <a:r>
              <a:rPr sz="2533" b="1" spc="-13" dirty="0">
                <a:latin typeface="Calibri"/>
                <a:cs typeface="Calibri"/>
              </a:rPr>
              <a:t>RECEBIDO</a:t>
            </a:r>
            <a:r>
              <a:rPr sz="2533" b="1" spc="33" dirty="0">
                <a:latin typeface="Calibri"/>
                <a:cs typeface="Calibri"/>
              </a:rPr>
              <a:t> </a:t>
            </a:r>
            <a:r>
              <a:rPr sz="2533" b="1" spc="-27" dirty="0">
                <a:latin typeface="Calibri"/>
                <a:cs typeface="Calibri"/>
              </a:rPr>
              <a:t>DOAÇÕES</a:t>
            </a:r>
            <a:endParaRPr sz="2533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75330" y="6328925"/>
            <a:ext cx="5413587" cy="40688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2533" b="1" spc="-7" dirty="0">
                <a:latin typeface="Calibri"/>
                <a:cs typeface="Calibri"/>
              </a:rPr>
              <a:t>OU</a:t>
            </a:r>
            <a:r>
              <a:rPr sz="2533" b="1" spc="-13" dirty="0">
                <a:latin typeface="Calibri"/>
                <a:cs typeface="Calibri"/>
              </a:rPr>
              <a:t> REALIZADO</a:t>
            </a:r>
            <a:r>
              <a:rPr sz="2533" b="1" spc="13" dirty="0">
                <a:latin typeface="Calibri"/>
                <a:cs typeface="Calibri"/>
              </a:rPr>
              <a:t> </a:t>
            </a:r>
            <a:r>
              <a:rPr sz="2533" b="1" spc="-20" dirty="0">
                <a:latin typeface="Calibri"/>
                <a:cs typeface="Calibri"/>
              </a:rPr>
              <a:t>GASTOS</a:t>
            </a:r>
            <a:r>
              <a:rPr sz="2533" b="1" spc="-27" dirty="0">
                <a:latin typeface="Calibri"/>
                <a:cs typeface="Calibri"/>
              </a:rPr>
              <a:t> </a:t>
            </a:r>
            <a:r>
              <a:rPr sz="2533" b="1" spc="-7" dirty="0">
                <a:latin typeface="Calibri"/>
                <a:cs typeface="Calibri"/>
              </a:rPr>
              <a:t>DE</a:t>
            </a:r>
            <a:r>
              <a:rPr sz="2533" b="1" spc="-40" dirty="0">
                <a:latin typeface="Calibri"/>
                <a:cs typeface="Calibri"/>
              </a:rPr>
              <a:t> </a:t>
            </a:r>
            <a:r>
              <a:rPr sz="2533" b="1" spc="-13" dirty="0">
                <a:latin typeface="Calibri"/>
                <a:cs typeface="Calibri"/>
              </a:rPr>
              <a:t>CAMPANHA!</a:t>
            </a:r>
            <a:endParaRPr sz="2533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389714" y="69275"/>
            <a:ext cx="5823560" cy="694207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400" spc="-60" dirty="0">
                <a:latin typeface="Arial Black"/>
                <a:cs typeface="Arial Black"/>
              </a:rPr>
              <a:t>CONTAS</a:t>
            </a:r>
            <a:r>
              <a:rPr sz="4400" spc="-73" dirty="0">
                <a:latin typeface="Arial Black"/>
                <a:cs typeface="Arial Black"/>
              </a:rPr>
              <a:t> </a:t>
            </a:r>
            <a:r>
              <a:rPr sz="4400" spc="-67" dirty="0">
                <a:latin typeface="Arial Black"/>
                <a:cs typeface="Arial Black"/>
              </a:rPr>
              <a:t>PARCIAIS</a:t>
            </a:r>
            <a:endParaRPr sz="4400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15325" y="586197"/>
            <a:ext cx="9822179" cy="848095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  <a:tabLst>
                <a:tab pos="3699841" algn="l"/>
                <a:tab pos="5066327" algn="l"/>
              </a:tabLst>
            </a:pPr>
            <a:r>
              <a:rPr sz="5400" spc="-7" dirty="0">
                <a:latin typeface="Arial Black"/>
                <a:cs typeface="Arial Black"/>
              </a:rPr>
              <a:t>SOB</a:t>
            </a:r>
            <a:r>
              <a:rPr sz="5400" spc="-20" dirty="0">
                <a:latin typeface="Arial Black"/>
                <a:cs typeface="Arial Black"/>
              </a:rPr>
              <a:t>R</a:t>
            </a:r>
            <a:r>
              <a:rPr sz="5400" dirty="0">
                <a:latin typeface="Arial Black"/>
                <a:cs typeface="Arial Black"/>
              </a:rPr>
              <a:t>AS	DE	CAM</a:t>
            </a:r>
            <a:r>
              <a:rPr sz="5400" spc="-513" dirty="0">
                <a:latin typeface="Arial Black"/>
                <a:cs typeface="Arial Black"/>
              </a:rPr>
              <a:t>P</a:t>
            </a:r>
            <a:r>
              <a:rPr sz="5400" dirty="0">
                <a:latin typeface="Arial Black"/>
                <a:cs typeface="Arial Black"/>
              </a:rPr>
              <a:t>AN</a:t>
            </a:r>
            <a:r>
              <a:rPr sz="5400" spc="-20" dirty="0">
                <a:latin typeface="Arial Black"/>
                <a:cs typeface="Arial Black"/>
              </a:rPr>
              <a:t>H</a:t>
            </a:r>
            <a:r>
              <a:rPr sz="5400" dirty="0">
                <a:latin typeface="Arial Black"/>
                <a:cs typeface="Arial Black"/>
              </a:rPr>
              <a:t>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85987" y="1946913"/>
            <a:ext cx="11442777" cy="4351618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294631" indent="-277698" defTabSz="609585">
              <a:spcBef>
                <a:spcPts val="133"/>
              </a:spcBef>
              <a:buClr>
                <a:srgbClr val="800000"/>
              </a:buClr>
              <a:buSzPct val="65909"/>
              <a:buFont typeface="Wingdings"/>
              <a:buChar char=""/>
              <a:tabLst>
                <a:tab pos="294631" algn="l"/>
              </a:tabLst>
            </a:pPr>
            <a:r>
              <a:rPr sz="2800" b="1" dirty="0">
                <a:latin typeface="Arial"/>
                <a:cs typeface="Arial"/>
              </a:rPr>
              <a:t>bens</a:t>
            </a:r>
            <a:r>
              <a:rPr sz="2800" b="1" spc="-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materiais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permanentes</a:t>
            </a:r>
            <a:r>
              <a:rPr lang="pt-BR" sz="2800" b="1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adquiridos</a:t>
            </a:r>
            <a:r>
              <a:rPr sz="2800" b="1" dirty="0">
                <a:latin typeface="Arial"/>
                <a:cs typeface="Arial"/>
              </a:rPr>
              <a:t>	</a:t>
            </a:r>
            <a:r>
              <a:rPr sz="2800" b="1" spc="7" dirty="0">
                <a:latin typeface="Arial"/>
                <a:cs typeface="Arial"/>
              </a:rPr>
              <a:t>ou	</a:t>
            </a:r>
            <a:r>
              <a:rPr sz="2800" b="1" dirty="0">
                <a:latin typeface="Arial"/>
                <a:cs typeface="Arial"/>
              </a:rPr>
              <a:t>recebidos	</a:t>
            </a:r>
            <a:r>
              <a:rPr sz="2800" b="1" spc="-7" dirty="0" err="1">
                <a:latin typeface="Arial"/>
                <a:cs typeface="Arial"/>
              </a:rPr>
              <a:t>em</a:t>
            </a:r>
            <a:r>
              <a:rPr lang="pt-BR" sz="2800" b="1" spc="-7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doação</a:t>
            </a:r>
            <a:r>
              <a:rPr lang="pt-BR" sz="2800" b="1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pelos</a:t>
            </a:r>
            <a:r>
              <a:rPr lang="pt-BR" sz="2800" b="1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candidatos</a:t>
            </a:r>
            <a:r>
              <a:rPr sz="2800" b="1" dirty="0">
                <a:latin typeface="Arial"/>
                <a:cs typeface="Arial"/>
              </a:rPr>
              <a:t>,	</a:t>
            </a:r>
            <a:r>
              <a:rPr sz="2800" b="1" spc="-13" dirty="0">
                <a:latin typeface="Arial"/>
                <a:cs typeface="Arial"/>
              </a:rPr>
              <a:t>que</a:t>
            </a:r>
            <a:r>
              <a:rPr lang="pt-BR" sz="2800" b="1" spc="-13" dirty="0">
                <a:latin typeface="Arial"/>
                <a:cs typeface="Arial"/>
              </a:rPr>
              <a:t> </a:t>
            </a:r>
            <a:r>
              <a:rPr sz="2800" b="1" spc="-7" dirty="0" err="1">
                <a:latin typeface="Arial"/>
                <a:cs typeface="Arial"/>
              </a:rPr>
              <a:t>restaram</a:t>
            </a:r>
            <a:r>
              <a:rPr sz="2800" b="1" spc="-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ao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final</a:t>
            </a:r>
            <a:r>
              <a:rPr sz="2800" b="1" spc="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da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campanha;</a:t>
            </a:r>
            <a:endParaRPr sz="2800" dirty="0">
              <a:latin typeface="Arial"/>
              <a:cs typeface="Arial"/>
            </a:endParaRPr>
          </a:p>
          <a:p>
            <a:pPr defTabSz="609585">
              <a:spcBef>
                <a:spcPts val="73"/>
              </a:spcBef>
            </a:pPr>
            <a:endParaRPr sz="2800" dirty="0">
              <a:latin typeface="Arial"/>
              <a:cs typeface="Arial"/>
            </a:endParaRPr>
          </a:p>
          <a:p>
            <a:pPr marL="294631" indent="-277698" defTabSz="609585">
              <a:buClr>
                <a:srgbClr val="800000"/>
              </a:buClr>
              <a:buSzPct val="65909"/>
              <a:buFont typeface="Wingdings"/>
              <a:buChar char=""/>
              <a:tabLst>
                <a:tab pos="294631" algn="l"/>
              </a:tabLst>
            </a:pPr>
            <a:r>
              <a:rPr sz="2800" b="1" dirty="0">
                <a:latin typeface="Arial"/>
                <a:cs typeface="Arial"/>
              </a:rPr>
              <a:t>diferença</a:t>
            </a:r>
            <a:r>
              <a:rPr sz="2800" b="1" spc="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positiva</a:t>
            </a:r>
            <a:r>
              <a:rPr sz="2800" b="1" spc="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entre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receitas/despesas</a:t>
            </a:r>
            <a:endParaRPr sz="2800" dirty="0">
              <a:latin typeface="Arial"/>
              <a:cs typeface="Arial"/>
            </a:endParaRPr>
          </a:p>
          <a:p>
            <a:pPr marL="16933" defTabSz="609585">
              <a:spcBef>
                <a:spcPts val="80"/>
              </a:spcBef>
            </a:pPr>
            <a:r>
              <a:rPr sz="2800" b="1" spc="-7" dirty="0">
                <a:latin typeface="Arial"/>
                <a:cs typeface="Arial"/>
              </a:rPr>
              <a:t>das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contas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Doações</a:t>
            </a:r>
            <a:r>
              <a:rPr sz="2800" b="1" spc="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para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Campanha</a:t>
            </a:r>
            <a:r>
              <a:rPr sz="2800" b="1" spc="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Fundo</a:t>
            </a:r>
            <a:r>
              <a:rPr sz="2800" b="1" spc="5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Partidário</a:t>
            </a:r>
            <a:endParaRPr sz="2800" dirty="0">
              <a:latin typeface="Arial"/>
              <a:cs typeface="Arial"/>
            </a:endParaRPr>
          </a:p>
          <a:p>
            <a:pPr defTabSz="609585"/>
            <a:endParaRPr sz="2800" dirty="0">
              <a:latin typeface="Arial"/>
              <a:cs typeface="Arial"/>
            </a:endParaRPr>
          </a:p>
          <a:p>
            <a:pPr marL="16933" marR="6773" defTabSz="609585">
              <a:buClr>
                <a:srgbClr val="800000"/>
              </a:buClr>
              <a:buSzPct val="65909"/>
              <a:buFont typeface="Wingdings"/>
              <a:buChar char=""/>
              <a:tabLst>
                <a:tab pos="314952" algn="l"/>
              </a:tabLst>
            </a:pPr>
            <a:r>
              <a:rPr sz="2800" b="1" dirty="0">
                <a:latin typeface="Arial"/>
                <a:cs typeface="Arial"/>
              </a:rPr>
              <a:t>créditos não utilizados </a:t>
            </a:r>
            <a:r>
              <a:rPr sz="2800" b="1" spc="-7" dirty="0">
                <a:latin typeface="Arial"/>
                <a:cs typeface="Arial"/>
              </a:rPr>
              <a:t>no </a:t>
            </a:r>
            <a:r>
              <a:rPr sz="2800" b="1" dirty="0">
                <a:latin typeface="Arial"/>
                <a:cs typeface="Arial"/>
              </a:rPr>
              <a:t>Facebook, </a:t>
            </a:r>
            <a:r>
              <a:rPr sz="2800" b="1" spc="-7" dirty="0">
                <a:latin typeface="Arial"/>
                <a:cs typeface="Arial"/>
              </a:rPr>
              <a:t>em impulsionamento </a:t>
            </a:r>
            <a:r>
              <a:rPr sz="2800" b="1" dirty="0">
                <a:latin typeface="Arial"/>
                <a:cs typeface="Arial"/>
              </a:rPr>
              <a:t> contratado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por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candidatos,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que</a:t>
            </a:r>
            <a:r>
              <a:rPr sz="2800" b="1" spc="-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devem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ser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transferidos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20" dirty="0">
                <a:latin typeface="Arial"/>
                <a:cs typeface="Arial"/>
              </a:rPr>
              <a:t>ao 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partido,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caso</a:t>
            </a:r>
            <a:r>
              <a:rPr sz="2800" b="1" dirty="0">
                <a:latin typeface="Arial"/>
                <a:cs typeface="Arial"/>
              </a:rPr>
              <a:t> tenham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utilizado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recursos</a:t>
            </a:r>
            <a:r>
              <a:rPr sz="2800" b="1" dirty="0">
                <a:latin typeface="Arial"/>
                <a:cs typeface="Arial"/>
              </a:rPr>
              <a:t> privados </a:t>
            </a:r>
            <a:r>
              <a:rPr sz="2800" b="1" spc="7" dirty="0">
                <a:latin typeface="Arial"/>
                <a:cs typeface="Arial"/>
              </a:rPr>
              <a:t>ou </a:t>
            </a:r>
            <a:r>
              <a:rPr sz="2800" b="1" dirty="0">
                <a:latin typeface="Arial"/>
                <a:cs typeface="Arial"/>
              </a:rPr>
              <a:t>Fundo 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Partidário.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Se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tiver</a:t>
            </a:r>
            <a:r>
              <a:rPr sz="2800" b="1" dirty="0">
                <a:latin typeface="Arial"/>
                <a:cs typeface="Arial"/>
              </a:rPr>
              <a:t> utilizado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FEFC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deve</a:t>
            </a:r>
            <a:r>
              <a:rPr sz="2800" b="1" dirty="0">
                <a:latin typeface="Arial"/>
                <a:cs typeface="Arial"/>
              </a:rPr>
              <a:t> providenciar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o 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recolhimento</a:t>
            </a:r>
            <a:r>
              <a:rPr sz="2800" b="1" spc="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ao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40" dirty="0">
                <a:latin typeface="Arial"/>
                <a:cs typeface="Arial"/>
              </a:rPr>
              <a:t>Tesouro.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415692" y="6553624"/>
            <a:ext cx="237067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1600" spc="-13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474A7FC5-56F0-4FE3-8383-04EE92963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pic>
        <p:nvPicPr>
          <p:cNvPr id="5" name="Imagem 4" descr="Trabalhando">
            <a:extLst>
              <a:ext uri="{FF2B5EF4-FFF2-40B4-BE49-F238E27FC236}">
                <a16:creationId xmlns:a16="http://schemas.microsoft.com/office/drawing/2014/main" id="{BC829010-59E7-4B6E-AE76-EEE7D0ED0D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652" y="-435427"/>
            <a:ext cx="11243299" cy="7097486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DE6BEBC3-6A99-4A53-9835-9875E0841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1006911-EDB8-4CDF-AEAA-A3FA060851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7C2EF6A8-303C-C253-AD1D-811A458AB85E}"/>
              </a:ext>
            </a:extLst>
          </p:cNvPr>
          <p:cNvSpPr txBox="1"/>
          <p:nvPr/>
        </p:nvSpPr>
        <p:spPr>
          <a:xfrm>
            <a:off x="471050" y="925497"/>
            <a:ext cx="8518164" cy="44217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500" spc="-10" dirty="0">
                <a:solidFill>
                  <a:schemeClr val="bg1"/>
                </a:solidFill>
                <a:latin typeface="Arial Black"/>
                <a:cs typeface="Arial Black"/>
              </a:rPr>
              <a:t>IMPORTÂNCIA</a:t>
            </a:r>
            <a:r>
              <a:rPr sz="2500" spc="55" dirty="0">
                <a:solidFill>
                  <a:schemeClr val="bg1"/>
                </a:solidFill>
                <a:latin typeface="Arial Black"/>
                <a:cs typeface="Arial Black"/>
              </a:rPr>
              <a:t> </a:t>
            </a:r>
            <a:r>
              <a:rPr sz="2500" spc="-35" dirty="0">
                <a:solidFill>
                  <a:schemeClr val="bg1"/>
                </a:solidFill>
                <a:latin typeface="Arial Black"/>
                <a:cs typeface="Arial Black"/>
              </a:rPr>
              <a:t>DAS</a:t>
            </a:r>
            <a:r>
              <a:rPr sz="2500" spc="-15" dirty="0">
                <a:solidFill>
                  <a:schemeClr val="bg1"/>
                </a:solidFill>
                <a:latin typeface="Arial Black"/>
                <a:cs typeface="Arial Black"/>
              </a:rPr>
              <a:t> </a:t>
            </a:r>
            <a:r>
              <a:rPr sz="2500" spc="-30" dirty="0">
                <a:solidFill>
                  <a:schemeClr val="bg1"/>
                </a:solidFill>
                <a:latin typeface="Arial Black"/>
                <a:cs typeface="Arial Black"/>
              </a:rPr>
              <a:t>CONTAS</a:t>
            </a:r>
            <a:r>
              <a:rPr sz="2500" spc="10" dirty="0">
                <a:solidFill>
                  <a:schemeClr val="bg1"/>
                </a:solidFill>
                <a:latin typeface="Arial Black"/>
                <a:cs typeface="Arial Black"/>
              </a:rPr>
              <a:t> </a:t>
            </a:r>
            <a:r>
              <a:rPr sz="2500" spc="-10" dirty="0">
                <a:solidFill>
                  <a:schemeClr val="bg1"/>
                </a:solidFill>
                <a:latin typeface="Arial Black"/>
                <a:cs typeface="Arial Black"/>
              </a:rPr>
              <a:t>BANCÁRIAS</a:t>
            </a:r>
            <a:endParaRPr sz="2500" dirty="0">
              <a:solidFill>
                <a:schemeClr val="bg1"/>
              </a:solidFill>
              <a:latin typeface="Arial Black"/>
              <a:cs typeface="Arial Black"/>
            </a:endParaRPr>
          </a:p>
          <a:p>
            <a:pPr marL="593090">
              <a:lnSpc>
                <a:spcPct val="100000"/>
              </a:lnSpc>
              <a:spcBef>
                <a:spcPts val="2645"/>
              </a:spcBef>
            </a:pPr>
            <a:r>
              <a:rPr lang="pt-BR" sz="2500" spc="-40" dirty="0">
                <a:latin typeface="Arial Black"/>
                <a:cs typeface="Arial Black"/>
              </a:rPr>
              <a:t> </a:t>
            </a:r>
            <a:r>
              <a:rPr sz="2500" spc="-30" dirty="0">
                <a:latin typeface="Arial Black"/>
                <a:cs typeface="Arial Black"/>
              </a:rPr>
              <a:t>CONTAS</a:t>
            </a:r>
            <a:r>
              <a:rPr sz="2500" spc="-5" dirty="0">
                <a:latin typeface="Arial Black"/>
                <a:cs typeface="Arial Black"/>
              </a:rPr>
              <a:t> </a:t>
            </a:r>
            <a:r>
              <a:rPr lang="pt-BR" sz="2500" spc="-5" dirty="0">
                <a:latin typeface="Arial Black"/>
                <a:cs typeface="Arial Black"/>
              </a:rPr>
              <a:t>A SEREM </a:t>
            </a:r>
            <a:r>
              <a:rPr sz="2500" spc="-30" dirty="0">
                <a:latin typeface="Arial Black"/>
                <a:cs typeface="Arial Black"/>
              </a:rPr>
              <a:t>ABERTAS</a:t>
            </a:r>
            <a:endParaRPr sz="2500" dirty="0">
              <a:latin typeface="Arial Black"/>
              <a:cs typeface="Arial Black"/>
            </a:endParaRPr>
          </a:p>
          <a:p>
            <a:pPr marL="926465">
              <a:lnSpc>
                <a:spcPct val="100000"/>
              </a:lnSpc>
              <a:spcBef>
                <a:spcPts val="1520"/>
              </a:spcBef>
            </a:pPr>
            <a:r>
              <a:rPr sz="3200" b="1" spc="-15" dirty="0">
                <a:solidFill>
                  <a:schemeClr val="bg1"/>
                </a:solidFill>
                <a:latin typeface="Calibri"/>
                <a:cs typeface="Calibri"/>
              </a:rPr>
              <a:t>Pelos</a:t>
            </a:r>
            <a:r>
              <a:rPr sz="3200" b="1" spc="-3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chemeClr val="bg1"/>
                </a:solidFill>
                <a:latin typeface="Calibri"/>
                <a:cs typeface="Calibri"/>
              </a:rPr>
              <a:t>candidatos:</a:t>
            </a:r>
            <a:endParaRPr sz="32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70205" indent="-272415">
              <a:lnSpc>
                <a:spcPct val="100000"/>
              </a:lnSpc>
              <a:spcBef>
                <a:spcPts val="2140"/>
              </a:spcBef>
              <a:buChar char="-"/>
              <a:tabLst>
                <a:tab pos="370205" algn="l"/>
                <a:tab pos="370840" algn="l"/>
                <a:tab pos="4620260" algn="l"/>
              </a:tabLst>
            </a:pPr>
            <a:r>
              <a:rPr sz="2800" b="1" spc="-10" dirty="0">
                <a:latin typeface="Calibri"/>
                <a:cs typeface="Calibri"/>
              </a:rPr>
              <a:t>Doações</a:t>
            </a:r>
            <a:r>
              <a:rPr sz="2800" b="1" spc="4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para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Campanha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=&gt;	</a:t>
            </a:r>
            <a:r>
              <a:rPr sz="2600" b="1" spc="-10" dirty="0">
                <a:latin typeface="Calibri"/>
                <a:cs typeface="Calibri"/>
              </a:rPr>
              <a:t>obrigatória</a:t>
            </a:r>
            <a:endParaRPr sz="2600" dirty="0">
              <a:latin typeface="Calibri"/>
              <a:cs typeface="Calibri"/>
            </a:endParaRPr>
          </a:p>
          <a:p>
            <a:pPr marL="370205" indent="-272415">
              <a:lnSpc>
                <a:spcPct val="100000"/>
              </a:lnSpc>
              <a:spcBef>
                <a:spcPts val="2125"/>
              </a:spcBef>
              <a:buChar char="-"/>
              <a:tabLst>
                <a:tab pos="370205" algn="l"/>
                <a:tab pos="370840" algn="l"/>
                <a:tab pos="3007360" algn="l"/>
                <a:tab pos="3510279" algn="l"/>
              </a:tabLst>
            </a:pPr>
            <a:r>
              <a:rPr sz="2800" b="1" spc="-5" dirty="0">
                <a:latin typeface="Calibri"/>
                <a:cs typeface="Calibri"/>
              </a:rPr>
              <a:t>Fundo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Partidário	</a:t>
            </a:r>
            <a:r>
              <a:rPr sz="2800" b="1" dirty="0">
                <a:latin typeface="Calibri"/>
                <a:cs typeface="Calibri"/>
              </a:rPr>
              <a:t>=&gt;	</a:t>
            </a:r>
            <a:r>
              <a:rPr sz="2600" b="1" dirty="0">
                <a:latin typeface="Calibri"/>
                <a:cs typeface="Calibri"/>
              </a:rPr>
              <a:t>se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for</a:t>
            </a:r>
            <a:r>
              <a:rPr sz="2600" b="1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receber</a:t>
            </a:r>
            <a:r>
              <a:rPr sz="2600" b="1" spc="1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esse</a:t>
            </a:r>
            <a:r>
              <a:rPr sz="2600" b="1" spc="2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tipo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recurso</a:t>
            </a:r>
            <a:endParaRPr sz="2600" dirty="0">
              <a:latin typeface="Calibri"/>
              <a:cs typeface="Calibri"/>
            </a:endParaRPr>
          </a:p>
          <a:p>
            <a:pPr marL="370205" indent="-272415">
              <a:lnSpc>
                <a:spcPct val="100000"/>
              </a:lnSpc>
              <a:spcBef>
                <a:spcPts val="2105"/>
              </a:spcBef>
              <a:buChar char="-"/>
              <a:tabLst>
                <a:tab pos="370205" algn="l"/>
                <a:tab pos="370840" algn="l"/>
              </a:tabLst>
            </a:pPr>
            <a:r>
              <a:rPr sz="2800" b="1" spc="-5" dirty="0">
                <a:latin typeface="Calibri"/>
                <a:cs typeface="Calibri"/>
              </a:rPr>
              <a:t>Fundo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Especial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Financiamento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Campanha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(FEFC)</a:t>
            </a:r>
            <a:endParaRPr sz="2800" dirty="0">
              <a:latin typeface="Calibri"/>
              <a:cs typeface="Calibri"/>
            </a:endParaRPr>
          </a:p>
          <a:p>
            <a:pPr marL="423545">
              <a:lnSpc>
                <a:spcPct val="100000"/>
              </a:lnSpc>
              <a:spcBef>
                <a:spcPts val="680"/>
              </a:spcBef>
              <a:tabLst>
                <a:tab pos="939165" algn="l"/>
              </a:tabLst>
            </a:pPr>
            <a:r>
              <a:rPr sz="2800" b="1" dirty="0">
                <a:latin typeface="Calibri"/>
                <a:cs typeface="Calibri"/>
              </a:rPr>
              <a:t>=&gt;	</a:t>
            </a:r>
            <a:r>
              <a:rPr sz="2600" b="1" dirty="0">
                <a:latin typeface="Calibri"/>
                <a:cs typeface="Calibri"/>
              </a:rPr>
              <a:t>se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spc="-15" dirty="0">
                <a:latin typeface="Calibri"/>
                <a:cs typeface="Calibri"/>
              </a:rPr>
              <a:t>for</a:t>
            </a:r>
            <a:r>
              <a:rPr sz="2600" b="1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receber</a:t>
            </a:r>
            <a:r>
              <a:rPr sz="2600" b="1" spc="3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esse </a:t>
            </a:r>
            <a:r>
              <a:rPr sz="2600" b="1" dirty="0">
                <a:latin typeface="Calibri"/>
                <a:cs typeface="Calibri"/>
              </a:rPr>
              <a:t>tipo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de </a:t>
            </a:r>
            <a:r>
              <a:rPr sz="2600" b="1" spc="-15" dirty="0">
                <a:latin typeface="Calibri"/>
                <a:cs typeface="Calibri"/>
              </a:rPr>
              <a:t>recurso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" name="Seta: para a Direita 1">
            <a:extLst>
              <a:ext uri="{FF2B5EF4-FFF2-40B4-BE49-F238E27FC236}">
                <a16:creationId xmlns:a16="http://schemas.microsoft.com/office/drawing/2014/main" id="{244D1597-09AA-5655-77E5-BD71B55D88C0}"/>
              </a:ext>
            </a:extLst>
          </p:cNvPr>
          <p:cNvSpPr/>
          <p:nvPr/>
        </p:nvSpPr>
        <p:spPr>
          <a:xfrm>
            <a:off x="207815" y="2521522"/>
            <a:ext cx="983672" cy="62345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83066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53353" y="540667"/>
            <a:ext cx="8485293" cy="796864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067" spc="-7" dirty="0">
                <a:latin typeface="Arial Black"/>
                <a:cs typeface="Arial Black"/>
              </a:rPr>
              <a:t>SOBRAS</a:t>
            </a:r>
            <a:r>
              <a:rPr sz="5067" spc="-33" dirty="0">
                <a:latin typeface="Arial Black"/>
                <a:cs typeface="Arial Black"/>
              </a:rPr>
              <a:t> </a:t>
            </a:r>
            <a:r>
              <a:rPr sz="5067" dirty="0">
                <a:latin typeface="Arial Black"/>
                <a:cs typeface="Arial Black"/>
              </a:rPr>
              <a:t>DE</a:t>
            </a:r>
            <a:r>
              <a:rPr sz="5067" spc="-53" dirty="0">
                <a:latin typeface="Arial Black"/>
                <a:cs typeface="Arial Black"/>
              </a:rPr>
              <a:t> </a:t>
            </a:r>
            <a:r>
              <a:rPr sz="5067" spc="-60" dirty="0">
                <a:latin typeface="Arial Black"/>
                <a:cs typeface="Arial Black"/>
              </a:rPr>
              <a:t>CAMPANHA</a:t>
            </a:r>
            <a:endParaRPr sz="5067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4587" y="1546558"/>
            <a:ext cx="11229340" cy="108418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defTabSz="609585">
              <a:spcBef>
                <a:spcPts val="133"/>
              </a:spcBef>
              <a:tabLst>
                <a:tab pos="704409" algn="l"/>
                <a:tab pos="2909074" algn="l"/>
                <a:tab pos="4609985" algn="l"/>
                <a:tab pos="6527637" algn="l"/>
                <a:tab pos="7137222" algn="l"/>
                <a:tab pos="8539267" algn="l"/>
                <a:tab pos="10751551" algn="l"/>
              </a:tabLst>
            </a:pPr>
            <a:r>
              <a:rPr sz="3467" b="1" dirty="0">
                <a:latin typeface="Calibri"/>
                <a:cs typeface="Calibri"/>
              </a:rPr>
              <a:t>Os	</a:t>
            </a:r>
            <a:r>
              <a:rPr sz="3467" b="1" spc="-40" dirty="0">
                <a:latin typeface="Calibri"/>
                <a:cs typeface="Calibri"/>
              </a:rPr>
              <a:t>c</a:t>
            </a:r>
            <a:r>
              <a:rPr sz="3467" b="1" dirty="0">
                <a:latin typeface="Calibri"/>
                <a:cs typeface="Calibri"/>
              </a:rPr>
              <a:t>andid</a:t>
            </a:r>
            <a:r>
              <a:rPr sz="3467" b="1" spc="-33" dirty="0">
                <a:latin typeface="Calibri"/>
                <a:cs typeface="Calibri"/>
              </a:rPr>
              <a:t>at</a:t>
            </a:r>
            <a:r>
              <a:rPr sz="3467" b="1" dirty="0">
                <a:latin typeface="Calibri"/>
                <a:cs typeface="Calibri"/>
              </a:rPr>
              <a:t>os	</a:t>
            </a:r>
            <a:r>
              <a:rPr sz="3467" b="1" spc="27" dirty="0">
                <a:latin typeface="Calibri"/>
                <a:cs typeface="Calibri"/>
              </a:rPr>
              <a:t>d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spc="-20" dirty="0">
                <a:latin typeface="Calibri"/>
                <a:cs typeface="Calibri"/>
              </a:rPr>
              <a:t>v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spc="-93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ão	t</a:t>
            </a:r>
            <a:r>
              <a:rPr sz="3467" b="1" spc="-60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an</a:t>
            </a:r>
            <a:r>
              <a:rPr sz="3467" b="1" spc="-20" dirty="0">
                <a:latin typeface="Calibri"/>
                <a:cs typeface="Calibri"/>
              </a:rPr>
              <a:t>s</a:t>
            </a:r>
            <a:r>
              <a:rPr sz="3467" b="1" spc="-60" dirty="0">
                <a:latin typeface="Calibri"/>
                <a:cs typeface="Calibri"/>
              </a:rPr>
              <a:t>f</a:t>
            </a:r>
            <a:r>
              <a:rPr sz="3467" b="1" spc="-7" dirty="0">
                <a:latin typeface="Calibri"/>
                <a:cs typeface="Calibri"/>
              </a:rPr>
              <a:t>e</a:t>
            </a:r>
            <a:r>
              <a:rPr sz="3467" b="1" spc="-13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ir	</a:t>
            </a:r>
            <a:r>
              <a:rPr sz="3467" b="1" spc="20" dirty="0">
                <a:latin typeface="Calibri"/>
                <a:cs typeface="Calibri"/>
              </a:rPr>
              <a:t>a</a:t>
            </a:r>
            <a:r>
              <a:rPr sz="3467" b="1" dirty="0">
                <a:latin typeface="Calibri"/>
                <a:cs typeface="Calibri"/>
              </a:rPr>
              <a:t>s	sob</a:t>
            </a:r>
            <a:r>
              <a:rPr sz="3467" b="1" spc="-80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as	</a:t>
            </a:r>
            <a:r>
              <a:rPr sz="3467" b="1" spc="-7" dirty="0">
                <a:latin typeface="Calibri"/>
                <a:cs typeface="Calibri"/>
              </a:rPr>
              <a:t>fi</a:t>
            </a:r>
            <a:r>
              <a:rPr sz="3467" b="1" spc="20" dirty="0">
                <a:latin typeface="Calibri"/>
                <a:cs typeface="Calibri"/>
              </a:rPr>
              <a:t>n</a:t>
            </a:r>
            <a:r>
              <a:rPr sz="3467" b="1" dirty="0">
                <a:latin typeface="Calibri"/>
                <a:cs typeface="Calibri"/>
              </a:rPr>
              <a:t>an</a:t>
            </a:r>
            <a:r>
              <a:rPr sz="3467" b="1" spc="7" dirty="0">
                <a:latin typeface="Calibri"/>
                <a:cs typeface="Calibri"/>
              </a:rPr>
              <a:t>c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dirty="0">
                <a:latin typeface="Calibri"/>
                <a:cs typeface="Calibri"/>
              </a:rPr>
              <a:t>i</a:t>
            </a:r>
            <a:r>
              <a:rPr sz="3467" b="1" spc="-60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as	de  </a:t>
            </a:r>
            <a:r>
              <a:rPr sz="3467" b="1" spc="-7" dirty="0">
                <a:latin typeface="Calibri"/>
                <a:cs typeface="Calibri"/>
              </a:rPr>
              <a:t>campanha</a:t>
            </a:r>
            <a:r>
              <a:rPr sz="3467" b="1" spc="233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para</a:t>
            </a:r>
            <a:r>
              <a:rPr sz="3467" b="1" spc="26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28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conta</a:t>
            </a:r>
            <a:r>
              <a:rPr sz="3467" b="1" spc="23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bancária</a:t>
            </a:r>
            <a:r>
              <a:rPr sz="3467" b="1" spc="23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“outros</a:t>
            </a:r>
            <a:r>
              <a:rPr sz="3467" b="1" spc="233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recursos”</a:t>
            </a:r>
            <a:r>
              <a:rPr sz="3467" b="1" spc="26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23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órgão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0733" y="2603701"/>
            <a:ext cx="11231033" cy="55064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2116614" algn="l"/>
                <a:tab pos="2844729" algn="l"/>
                <a:tab pos="5480335" algn="l"/>
                <a:tab pos="6229618" algn="l"/>
                <a:tab pos="7672302" algn="l"/>
                <a:tab pos="8403803" algn="l"/>
                <a:tab pos="9942158" algn="l"/>
                <a:tab pos="10995385" algn="l"/>
              </a:tabLst>
            </a:pPr>
            <a:r>
              <a:rPr sz="3467" b="1" dirty="0">
                <a:latin typeface="Calibri"/>
                <a:cs typeface="Calibri"/>
              </a:rPr>
              <a:t>partidário	da	</a:t>
            </a:r>
            <a:r>
              <a:rPr sz="3467" b="1" spc="-13" dirty="0">
                <a:latin typeface="Calibri"/>
                <a:cs typeface="Calibri"/>
              </a:rPr>
              <a:t>c</a:t>
            </a:r>
            <a:r>
              <a:rPr sz="3467" b="1" spc="20" dirty="0">
                <a:latin typeface="Calibri"/>
                <a:cs typeface="Calibri"/>
              </a:rPr>
              <a:t>i</a:t>
            </a:r>
            <a:r>
              <a:rPr sz="3467" b="1" spc="-67" dirty="0">
                <a:latin typeface="Calibri"/>
                <a:cs typeface="Calibri"/>
              </a:rPr>
              <a:t>r</a:t>
            </a:r>
            <a:r>
              <a:rPr sz="3467" b="1" spc="7" dirty="0">
                <a:latin typeface="Calibri"/>
                <a:cs typeface="Calibri"/>
              </a:rPr>
              <a:t>c</a:t>
            </a:r>
            <a:r>
              <a:rPr sz="3467" b="1" dirty="0">
                <a:latin typeface="Calibri"/>
                <a:cs typeface="Calibri"/>
              </a:rPr>
              <a:t>u</a:t>
            </a:r>
            <a:r>
              <a:rPr sz="3467" b="1" spc="7" dirty="0">
                <a:latin typeface="Calibri"/>
                <a:cs typeface="Calibri"/>
              </a:rPr>
              <a:t>n</a:t>
            </a:r>
            <a:r>
              <a:rPr sz="3467" b="1" dirty="0">
                <a:latin typeface="Calibri"/>
                <a:cs typeface="Calibri"/>
              </a:rPr>
              <a:t>sc</a:t>
            </a:r>
            <a:r>
              <a:rPr sz="3467" b="1" spc="-20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i</a:t>
            </a:r>
            <a:r>
              <a:rPr sz="3467" b="1" spc="-40" dirty="0">
                <a:latin typeface="Calibri"/>
                <a:cs typeface="Calibri"/>
              </a:rPr>
              <a:t>ç</a:t>
            </a:r>
            <a:r>
              <a:rPr sz="3467" b="1" dirty="0">
                <a:latin typeface="Calibri"/>
                <a:cs typeface="Calibri"/>
              </a:rPr>
              <a:t>ão	do	p</a:t>
            </a:r>
            <a:r>
              <a:rPr sz="3467" b="1" spc="27" dirty="0">
                <a:latin typeface="Calibri"/>
                <a:cs typeface="Calibri"/>
              </a:rPr>
              <a:t>l</a:t>
            </a:r>
            <a:r>
              <a:rPr sz="3467" b="1" spc="-13" dirty="0">
                <a:latin typeface="Calibri"/>
                <a:cs typeface="Calibri"/>
              </a:rPr>
              <a:t>e</a:t>
            </a:r>
            <a:r>
              <a:rPr sz="3467" b="1" dirty="0">
                <a:latin typeface="Calibri"/>
                <a:cs typeface="Calibri"/>
              </a:rPr>
              <a:t>i</a:t>
            </a:r>
            <a:r>
              <a:rPr sz="3467" b="1" spc="-33" dirty="0">
                <a:latin typeface="Calibri"/>
                <a:cs typeface="Calibri"/>
              </a:rPr>
              <a:t>t</a:t>
            </a:r>
            <a:r>
              <a:rPr sz="3467" b="1" spc="-53" dirty="0">
                <a:latin typeface="Calibri"/>
                <a:cs typeface="Calibri"/>
              </a:rPr>
              <a:t>o</a:t>
            </a:r>
            <a:r>
              <a:rPr sz="3467" b="1" dirty="0">
                <a:latin typeface="Calibri"/>
                <a:cs typeface="Calibri"/>
              </a:rPr>
              <a:t>,	de	</a:t>
            </a:r>
            <a:r>
              <a:rPr sz="3467" b="1" spc="13" dirty="0">
                <a:latin typeface="Calibri"/>
                <a:cs typeface="Calibri"/>
              </a:rPr>
              <a:t>a</a:t>
            </a:r>
            <a:r>
              <a:rPr sz="3467" b="1" spc="-40" dirty="0">
                <a:latin typeface="Calibri"/>
                <a:cs typeface="Calibri"/>
              </a:rPr>
              <a:t>c</a:t>
            </a:r>
            <a:r>
              <a:rPr sz="3467" b="1" spc="20" dirty="0">
                <a:latin typeface="Calibri"/>
                <a:cs typeface="Calibri"/>
              </a:rPr>
              <a:t>o</a:t>
            </a:r>
            <a:r>
              <a:rPr sz="3467" b="1" spc="-67" dirty="0">
                <a:latin typeface="Calibri"/>
                <a:cs typeface="Calibri"/>
              </a:rPr>
              <a:t>r</a:t>
            </a:r>
            <a:r>
              <a:rPr sz="3467" b="1" dirty="0">
                <a:latin typeface="Calibri"/>
                <a:cs typeface="Calibri"/>
              </a:rPr>
              <a:t>do	</a:t>
            </a:r>
            <a:r>
              <a:rPr sz="3467" b="1" spc="-40" dirty="0">
                <a:latin typeface="Calibri"/>
                <a:cs typeface="Calibri"/>
              </a:rPr>
              <a:t>c</a:t>
            </a:r>
            <a:r>
              <a:rPr sz="3467" b="1" spc="20" dirty="0">
                <a:latin typeface="Calibri"/>
                <a:cs typeface="Calibri"/>
              </a:rPr>
              <a:t>o</a:t>
            </a:r>
            <a:r>
              <a:rPr sz="3467" b="1" dirty="0">
                <a:latin typeface="Calibri"/>
                <a:cs typeface="Calibri"/>
              </a:rPr>
              <a:t>m	a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4588" y="2907315"/>
            <a:ext cx="11236113" cy="1982787"/>
          </a:xfrm>
          <a:prstGeom prst="rect">
            <a:avLst/>
          </a:prstGeom>
        </p:spPr>
        <p:txBody>
          <a:bodyPr vert="horz" wrap="square" lIns="0" tIns="200660" rIns="0" bIns="0" rtlCol="0">
            <a:spAutoFit/>
          </a:bodyPr>
          <a:lstStyle/>
          <a:p>
            <a:pPr marL="16933" defTabSz="609585">
              <a:spcBef>
                <a:spcPts val="1580"/>
              </a:spcBef>
            </a:pPr>
            <a:r>
              <a:rPr sz="3467" b="1" spc="-13" dirty="0">
                <a:latin typeface="Calibri"/>
                <a:cs typeface="Calibri"/>
              </a:rPr>
              <a:t>filiação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-20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candidato.</a:t>
            </a:r>
            <a:endParaRPr sz="3467" dirty="0">
              <a:latin typeface="Calibri"/>
              <a:cs typeface="Calibri"/>
            </a:endParaRPr>
          </a:p>
          <a:p>
            <a:pPr marL="16933" marR="6773" defTabSz="609585">
              <a:spcBef>
                <a:spcPts val="1447"/>
              </a:spcBef>
            </a:pPr>
            <a:r>
              <a:rPr sz="3467" b="1" spc="-7" dirty="0">
                <a:latin typeface="Calibri"/>
                <a:cs typeface="Calibri"/>
              </a:rPr>
              <a:t>Se</a:t>
            </a:r>
            <a:r>
              <a:rPr sz="3467" b="1" spc="29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300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direção</a:t>
            </a:r>
            <a:r>
              <a:rPr sz="3467" b="1" spc="305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não</a:t>
            </a:r>
            <a:r>
              <a:rPr sz="3467" b="1" spc="31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tiver</a:t>
            </a:r>
            <a:r>
              <a:rPr sz="3467" b="1" spc="272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essa</a:t>
            </a:r>
            <a:r>
              <a:rPr sz="3467" b="1" spc="339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conta</a:t>
            </a:r>
            <a:r>
              <a:rPr sz="3467" b="1" spc="305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aberta,</a:t>
            </a:r>
            <a:r>
              <a:rPr sz="3467" b="1" spc="32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as</a:t>
            </a:r>
            <a:r>
              <a:rPr sz="3467" b="1" spc="28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sobras</a:t>
            </a:r>
            <a:r>
              <a:rPr sz="3467" b="1" spc="313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terão</a:t>
            </a:r>
            <a:r>
              <a:rPr sz="3467" b="1" spc="287" dirty="0">
                <a:latin typeface="Calibri"/>
                <a:cs typeface="Calibri"/>
              </a:rPr>
              <a:t> </a:t>
            </a:r>
            <a:r>
              <a:rPr sz="3467" b="1" spc="27" dirty="0">
                <a:latin typeface="Calibri"/>
                <a:cs typeface="Calibri"/>
              </a:rPr>
              <a:t>de </a:t>
            </a:r>
            <a:r>
              <a:rPr sz="3467" b="1" spc="-76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ser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transferidas</a:t>
            </a:r>
            <a:r>
              <a:rPr sz="3467" b="1" spc="40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para</a:t>
            </a:r>
            <a:r>
              <a:rPr sz="3467" b="1" spc="2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-20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direção</a:t>
            </a:r>
            <a:r>
              <a:rPr sz="3467" b="1" spc="3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nacional.</a:t>
            </a:r>
            <a:endParaRPr sz="3467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4588" y="5032123"/>
            <a:ext cx="11231033" cy="1617729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3467" b="1" dirty="0">
                <a:latin typeface="Calibri"/>
                <a:cs typeface="Calibri"/>
              </a:rPr>
              <a:t>As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sobras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financeiras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13" dirty="0">
                <a:latin typeface="Calibri"/>
                <a:cs typeface="Calibri"/>
              </a:rPr>
              <a:t>de</a:t>
            </a:r>
            <a:r>
              <a:rPr sz="3467" b="1" spc="813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recursos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Fundo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Partidário </a:t>
            </a:r>
            <a:r>
              <a:rPr sz="3467" b="1" spc="-76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deverão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ser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restituídas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ao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partido</a:t>
            </a:r>
            <a:r>
              <a:rPr sz="3467" b="1" dirty="0">
                <a:latin typeface="Calibri"/>
                <a:cs typeface="Calibri"/>
              </a:rPr>
              <a:t> na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conta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bancária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 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Fundo</a:t>
            </a:r>
            <a:r>
              <a:rPr sz="3467" b="1" spc="-13" dirty="0">
                <a:latin typeface="Calibri"/>
                <a:cs typeface="Calibri"/>
              </a:rPr>
              <a:t> Partidário.</a:t>
            </a:r>
            <a:endParaRPr sz="3467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2396" y="226524"/>
            <a:ext cx="11411373" cy="137112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marR="6773" algn="just">
              <a:spcBef>
                <a:spcPts val="133"/>
              </a:spcBef>
            </a:pPr>
            <a:r>
              <a:rPr sz="2933" b="1" spc="-7" dirty="0">
                <a:solidFill>
                  <a:schemeClr val="tx1"/>
                </a:solidFill>
              </a:rPr>
              <a:t>Recursos </a:t>
            </a:r>
            <a:r>
              <a:rPr sz="2933" b="1" dirty="0">
                <a:solidFill>
                  <a:schemeClr val="tx1"/>
                </a:solidFill>
              </a:rPr>
              <a:t>não utilizados </a:t>
            </a:r>
            <a:r>
              <a:rPr sz="2933" b="1" spc="-7" dirty="0">
                <a:solidFill>
                  <a:schemeClr val="tx1"/>
                </a:solidFill>
              </a:rPr>
              <a:t>do FEFC </a:t>
            </a:r>
            <a:r>
              <a:rPr sz="2933" b="1" dirty="0">
                <a:solidFill>
                  <a:schemeClr val="tx1"/>
                </a:solidFill>
              </a:rPr>
              <a:t>não </a:t>
            </a:r>
            <a:r>
              <a:rPr sz="2933" b="1" spc="-7" dirty="0">
                <a:solidFill>
                  <a:schemeClr val="tx1"/>
                </a:solidFill>
              </a:rPr>
              <a:t>são </a:t>
            </a:r>
            <a:r>
              <a:rPr sz="2933" b="1" dirty="0">
                <a:solidFill>
                  <a:schemeClr val="tx1"/>
                </a:solidFill>
              </a:rPr>
              <a:t>consideradas sobras </a:t>
            </a:r>
            <a:r>
              <a:rPr sz="2933" b="1" spc="7" dirty="0">
                <a:solidFill>
                  <a:schemeClr val="tx1"/>
                </a:solidFill>
              </a:rPr>
              <a:t> </a:t>
            </a:r>
            <a:r>
              <a:rPr sz="2933" b="1" spc="-7" dirty="0">
                <a:solidFill>
                  <a:schemeClr val="tx1"/>
                </a:solidFill>
              </a:rPr>
              <a:t>de </a:t>
            </a:r>
            <a:r>
              <a:rPr sz="2933" b="1" dirty="0">
                <a:solidFill>
                  <a:schemeClr val="tx1"/>
                </a:solidFill>
              </a:rPr>
              <a:t>campanha, não </a:t>
            </a:r>
            <a:r>
              <a:rPr sz="2933" b="1" spc="-7" dirty="0">
                <a:solidFill>
                  <a:schemeClr val="tx1"/>
                </a:solidFill>
              </a:rPr>
              <a:t>devem ser </a:t>
            </a:r>
            <a:r>
              <a:rPr sz="2933" b="1" dirty="0">
                <a:solidFill>
                  <a:schemeClr val="tx1"/>
                </a:solidFill>
              </a:rPr>
              <a:t>transferidos </a:t>
            </a:r>
            <a:r>
              <a:rPr sz="2933" b="1" spc="7" dirty="0">
                <a:solidFill>
                  <a:schemeClr val="tx1"/>
                </a:solidFill>
              </a:rPr>
              <a:t>ao </a:t>
            </a:r>
            <a:r>
              <a:rPr sz="2933" b="1" spc="-7" dirty="0">
                <a:solidFill>
                  <a:schemeClr val="tx1"/>
                </a:solidFill>
              </a:rPr>
              <a:t>partido </a:t>
            </a:r>
            <a:r>
              <a:rPr sz="2933" b="1" spc="7" dirty="0">
                <a:solidFill>
                  <a:schemeClr val="tx1"/>
                </a:solidFill>
              </a:rPr>
              <a:t>mas, </a:t>
            </a:r>
            <a:r>
              <a:rPr sz="2933" b="1" dirty="0">
                <a:solidFill>
                  <a:schemeClr val="tx1"/>
                </a:solidFill>
              </a:rPr>
              <a:t>sim, </a:t>
            </a:r>
            <a:r>
              <a:rPr sz="2933" b="1" spc="7" dirty="0">
                <a:solidFill>
                  <a:schemeClr val="tx1"/>
                </a:solidFill>
              </a:rPr>
              <a:t> </a:t>
            </a:r>
            <a:r>
              <a:rPr sz="2933" b="1" spc="-13" dirty="0">
                <a:solidFill>
                  <a:schemeClr val="tx1"/>
                </a:solidFill>
              </a:rPr>
              <a:t>deverão</a:t>
            </a:r>
            <a:r>
              <a:rPr sz="2933" b="1" spc="53" dirty="0">
                <a:solidFill>
                  <a:schemeClr val="tx1"/>
                </a:solidFill>
              </a:rPr>
              <a:t> </a:t>
            </a:r>
            <a:r>
              <a:rPr sz="2933" b="1" spc="-7" dirty="0">
                <a:solidFill>
                  <a:schemeClr val="tx1"/>
                </a:solidFill>
              </a:rPr>
              <a:t>ser</a:t>
            </a:r>
            <a:r>
              <a:rPr sz="2933" b="1" spc="13" dirty="0">
                <a:solidFill>
                  <a:schemeClr val="tx1"/>
                </a:solidFill>
              </a:rPr>
              <a:t> </a:t>
            </a:r>
            <a:r>
              <a:rPr sz="2933" b="1" spc="-7" dirty="0">
                <a:solidFill>
                  <a:schemeClr val="tx1"/>
                </a:solidFill>
              </a:rPr>
              <a:t>transferidos</a:t>
            </a:r>
            <a:r>
              <a:rPr sz="2933" b="1" spc="20" dirty="0">
                <a:solidFill>
                  <a:schemeClr val="tx1"/>
                </a:solidFill>
              </a:rPr>
              <a:t> </a:t>
            </a:r>
            <a:r>
              <a:rPr sz="2933" b="1" spc="-7" dirty="0">
                <a:solidFill>
                  <a:schemeClr val="tx1"/>
                </a:solidFill>
              </a:rPr>
              <a:t>ao</a:t>
            </a:r>
            <a:r>
              <a:rPr sz="2933" b="1" spc="33" dirty="0">
                <a:solidFill>
                  <a:schemeClr val="tx1"/>
                </a:solidFill>
              </a:rPr>
              <a:t> </a:t>
            </a:r>
            <a:r>
              <a:rPr sz="2933" b="1" spc="-40" dirty="0">
                <a:solidFill>
                  <a:schemeClr val="tx1"/>
                </a:solidFill>
              </a:rPr>
              <a:t>Tesouro</a:t>
            </a:r>
            <a:r>
              <a:rPr sz="2933" b="1" spc="60" dirty="0">
                <a:solidFill>
                  <a:schemeClr val="tx1"/>
                </a:solidFill>
              </a:rPr>
              <a:t> </a:t>
            </a:r>
            <a:r>
              <a:rPr sz="2933" b="1" spc="-7" dirty="0">
                <a:solidFill>
                  <a:schemeClr val="tx1"/>
                </a:solidFill>
              </a:rPr>
              <a:t>Nacional.</a:t>
            </a:r>
            <a:endParaRPr sz="2933" b="1" dirty="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2396" y="1736929"/>
            <a:ext cx="11410527" cy="477962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algn="just" defTabSz="609585">
              <a:spcBef>
                <a:spcPts val="133"/>
              </a:spcBef>
            </a:pPr>
            <a:r>
              <a:rPr sz="2933" b="1" dirty="0">
                <a:latin typeface="Arial"/>
                <a:cs typeface="Arial"/>
              </a:rPr>
              <a:t>O</a:t>
            </a:r>
            <a:r>
              <a:rPr sz="2933" b="1" spc="900" dirty="0">
                <a:latin typeface="Arial"/>
                <a:cs typeface="Arial"/>
              </a:rPr>
              <a:t> </a:t>
            </a:r>
            <a:r>
              <a:rPr sz="2933" b="1" spc="-13" dirty="0">
                <a:latin typeface="Arial"/>
                <a:cs typeface="Arial"/>
              </a:rPr>
              <a:t>que</a:t>
            </a:r>
            <a:r>
              <a:rPr sz="2933" b="1" spc="887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não</a:t>
            </a:r>
            <a:r>
              <a:rPr sz="2933" b="1" spc="87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for</a:t>
            </a:r>
            <a:r>
              <a:rPr sz="2933" b="1" spc="90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utilizado,</a:t>
            </a:r>
            <a:r>
              <a:rPr sz="2933" b="1" spc="913" dirty="0">
                <a:latin typeface="Arial"/>
                <a:cs typeface="Arial"/>
              </a:rPr>
              <a:t> </a:t>
            </a:r>
            <a:r>
              <a:rPr sz="2933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tanto</a:t>
            </a:r>
            <a:r>
              <a:rPr sz="2933" b="1" u="heavy" spc="89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933" b="1" u="heavy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por</a:t>
            </a:r>
            <a:r>
              <a:rPr sz="2933" b="1" u="heavy" spc="87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933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candidatos</a:t>
            </a:r>
            <a:r>
              <a:rPr sz="2933" b="1" u="heavy" spc="90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933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quanto</a:t>
            </a:r>
            <a:r>
              <a:rPr sz="2933" b="1" u="heavy" spc="9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933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pelos</a:t>
            </a:r>
            <a:endParaRPr sz="2933" b="1" dirty="0">
              <a:latin typeface="Arial"/>
              <a:cs typeface="Arial"/>
            </a:endParaRPr>
          </a:p>
          <a:p>
            <a:pPr marL="16933" algn="just" defTabSz="609585">
              <a:spcBef>
                <a:spcPts val="7"/>
              </a:spcBef>
            </a:pPr>
            <a:r>
              <a:rPr sz="2933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partidos</a:t>
            </a:r>
            <a:r>
              <a:rPr sz="2933" b="1" spc="-7" dirty="0">
                <a:latin typeface="Arial"/>
                <a:cs typeface="Arial"/>
              </a:rPr>
              <a:t>,</a:t>
            </a:r>
            <a:r>
              <a:rPr sz="2933" b="1" spc="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tem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de</a:t>
            </a:r>
            <a:r>
              <a:rPr sz="2933" b="1" spc="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ser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recolhido</a:t>
            </a:r>
            <a:r>
              <a:rPr sz="2933" b="1" spc="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ao</a:t>
            </a:r>
            <a:r>
              <a:rPr sz="2933" b="1" spc="33" dirty="0">
                <a:latin typeface="Arial"/>
                <a:cs typeface="Arial"/>
              </a:rPr>
              <a:t> </a:t>
            </a:r>
            <a:r>
              <a:rPr sz="2933" b="1" spc="-40" dirty="0">
                <a:latin typeface="Arial"/>
                <a:cs typeface="Arial"/>
              </a:rPr>
              <a:t>Tesouro.</a:t>
            </a:r>
            <a:endParaRPr sz="2933" b="1" dirty="0">
              <a:latin typeface="Arial"/>
              <a:cs typeface="Arial"/>
            </a:endParaRPr>
          </a:p>
          <a:p>
            <a:pPr defTabSz="609585">
              <a:spcBef>
                <a:spcPts val="13"/>
              </a:spcBef>
            </a:pPr>
            <a:endParaRPr b="1" dirty="0">
              <a:latin typeface="Arial"/>
              <a:cs typeface="Arial"/>
            </a:endParaRPr>
          </a:p>
          <a:p>
            <a:pPr marL="16933" marR="11006" algn="just" defTabSz="609585"/>
            <a:r>
              <a:rPr sz="2933" b="1" spc="-13" dirty="0">
                <a:latin typeface="Arial"/>
                <a:cs typeface="Arial"/>
              </a:rPr>
              <a:t>Bens</a:t>
            </a:r>
            <a:r>
              <a:rPr sz="2933" b="1" spc="56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adquiridos</a:t>
            </a:r>
            <a:r>
              <a:rPr sz="2933" b="1" spc="57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com</a:t>
            </a:r>
            <a:r>
              <a:rPr sz="2933" b="1" spc="57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recursos</a:t>
            </a:r>
            <a:r>
              <a:rPr sz="2933" b="1" spc="56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do</a:t>
            </a:r>
            <a:r>
              <a:rPr sz="2933" b="1" spc="56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FEFC</a:t>
            </a:r>
            <a:r>
              <a:rPr sz="2933" b="1" spc="55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devem</a:t>
            </a:r>
            <a:r>
              <a:rPr sz="2933" b="1" spc="57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ser</a:t>
            </a:r>
            <a:r>
              <a:rPr sz="2933" b="1" spc="579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vendidos </a:t>
            </a:r>
            <a:r>
              <a:rPr sz="2933" b="1" spc="-80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até a data das eleições, ao </a:t>
            </a:r>
            <a:r>
              <a:rPr sz="2933" b="1" spc="-13" dirty="0">
                <a:latin typeface="Arial"/>
                <a:cs typeface="Arial"/>
              </a:rPr>
              <a:t>valor </a:t>
            </a:r>
            <a:r>
              <a:rPr sz="2933" b="1" spc="-7" dirty="0">
                <a:latin typeface="Arial"/>
                <a:cs typeface="Arial"/>
              </a:rPr>
              <a:t>de mercado e </a:t>
            </a:r>
            <a:r>
              <a:rPr sz="2933" b="1" dirty="0">
                <a:latin typeface="Arial"/>
                <a:cs typeface="Arial"/>
              </a:rPr>
              <a:t>o </a:t>
            </a:r>
            <a:r>
              <a:rPr sz="2933" b="1" spc="-13" dirty="0">
                <a:latin typeface="Arial"/>
                <a:cs typeface="Arial"/>
              </a:rPr>
              <a:t>valor </a:t>
            </a:r>
            <a:r>
              <a:rPr sz="2933" b="1" spc="-7" dirty="0">
                <a:latin typeface="Arial"/>
                <a:cs typeface="Arial"/>
              </a:rPr>
              <a:t>também </a:t>
            </a:r>
            <a:r>
              <a:rPr sz="2933" b="1" dirty="0">
                <a:latin typeface="Arial"/>
                <a:cs typeface="Arial"/>
              </a:rPr>
              <a:t> </a:t>
            </a:r>
            <a:r>
              <a:rPr sz="2933" b="1" spc="-13" dirty="0">
                <a:latin typeface="Arial"/>
                <a:cs typeface="Arial"/>
              </a:rPr>
              <a:t>deve</a:t>
            </a:r>
            <a:r>
              <a:rPr sz="2933" b="1" spc="4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ser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recolhido</a:t>
            </a:r>
            <a:r>
              <a:rPr sz="2933" b="1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ao</a:t>
            </a:r>
            <a:r>
              <a:rPr sz="2933" b="1" spc="27" dirty="0">
                <a:latin typeface="Arial"/>
                <a:cs typeface="Arial"/>
              </a:rPr>
              <a:t> </a:t>
            </a:r>
            <a:r>
              <a:rPr sz="2933" b="1" spc="-40" dirty="0">
                <a:latin typeface="Arial"/>
                <a:cs typeface="Arial"/>
              </a:rPr>
              <a:t>Tesouro</a:t>
            </a:r>
            <a:r>
              <a:rPr sz="2933" b="1" spc="6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Nacional.</a:t>
            </a:r>
            <a:endParaRPr sz="2933" b="1" dirty="0">
              <a:latin typeface="Arial"/>
              <a:cs typeface="Arial"/>
            </a:endParaRPr>
          </a:p>
          <a:p>
            <a:pPr marL="16933" algn="just" defTabSz="609585">
              <a:spcBef>
                <a:spcPts val="1927"/>
              </a:spcBef>
            </a:pPr>
            <a:r>
              <a:rPr sz="2800" b="1" dirty="0">
                <a:latin typeface="Arial"/>
                <a:cs typeface="Arial"/>
              </a:rPr>
              <a:t>Obs!</a:t>
            </a:r>
            <a:r>
              <a:rPr sz="2800" b="1" spc="1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Se</a:t>
            </a:r>
            <a:r>
              <a:rPr sz="2800" b="1" spc="17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as</a:t>
            </a:r>
            <a:r>
              <a:rPr sz="2800" b="1" spc="18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transferências</a:t>
            </a:r>
            <a:r>
              <a:rPr sz="2800" b="1" spc="17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aos</a:t>
            </a:r>
            <a:r>
              <a:rPr sz="2800" b="1" spc="17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partidos</a:t>
            </a:r>
            <a:r>
              <a:rPr sz="2800" b="1" spc="18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não</a:t>
            </a:r>
            <a:r>
              <a:rPr sz="2800" b="1" spc="16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forem</a:t>
            </a:r>
            <a:r>
              <a:rPr sz="2800" b="1" spc="152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efetuadas</a:t>
            </a:r>
            <a:r>
              <a:rPr sz="2800" b="1" spc="16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pelos</a:t>
            </a:r>
            <a:endParaRPr sz="2800" b="1" dirty="0">
              <a:latin typeface="Arial"/>
              <a:cs typeface="Arial"/>
            </a:endParaRPr>
          </a:p>
          <a:p>
            <a:pPr marL="16933" algn="just" defTabSz="609585">
              <a:spcBef>
                <a:spcPts val="7"/>
              </a:spcBef>
            </a:pPr>
            <a:r>
              <a:rPr sz="2800" b="1" spc="-13" dirty="0">
                <a:latin typeface="Arial"/>
                <a:cs typeface="Arial"/>
              </a:rPr>
              <a:t>candidatos,</a:t>
            </a:r>
            <a:r>
              <a:rPr sz="2800" b="1" spc="6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os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bancos</a:t>
            </a:r>
            <a:r>
              <a:rPr sz="2800" b="1" spc="33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devem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providenciá-las</a:t>
            </a:r>
            <a:r>
              <a:rPr sz="2800" b="1" spc="8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até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20/12/22.</a:t>
            </a:r>
            <a:endParaRPr sz="2800" b="1" dirty="0">
              <a:latin typeface="Arial"/>
              <a:cs typeface="Arial"/>
            </a:endParaRPr>
          </a:p>
          <a:p>
            <a:pPr marL="16933" algn="just" defTabSz="609585">
              <a:spcBef>
                <a:spcPts val="1760"/>
              </a:spcBef>
            </a:pPr>
            <a:r>
              <a:rPr sz="2800" b="1" spc="-7" dirty="0">
                <a:latin typeface="Arial"/>
                <a:cs typeface="Arial"/>
              </a:rPr>
              <a:t>Se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os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recolhimentos</a:t>
            </a:r>
            <a:r>
              <a:rPr sz="2800" b="1" spc="-7" dirty="0">
                <a:latin typeface="Arial"/>
                <a:cs typeface="Arial"/>
              </a:rPr>
              <a:t> ao</a:t>
            </a:r>
            <a:r>
              <a:rPr sz="2800" b="1" spc="40" dirty="0">
                <a:latin typeface="Arial"/>
                <a:cs typeface="Arial"/>
              </a:rPr>
              <a:t> </a:t>
            </a:r>
            <a:r>
              <a:rPr sz="2800" b="1" spc="-33" dirty="0">
                <a:latin typeface="Arial"/>
                <a:cs typeface="Arial"/>
              </a:rPr>
              <a:t>Tesouro</a:t>
            </a:r>
            <a:r>
              <a:rPr sz="2800" b="1" spc="-1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(FEFC)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não</a:t>
            </a:r>
            <a:r>
              <a:rPr sz="2800" b="1" spc="-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forem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efetuados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pelos</a:t>
            </a:r>
            <a:endParaRPr sz="2800" b="1" dirty="0">
              <a:latin typeface="Arial"/>
              <a:cs typeface="Arial"/>
            </a:endParaRPr>
          </a:p>
          <a:p>
            <a:pPr marL="16933" algn="just" defTabSz="609585"/>
            <a:r>
              <a:rPr sz="2800" b="1" spc="-13" dirty="0">
                <a:latin typeface="Arial"/>
                <a:cs typeface="Arial"/>
              </a:rPr>
              <a:t>candidatos,</a:t>
            </a:r>
            <a:r>
              <a:rPr sz="2800" b="1" spc="7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os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bancos</a:t>
            </a:r>
            <a:r>
              <a:rPr sz="2800" b="1" spc="4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terão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até </a:t>
            </a:r>
            <a:r>
              <a:rPr sz="2800" b="1" spc="-13" dirty="0">
                <a:latin typeface="Arial"/>
                <a:cs typeface="Arial"/>
              </a:rPr>
              <a:t>31/12/22</a:t>
            </a:r>
            <a:r>
              <a:rPr sz="2800" b="1" spc="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para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27" dirty="0" err="1">
                <a:latin typeface="Arial"/>
                <a:cs typeface="Arial"/>
              </a:rPr>
              <a:t>recolher</a:t>
            </a:r>
            <a:r>
              <a:rPr sz="2800" b="1" spc="-27" dirty="0">
                <a:latin typeface="Arial"/>
                <a:cs typeface="Arial"/>
              </a:rPr>
              <a:t>.</a:t>
            </a:r>
            <a:r>
              <a:rPr lang="pt-BR" sz="2800" b="1" spc="-27" dirty="0">
                <a:latin typeface="Arial"/>
                <a:cs typeface="Arial"/>
              </a:rPr>
              <a:t>/</a:t>
            </a:r>
            <a:endParaRPr sz="2800" b="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781821" y="595532"/>
            <a:ext cx="9734138" cy="848095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33866" marR="6773" indent="-16933">
              <a:spcBef>
                <a:spcPts val="133"/>
              </a:spcBef>
              <a:tabLst>
                <a:tab pos="4005480" algn="l"/>
              </a:tabLst>
            </a:pPr>
            <a:r>
              <a:rPr sz="5400" dirty="0">
                <a:solidFill>
                  <a:schemeClr val="tx1"/>
                </a:solidFill>
                <a:latin typeface="Arial Black"/>
                <a:cs typeface="Arial Black"/>
              </a:rPr>
              <a:t>DÍVI</a:t>
            </a:r>
            <a:r>
              <a:rPr sz="5400" spc="-267" dirty="0">
                <a:solidFill>
                  <a:schemeClr val="tx1"/>
                </a:solidFill>
                <a:latin typeface="Arial Black"/>
                <a:cs typeface="Arial Black"/>
              </a:rPr>
              <a:t>D</a:t>
            </a:r>
            <a:r>
              <a:rPr sz="5400" dirty="0">
                <a:solidFill>
                  <a:schemeClr val="tx1"/>
                </a:solidFill>
                <a:latin typeface="Arial Black"/>
                <a:cs typeface="Arial Black"/>
              </a:rPr>
              <a:t>AS	DE</a:t>
            </a:r>
            <a:r>
              <a:rPr lang="pt-BR" sz="5400" dirty="0">
                <a:solidFill>
                  <a:schemeClr val="tx1"/>
                </a:solidFill>
                <a:latin typeface="Arial Black"/>
                <a:cs typeface="Arial Black"/>
              </a:rPr>
              <a:t> C</a:t>
            </a:r>
            <a:r>
              <a:rPr sz="5400" spc="-67" dirty="0">
                <a:solidFill>
                  <a:schemeClr val="tx1"/>
                </a:solidFill>
                <a:latin typeface="Arial Black"/>
                <a:cs typeface="Arial Black"/>
              </a:rPr>
              <a:t>AMPANHA</a:t>
            </a:r>
            <a:endParaRPr sz="5400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xfrm>
            <a:off x="709086" y="1183604"/>
            <a:ext cx="1039689" cy="22038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11661" defTabSz="609585">
              <a:lnSpc>
                <a:spcPts val="1653"/>
              </a:lnSpc>
            </a:pPr>
            <a:fld id="{81D60167-4931-47E6-BA6A-407CBD079E47}" type="slidenum">
              <a:rPr dirty="0">
                <a:latin typeface="Century Gothic" panose="020B0502020202020204"/>
              </a:rPr>
              <a:pPr marL="211661" defTabSz="609585">
                <a:lnSpc>
                  <a:spcPts val="1653"/>
                </a:lnSpc>
              </a:pPr>
              <a:t>72</a:t>
            </a:fld>
            <a:endParaRPr dirty="0">
              <a:latin typeface="Century Gothic" panose="020B0502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8568" y="1881728"/>
            <a:ext cx="10771685" cy="3094544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3733" b="1" spc="-7" dirty="0">
                <a:latin typeface="Calibri"/>
                <a:cs typeface="Calibri"/>
              </a:rPr>
              <a:t>Se </a:t>
            </a:r>
            <a:r>
              <a:rPr sz="3733" b="1" dirty="0">
                <a:latin typeface="Calibri"/>
                <a:cs typeface="Calibri"/>
              </a:rPr>
              <a:t>o </a:t>
            </a:r>
            <a:r>
              <a:rPr sz="3733" b="1" spc="-13" dirty="0">
                <a:latin typeface="Calibri"/>
                <a:cs typeface="Calibri"/>
              </a:rPr>
              <a:t>candidato finalizar </a:t>
            </a:r>
            <a:r>
              <a:rPr sz="3733" b="1" dirty="0">
                <a:latin typeface="Calibri"/>
                <a:cs typeface="Calibri"/>
              </a:rPr>
              <a:t>a </a:t>
            </a:r>
            <a:r>
              <a:rPr sz="3733" b="1" spc="-7" dirty="0">
                <a:latin typeface="Calibri"/>
                <a:cs typeface="Calibri"/>
              </a:rPr>
              <a:t>campanha com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dívidas </a:t>
            </a:r>
            <a:r>
              <a:rPr sz="3733" b="1" dirty="0">
                <a:latin typeface="Calibri"/>
                <a:cs typeface="Calibri"/>
              </a:rPr>
              <a:t>e </a:t>
            </a:r>
            <a:r>
              <a:rPr sz="3733" b="1" spc="-7" dirty="0">
                <a:latin typeface="Calibri"/>
                <a:cs typeface="Calibri"/>
              </a:rPr>
              <a:t>não 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conseguir</a:t>
            </a:r>
            <a:r>
              <a:rPr sz="3733" b="1" spc="253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pagar</a:t>
            </a:r>
            <a:r>
              <a:rPr sz="3733" b="1" spc="272" dirty="0">
                <a:latin typeface="Calibri"/>
                <a:cs typeface="Calibri"/>
              </a:rPr>
              <a:t> </a:t>
            </a:r>
            <a:r>
              <a:rPr sz="3733" b="1" spc="-27" dirty="0">
                <a:latin typeface="Calibri"/>
                <a:cs typeface="Calibri"/>
              </a:rPr>
              <a:t>até</a:t>
            </a:r>
            <a:r>
              <a:rPr sz="3733" b="1" spc="233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o</a:t>
            </a:r>
            <a:r>
              <a:rPr sz="3733" b="1" spc="24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dia</a:t>
            </a:r>
            <a:r>
              <a:rPr sz="3733" b="1" spc="24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da</a:t>
            </a:r>
            <a:r>
              <a:rPr sz="3733" b="1" spc="267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eleição,</a:t>
            </a:r>
            <a:r>
              <a:rPr sz="3733" b="1" spc="24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pode</a:t>
            </a:r>
            <a:r>
              <a:rPr sz="3733" b="1" spc="26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arrecadar</a:t>
            </a:r>
            <a:r>
              <a:rPr sz="3733" b="1" spc="233" dirty="0">
                <a:latin typeface="Calibri"/>
                <a:cs typeface="Calibri"/>
              </a:rPr>
              <a:t> </a:t>
            </a:r>
            <a:r>
              <a:rPr sz="3733" b="1" spc="-27" dirty="0">
                <a:latin typeface="Calibri"/>
                <a:cs typeface="Calibri"/>
              </a:rPr>
              <a:t>até </a:t>
            </a:r>
            <a:r>
              <a:rPr sz="3733" b="1" spc="-82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o</a:t>
            </a:r>
            <a:r>
              <a:rPr sz="3733" b="1" spc="-7" dirty="0">
                <a:latin typeface="Calibri"/>
                <a:cs typeface="Calibri"/>
              </a:rPr>
              <a:t> dia</a:t>
            </a:r>
            <a:r>
              <a:rPr sz="3733" b="1" spc="2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da </a:t>
            </a:r>
            <a:r>
              <a:rPr sz="3733" b="1" spc="-27" dirty="0">
                <a:latin typeface="Calibri"/>
                <a:cs typeface="Calibri"/>
              </a:rPr>
              <a:t>entrega</a:t>
            </a:r>
            <a:r>
              <a:rPr sz="3733" b="1" spc="2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da </a:t>
            </a:r>
            <a:r>
              <a:rPr sz="3733" b="1" spc="-20" dirty="0">
                <a:latin typeface="Calibri"/>
                <a:cs typeface="Calibri"/>
              </a:rPr>
              <a:t>prestação</a:t>
            </a:r>
            <a:r>
              <a:rPr sz="3733" b="1" spc="2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spc="20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contas.</a:t>
            </a:r>
            <a:endParaRPr sz="3733" dirty="0">
              <a:latin typeface="Calibri"/>
              <a:cs typeface="Calibri"/>
            </a:endParaRPr>
          </a:p>
          <a:p>
            <a:pPr marL="16933" marR="6773" algn="just" defTabSz="609585">
              <a:spcBef>
                <a:spcPts val="1613"/>
              </a:spcBef>
            </a:pPr>
            <a:r>
              <a:rPr sz="3733" b="1" spc="-7" dirty="0">
                <a:latin typeface="Calibri"/>
                <a:cs typeface="Calibri"/>
              </a:rPr>
              <a:t>Se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não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conseguir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quitar</a:t>
            </a:r>
            <a:r>
              <a:rPr sz="3733" b="1" spc="-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tudo</a:t>
            </a:r>
            <a:r>
              <a:rPr sz="3733" b="1" spc="7" dirty="0">
                <a:latin typeface="Calibri"/>
                <a:cs typeface="Calibri"/>
              </a:rPr>
              <a:t> </a:t>
            </a:r>
            <a:r>
              <a:rPr sz="3733" b="1" spc="-33" dirty="0">
                <a:latin typeface="Calibri"/>
                <a:cs typeface="Calibri"/>
              </a:rPr>
              <a:t>até</a:t>
            </a:r>
            <a:r>
              <a:rPr sz="3733" b="1" spc="-27" dirty="0">
                <a:latin typeface="Calibri"/>
                <a:cs typeface="Calibri"/>
              </a:rPr>
              <a:t> esta</a:t>
            </a:r>
            <a:r>
              <a:rPr sz="3733" b="1" spc="-20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data,</a:t>
            </a:r>
            <a:r>
              <a:rPr sz="3733" b="1" spc="-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a</a:t>
            </a:r>
            <a:r>
              <a:rPr sz="3733" b="1" spc="7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direção </a:t>
            </a:r>
            <a:r>
              <a:rPr sz="3733" b="1" spc="-82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nacional</a:t>
            </a:r>
            <a:r>
              <a:rPr sz="3733" b="1" spc="13" dirty="0">
                <a:latin typeface="Calibri"/>
                <a:cs typeface="Calibri"/>
              </a:rPr>
              <a:t> </a:t>
            </a:r>
            <a:r>
              <a:rPr sz="3733" b="1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decide</a:t>
            </a:r>
            <a:r>
              <a:rPr sz="3733" b="1" spc="13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se</a:t>
            </a:r>
            <a:r>
              <a:rPr sz="3733" b="1" spc="20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assume</a:t>
            </a:r>
            <a:r>
              <a:rPr sz="3733" b="1" spc="-4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a</a:t>
            </a:r>
            <a:r>
              <a:rPr sz="3733" b="1" spc="2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dívida</a:t>
            </a:r>
            <a:r>
              <a:rPr sz="3733" b="1" spc="2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ou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não.</a:t>
            </a:r>
            <a:endParaRPr sz="3733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7884" y="293424"/>
            <a:ext cx="9003453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800" dirty="0">
                <a:latin typeface="Arial Black"/>
                <a:cs typeface="Arial Black"/>
              </a:rPr>
              <a:t>DÍVIDAS</a:t>
            </a:r>
            <a:r>
              <a:rPr sz="4800" spc="-60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DE</a:t>
            </a:r>
            <a:r>
              <a:rPr sz="4800" spc="-20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CAMPANHA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8804" y="1464020"/>
            <a:ext cx="11126893" cy="4713256"/>
          </a:xfrm>
          <a:prstGeom prst="rect">
            <a:avLst/>
          </a:prstGeom>
        </p:spPr>
        <p:txBody>
          <a:bodyPr vert="horz" wrap="square" lIns="0" tIns="260773" rIns="0" bIns="0" rtlCol="0">
            <a:spAutoFit/>
          </a:bodyPr>
          <a:lstStyle/>
          <a:p>
            <a:pPr marL="314952" indent="-298019" defTabSz="609585">
              <a:spcBef>
                <a:spcPts val="2053"/>
              </a:spcBef>
              <a:buClr>
                <a:srgbClr val="420008"/>
              </a:buClr>
              <a:buFont typeface="Wingdings"/>
              <a:buChar char=""/>
              <a:tabLst>
                <a:tab pos="314952" algn="l"/>
              </a:tabLst>
            </a:pPr>
            <a:r>
              <a:rPr sz="3000" b="1" spc="-7" dirty="0">
                <a:latin typeface="Arial"/>
                <a:cs typeface="Arial"/>
              </a:rPr>
              <a:t>poderão</a:t>
            </a:r>
            <a:r>
              <a:rPr sz="3000" b="1" spc="-20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ser</a:t>
            </a:r>
            <a:r>
              <a:rPr sz="3000" b="1" spc="-7" dirty="0">
                <a:latin typeface="Arial"/>
                <a:cs typeface="Arial"/>
              </a:rPr>
              <a:t> assumidas</a:t>
            </a:r>
            <a:r>
              <a:rPr sz="3000" b="1" spc="-13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pelo</a:t>
            </a:r>
            <a:r>
              <a:rPr sz="3000" b="1" spc="-20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partido</a:t>
            </a:r>
            <a:endParaRPr sz="3000" dirty="0">
              <a:latin typeface="Arial"/>
              <a:cs typeface="Arial"/>
            </a:endParaRPr>
          </a:p>
          <a:p>
            <a:pPr marL="314952" indent="-298019" defTabSz="609585">
              <a:spcBef>
                <a:spcPts val="1927"/>
              </a:spcBef>
              <a:buClr>
                <a:srgbClr val="420008"/>
              </a:buClr>
              <a:buFont typeface="Wingdings"/>
              <a:buChar char=""/>
              <a:tabLst>
                <a:tab pos="314952" algn="l"/>
              </a:tabLst>
            </a:pPr>
            <a:r>
              <a:rPr sz="3000" b="1" spc="-13" dirty="0">
                <a:latin typeface="Arial"/>
                <a:cs typeface="Arial"/>
              </a:rPr>
              <a:t>por</a:t>
            </a:r>
            <a:r>
              <a:rPr sz="3000" b="1" spc="-20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decisão</a:t>
            </a:r>
            <a:r>
              <a:rPr sz="3000" b="1" spc="-2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do </a:t>
            </a:r>
            <a:r>
              <a:rPr sz="3000" b="1" dirty="0">
                <a:latin typeface="Arial"/>
                <a:cs typeface="Arial"/>
              </a:rPr>
              <a:t>órgão</a:t>
            </a:r>
            <a:r>
              <a:rPr sz="3000" b="1" spc="-33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nacional</a:t>
            </a:r>
            <a:endParaRPr sz="3000" dirty="0">
              <a:latin typeface="Arial"/>
              <a:cs typeface="Arial"/>
            </a:endParaRPr>
          </a:p>
          <a:p>
            <a:pPr marL="16933" marR="11006" algn="just" defTabSz="609585">
              <a:spcBef>
                <a:spcPts val="1920"/>
              </a:spcBef>
              <a:buClr>
                <a:srgbClr val="420008"/>
              </a:buClr>
              <a:buFont typeface="Wingdings"/>
              <a:buChar char=""/>
              <a:tabLst>
                <a:tab pos="314952" algn="l"/>
              </a:tabLst>
            </a:pPr>
            <a:r>
              <a:rPr sz="3000" b="1" dirty="0">
                <a:latin typeface="Arial"/>
                <a:cs typeface="Arial"/>
              </a:rPr>
              <a:t>com </a:t>
            </a:r>
            <a:r>
              <a:rPr sz="3000" b="1" spc="-7" dirty="0">
                <a:latin typeface="Arial"/>
                <a:cs typeface="Arial"/>
              </a:rPr>
              <a:t>cronograma para pagamento e quitação até a data </a:t>
            </a:r>
            <a:r>
              <a:rPr sz="3000" b="1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da</a:t>
            </a:r>
            <a:r>
              <a:rPr sz="3000" b="1" dirty="0">
                <a:latin typeface="Arial"/>
                <a:cs typeface="Arial"/>
              </a:rPr>
              <a:t> prestação</a:t>
            </a:r>
            <a:r>
              <a:rPr sz="3000" b="1" spc="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de</a:t>
            </a:r>
            <a:r>
              <a:rPr sz="3000" b="1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contas</a:t>
            </a:r>
            <a:r>
              <a:rPr sz="3000" b="1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subsequente</a:t>
            </a:r>
            <a:r>
              <a:rPr sz="3000" b="1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para</a:t>
            </a:r>
            <a:r>
              <a:rPr sz="3000" b="1" dirty="0">
                <a:latin typeface="Arial"/>
                <a:cs typeface="Arial"/>
              </a:rPr>
              <a:t> o</a:t>
            </a:r>
            <a:r>
              <a:rPr sz="3000" b="1" spc="88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mesmo </a:t>
            </a:r>
            <a:r>
              <a:rPr sz="3000" b="1" dirty="0">
                <a:latin typeface="Arial"/>
                <a:cs typeface="Arial"/>
              </a:rPr>
              <a:t> cargo</a:t>
            </a:r>
            <a:endParaRPr sz="3000" dirty="0">
              <a:latin typeface="Arial"/>
              <a:cs typeface="Arial"/>
            </a:endParaRPr>
          </a:p>
          <a:p>
            <a:pPr marL="314952" indent="-298019" algn="just" defTabSz="609585">
              <a:spcBef>
                <a:spcPts val="1927"/>
              </a:spcBef>
              <a:buClr>
                <a:srgbClr val="420008"/>
              </a:buClr>
              <a:buFont typeface="Wingdings"/>
              <a:buChar char=""/>
              <a:tabLst>
                <a:tab pos="314952" algn="l"/>
              </a:tabLst>
            </a:pPr>
            <a:r>
              <a:rPr sz="3000" b="1" dirty="0">
                <a:latin typeface="Arial"/>
                <a:cs typeface="Arial"/>
              </a:rPr>
              <a:t>com</a:t>
            </a:r>
            <a:r>
              <a:rPr sz="3000" b="1" spc="-7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origem,</a:t>
            </a:r>
            <a:r>
              <a:rPr sz="3000" b="1" spc="-33" dirty="0">
                <a:latin typeface="Arial"/>
                <a:cs typeface="Arial"/>
              </a:rPr>
              <a:t> </a:t>
            </a:r>
            <a:r>
              <a:rPr sz="3000" b="1" spc="-20" dirty="0">
                <a:latin typeface="Arial"/>
                <a:cs typeface="Arial"/>
              </a:rPr>
              <a:t>valor</a:t>
            </a:r>
            <a:r>
              <a:rPr sz="3000" b="1" spc="73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e anuência</a:t>
            </a:r>
            <a:r>
              <a:rPr sz="3000" b="1" spc="13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expressa</a:t>
            </a:r>
            <a:r>
              <a:rPr sz="3000" b="1" spc="-20" dirty="0">
                <a:latin typeface="Arial"/>
                <a:cs typeface="Arial"/>
              </a:rPr>
              <a:t> </a:t>
            </a:r>
            <a:r>
              <a:rPr sz="3000" b="1" spc="-13" dirty="0">
                <a:latin typeface="Arial"/>
                <a:cs typeface="Arial"/>
              </a:rPr>
              <a:t>dos</a:t>
            </a:r>
            <a:r>
              <a:rPr sz="3000" b="1" spc="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credores</a:t>
            </a:r>
            <a:endParaRPr sz="3000" dirty="0">
              <a:latin typeface="Arial"/>
              <a:cs typeface="Arial"/>
            </a:endParaRPr>
          </a:p>
          <a:p>
            <a:pPr marL="314952" indent="-298019" algn="just" defTabSz="609585">
              <a:spcBef>
                <a:spcPts val="1927"/>
              </a:spcBef>
              <a:buClr>
                <a:srgbClr val="420008"/>
              </a:buClr>
              <a:buFont typeface="Wingdings"/>
              <a:buChar char=""/>
              <a:tabLst>
                <a:tab pos="314952" algn="l"/>
              </a:tabLst>
            </a:pPr>
            <a:r>
              <a:rPr sz="3000" b="1" spc="-7" dirty="0">
                <a:latin typeface="Arial"/>
                <a:cs typeface="Arial"/>
              </a:rPr>
              <a:t>indicação</a:t>
            </a:r>
            <a:r>
              <a:rPr sz="3000" b="1" spc="-13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da</a:t>
            </a:r>
            <a:r>
              <a:rPr sz="3000" b="1" spc="2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fonte</a:t>
            </a:r>
            <a:r>
              <a:rPr sz="3000" b="1" dirty="0">
                <a:latin typeface="Arial"/>
                <a:cs typeface="Arial"/>
              </a:rPr>
              <a:t> </a:t>
            </a:r>
            <a:r>
              <a:rPr sz="3000" b="1" spc="-13" dirty="0">
                <a:latin typeface="Arial"/>
                <a:cs typeface="Arial"/>
              </a:rPr>
              <a:t>dos</a:t>
            </a:r>
            <a:r>
              <a:rPr sz="3000" b="1" dirty="0">
                <a:latin typeface="Arial"/>
                <a:cs typeface="Arial"/>
              </a:rPr>
              <a:t> recursos</a:t>
            </a:r>
            <a:r>
              <a:rPr sz="3000" b="1" spc="-7" dirty="0">
                <a:latin typeface="Arial"/>
                <a:cs typeface="Arial"/>
              </a:rPr>
              <a:t> </a:t>
            </a:r>
            <a:r>
              <a:rPr sz="3000" b="1" spc="-13" dirty="0">
                <a:latin typeface="Arial"/>
                <a:cs typeface="Arial"/>
              </a:rPr>
              <a:t>que</a:t>
            </a:r>
            <a:r>
              <a:rPr sz="3000" b="1" spc="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quitarão</a:t>
            </a:r>
            <a:r>
              <a:rPr sz="3000" b="1" spc="-13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o</a:t>
            </a:r>
            <a:r>
              <a:rPr sz="3000" b="1" spc="-20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débito</a:t>
            </a:r>
            <a:endParaRPr sz="3000" dirty="0">
              <a:latin typeface="Arial"/>
              <a:cs typeface="Arial"/>
            </a:endParaRPr>
          </a:p>
          <a:p>
            <a:pPr marL="314952" indent="-298019" algn="just" defTabSz="609585">
              <a:spcBef>
                <a:spcPts val="1920"/>
              </a:spcBef>
              <a:buClr>
                <a:srgbClr val="420008"/>
              </a:buClr>
              <a:buFont typeface="Wingdings"/>
              <a:buChar char=""/>
              <a:tabLst>
                <a:tab pos="314952" algn="l"/>
              </a:tabLst>
            </a:pPr>
            <a:r>
              <a:rPr sz="3000" b="1" dirty="0">
                <a:latin typeface="Arial"/>
                <a:cs typeface="Arial"/>
              </a:rPr>
              <a:t>o</a:t>
            </a:r>
            <a:r>
              <a:rPr sz="3000" b="1" spc="1167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partido</a:t>
            </a:r>
            <a:r>
              <a:rPr sz="3000" b="1" spc="1180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passa</a:t>
            </a:r>
            <a:r>
              <a:rPr sz="3000" b="1" spc="1200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a</a:t>
            </a:r>
            <a:r>
              <a:rPr sz="3000" b="1" spc="1192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responder</a:t>
            </a:r>
            <a:r>
              <a:rPr sz="3000" b="1" spc="1192" dirty="0">
                <a:latin typeface="Arial"/>
                <a:cs typeface="Arial"/>
              </a:rPr>
              <a:t> </a:t>
            </a:r>
            <a:r>
              <a:rPr sz="3000" b="1" spc="-7" dirty="0">
                <a:latin typeface="Arial"/>
                <a:cs typeface="Arial"/>
              </a:rPr>
              <a:t>solidariamente</a:t>
            </a:r>
            <a:r>
              <a:rPr sz="3000" b="1" spc="1200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com</a:t>
            </a:r>
            <a:r>
              <a:rPr sz="3000" b="1" spc="1187" dirty="0">
                <a:latin typeface="Arial"/>
                <a:cs typeface="Arial"/>
              </a:rPr>
              <a:t> </a:t>
            </a:r>
            <a:r>
              <a:rPr sz="3000" b="1" dirty="0">
                <a:latin typeface="Arial"/>
                <a:cs typeface="Arial"/>
              </a:rPr>
              <a:t>o</a:t>
            </a:r>
            <a:endParaRPr sz="3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2023" y="6146577"/>
            <a:ext cx="5464387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3992780" algn="l"/>
                <a:tab pos="5040079" algn="l"/>
              </a:tabLst>
            </a:pPr>
            <a:r>
              <a:rPr sz="3200" b="1" dirty="0">
                <a:latin typeface="Arial"/>
                <a:cs typeface="Arial"/>
              </a:rPr>
              <a:t>c</a:t>
            </a:r>
            <a:r>
              <a:rPr sz="3200" b="1" spc="7" dirty="0">
                <a:latin typeface="Arial"/>
                <a:cs typeface="Arial"/>
              </a:rPr>
              <a:t>a</a:t>
            </a:r>
            <a:r>
              <a:rPr sz="3200" b="1" spc="-13" dirty="0">
                <a:latin typeface="Arial"/>
                <a:cs typeface="Arial"/>
              </a:rPr>
              <a:t>ndid</a:t>
            </a:r>
            <a:r>
              <a:rPr sz="3200" b="1" dirty="0">
                <a:latin typeface="Arial"/>
                <a:cs typeface="Arial"/>
              </a:rPr>
              <a:t>ato	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557963" y="6741064"/>
            <a:ext cx="237067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1600" spc="-13" dirty="0">
                <a:solidFill>
                  <a:srgbClr val="888888"/>
                </a:solidFill>
                <a:latin typeface="Calibri"/>
                <a:cs typeface="Calibri"/>
              </a:rPr>
              <a:t>93</a:t>
            </a:r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6964" y="505774"/>
            <a:ext cx="9005993" cy="83777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5333" spc="7" dirty="0">
                <a:latin typeface="Arial Black"/>
                <a:cs typeface="Arial Black"/>
              </a:rPr>
              <a:t>DÍVIDAS</a:t>
            </a:r>
            <a:r>
              <a:rPr sz="5333" spc="-67" dirty="0">
                <a:latin typeface="Arial Black"/>
                <a:cs typeface="Arial Black"/>
              </a:rPr>
              <a:t> </a:t>
            </a:r>
            <a:r>
              <a:rPr sz="5333" dirty="0">
                <a:latin typeface="Arial Black"/>
                <a:cs typeface="Arial Black"/>
              </a:rPr>
              <a:t>DE</a:t>
            </a:r>
            <a:r>
              <a:rPr sz="5333" spc="-33" dirty="0">
                <a:latin typeface="Arial Black"/>
                <a:cs typeface="Arial Black"/>
              </a:rPr>
              <a:t> </a:t>
            </a:r>
            <a:r>
              <a:rPr sz="5333" dirty="0">
                <a:latin typeface="Arial Black"/>
                <a:cs typeface="Arial Black"/>
              </a:rPr>
              <a:t>CAMPANHA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632037" y="1564494"/>
            <a:ext cx="11456247" cy="5184775"/>
          </a:xfrm>
          <a:prstGeom prst="rect">
            <a:avLst/>
          </a:prstGeom>
        </p:spPr>
        <p:txBody>
          <a:bodyPr vert="horz" wrap="square" lIns="0" tIns="249767" rIns="0" bIns="0" rtlCol="0">
            <a:spAutoFit/>
          </a:bodyPr>
          <a:lstStyle/>
          <a:p>
            <a:pPr marL="16933" defTabSz="609585">
              <a:spcBef>
                <a:spcPts val="1967"/>
              </a:spcBef>
            </a:pPr>
            <a:r>
              <a:rPr sz="3000" b="1" dirty="0">
                <a:latin typeface="Calibri"/>
                <a:cs typeface="Calibri"/>
              </a:rPr>
              <a:t>Os</a:t>
            </a:r>
            <a:r>
              <a:rPr sz="3000" b="1" spc="7" dirty="0">
                <a:latin typeface="Calibri"/>
                <a:cs typeface="Calibri"/>
              </a:rPr>
              <a:t> </a:t>
            </a:r>
            <a:r>
              <a:rPr sz="3000" b="1" spc="-13" dirty="0">
                <a:latin typeface="Calibri"/>
                <a:cs typeface="Calibri"/>
              </a:rPr>
              <a:t>valores</a:t>
            </a:r>
            <a:r>
              <a:rPr sz="3000" b="1" spc="-33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arrecadados</a:t>
            </a:r>
            <a:r>
              <a:rPr sz="3000" b="1" spc="-27" dirty="0">
                <a:latin typeface="Calibri"/>
                <a:cs typeface="Calibri"/>
              </a:rPr>
              <a:t> </a:t>
            </a:r>
            <a:r>
              <a:rPr sz="3000" b="1" spc="-7" dirty="0">
                <a:latin typeface="Calibri"/>
                <a:cs typeface="Calibri"/>
              </a:rPr>
              <a:t>para</a:t>
            </a:r>
            <a:r>
              <a:rPr sz="3000" b="1" spc="-27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quitação</a:t>
            </a:r>
            <a:r>
              <a:rPr sz="3000" b="1" spc="-53" dirty="0">
                <a:latin typeface="Calibri"/>
                <a:cs typeface="Calibri"/>
              </a:rPr>
              <a:t> </a:t>
            </a:r>
            <a:r>
              <a:rPr sz="3000" b="1" spc="7" dirty="0">
                <a:latin typeface="Calibri"/>
                <a:cs typeface="Calibri"/>
              </a:rPr>
              <a:t>dos</a:t>
            </a:r>
            <a:r>
              <a:rPr sz="3000" b="1" spc="-13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débitos</a:t>
            </a:r>
            <a:r>
              <a:rPr sz="3000" b="1" spc="-53" dirty="0">
                <a:latin typeface="Calibri"/>
                <a:cs typeface="Calibri"/>
              </a:rPr>
              <a:t> </a:t>
            </a:r>
            <a:r>
              <a:rPr sz="3000" b="1" spc="7" dirty="0">
                <a:latin typeface="Calibri"/>
                <a:cs typeface="Calibri"/>
              </a:rPr>
              <a:t>de</a:t>
            </a:r>
            <a:r>
              <a:rPr sz="3000" b="1" spc="-7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campanha</a:t>
            </a:r>
            <a:r>
              <a:rPr sz="3000" b="1" spc="-47" dirty="0">
                <a:latin typeface="Calibri"/>
                <a:cs typeface="Calibri"/>
              </a:rPr>
              <a:t> </a:t>
            </a:r>
            <a:r>
              <a:rPr sz="3000" b="1" spc="-7" dirty="0">
                <a:latin typeface="Calibri"/>
                <a:cs typeface="Calibri"/>
              </a:rPr>
              <a:t>devem:</a:t>
            </a:r>
            <a:endParaRPr sz="3000" dirty="0">
              <a:latin typeface="Calibri"/>
              <a:cs typeface="Calibri"/>
            </a:endParaRPr>
          </a:p>
          <a:p>
            <a:pPr marL="284473" indent="-268387" defTabSz="609585">
              <a:spcBef>
                <a:spcPts val="1853"/>
              </a:spcBef>
              <a:buClr>
                <a:srgbClr val="420008"/>
              </a:buClr>
              <a:buFont typeface="Wingdings"/>
              <a:buChar char=""/>
              <a:tabLst>
                <a:tab pos="285320" algn="l"/>
              </a:tabLst>
            </a:pPr>
            <a:r>
              <a:rPr sz="3067" b="1" spc="-13" dirty="0">
                <a:latin typeface="Calibri"/>
                <a:cs typeface="Calibri"/>
              </a:rPr>
              <a:t>transitar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pela</a:t>
            </a:r>
            <a:r>
              <a:rPr sz="3067" b="1" spc="33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conta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“Doações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para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Campanha”</a:t>
            </a:r>
            <a:r>
              <a:rPr sz="3067" b="1" spc="-2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partido</a:t>
            </a:r>
            <a:endParaRPr sz="3067" dirty="0">
              <a:latin typeface="Calibri"/>
              <a:cs typeface="Calibri"/>
            </a:endParaRPr>
          </a:p>
          <a:p>
            <a:pPr marL="284473" indent="-268387" defTabSz="609585">
              <a:spcBef>
                <a:spcPts val="1847"/>
              </a:spcBef>
              <a:buClr>
                <a:srgbClr val="420008"/>
              </a:buClr>
              <a:buFont typeface="Wingdings"/>
              <a:buChar char=""/>
              <a:tabLst>
                <a:tab pos="285320" algn="l"/>
              </a:tabLst>
            </a:pPr>
            <a:r>
              <a:rPr sz="3067" b="1" spc="-13" dirty="0">
                <a:latin typeface="Calibri"/>
                <a:cs typeface="Calibri"/>
              </a:rPr>
              <a:t>respeitar </a:t>
            </a:r>
            <a:r>
              <a:rPr sz="3067" b="1" dirty="0">
                <a:latin typeface="Calibri"/>
                <a:cs typeface="Calibri"/>
              </a:rPr>
              <a:t>os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limites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de </a:t>
            </a:r>
            <a:r>
              <a:rPr sz="3067" b="1" spc="-7" dirty="0">
                <a:latin typeface="Calibri"/>
                <a:cs typeface="Calibri"/>
              </a:rPr>
              <a:t>doações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(base: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ano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anterior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ao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da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eleição)</a:t>
            </a:r>
            <a:endParaRPr sz="3067" dirty="0">
              <a:latin typeface="Calibri"/>
              <a:cs typeface="Calibri"/>
            </a:endParaRPr>
          </a:p>
          <a:p>
            <a:pPr marL="284473" indent="-268387" defTabSz="609585">
              <a:spcBef>
                <a:spcPts val="1840"/>
              </a:spcBef>
              <a:buClr>
                <a:srgbClr val="420008"/>
              </a:buClr>
              <a:buFont typeface="Wingdings"/>
              <a:buChar char=""/>
              <a:tabLst>
                <a:tab pos="285320" algn="l"/>
              </a:tabLst>
            </a:pPr>
            <a:r>
              <a:rPr sz="3067" b="1" spc="-13" dirty="0">
                <a:latin typeface="Calibri"/>
                <a:cs typeface="Calibri"/>
              </a:rPr>
              <a:t>respeitar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as</a:t>
            </a:r>
            <a:r>
              <a:rPr sz="3067" b="1" spc="-7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fontes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lícitas</a:t>
            </a:r>
            <a:r>
              <a:rPr sz="3067" b="1" dirty="0">
                <a:latin typeface="Calibri"/>
                <a:cs typeface="Calibri"/>
              </a:rPr>
              <a:t> de</a:t>
            </a:r>
            <a:r>
              <a:rPr sz="3067" b="1" spc="-7" dirty="0">
                <a:latin typeface="Calibri"/>
                <a:cs typeface="Calibri"/>
              </a:rPr>
              <a:t> arrecadação</a:t>
            </a:r>
            <a:endParaRPr sz="3067" dirty="0">
              <a:latin typeface="Calibri"/>
              <a:cs typeface="Calibri"/>
            </a:endParaRPr>
          </a:p>
          <a:p>
            <a:pPr marL="16933" defTabSz="609585">
              <a:spcBef>
                <a:spcPts val="1847"/>
              </a:spcBef>
            </a:pPr>
            <a:r>
              <a:rPr sz="3067" b="1" spc="-7" dirty="0">
                <a:latin typeface="Calibri"/>
                <a:cs typeface="Calibri"/>
              </a:rPr>
              <a:t>Obs:</a:t>
            </a:r>
            <a:r>
              <a:rPr sz="3067" b="1" spc="29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os</a:t>
            </a:r>
            <a:r>
              <a:rPr sz="3067" b="1" spc="293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valores</a:t>
            </a:r>
            <a:r>
              <a:rPr sz="3067" b="1" spc="300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deverão</a:t>
            </a:r>
            <a:r>
              <a:rPr sz="3067" b="1" spc="30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constar</a:t>
            </a:r>
            <a:r>
              <a:rPr sz="3067" b="1" spc="305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das</a:t>
            </a:r>
            <a:r>
              <a:rPr sz="3067" b="1" spc="30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prestações</a:t>
            </a:r>
            <a:r>
              <a:rPr sz="3067" b="1" spc="29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de</a:t>
            </a:r>
            <a:r>
              <a:rPr sz="3067" b="1" spc="32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contas</a:t>
            </a:r>
            <a:r>
              <a:rPr sz="3067" b="1" spc="30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anuais</a:t>
            </a:r>
            <a:r>
              <a:rPr sz="3067" b="1" spc="29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dos</a:t>
            </a:r>
            <a:endParaRPr sz="3067" dirty="0">
              <a:latin typeface="Calibri"/>
              <a:cs typeface="Calibri"/>
            </a:endParaRPr>
          </a:p>
          <a:p>
            <a:pPr marL="16933" defTabSz="609585"/>
            <a:r>
              <a:rPr sz="3067" b="1" dirty="0">
                <a:latin typeface="Calibri"/>
                <a:cs typeface="Calibri"/>
              </a:rPr>
              <a:t>partidos,</a:t>
            </a:r>
            <a:r>
              <a:rPr sz="3067" b="1" spc="-33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até</a:t>
            </a:r>
            <a:r>
              <a:rPr sz="3067" b="1" spc="-3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 </a:t>
            </a:r>
            <a:r>
              <a:rPr sz="3067" b="1" spc="-20" dirty="0">
                <a:latin typeface="Calibri"/>
                <a:cs typeface="Calibri"/>
              </a:rPr>
              <a:t>integral</a:t>
            </a:r>
            <a:r>
              <a:rPr sz="3067" b="1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quitação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dos</a:t>
            </a:r>
            <a:r>
              <a:rPr sz="3067" b="1" spc="-20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débitos.</a:t>
            </a:r>
            <a:endParaRPr sz="3067" dirty="0">
              <a:latin typeface="Calibri"/>
              <a:cs typeface="Calibri"/>
            </a:endParaRPr>
          </a:p>
          <a:p>
            <a:pPr marL="16933" defTabSz="609585">
              <a:spcBef>
                <a:spcPts val="1840"/>
              </a:spcBef>
            </a:pPr>
            <a:r>
              <a:rPr sz="3067" b="1" dirty="0">
                <a:latin typeface="Calibri"/>
                <a:cs typeface="Calibri"/>
              </a:rPr>
              <a:t>Dívidas</a:t>
            </a:r>
            <a:r>
              <a:rPr sz="3067" b="1" spc="545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dos</a:t>
            </a:r>
            <a:r>
              <a:rPr sz="3067" b="1" spc="540" dirty="0">
                <a:latin typeface="Calibri"/>
                <a:cs typeface="Calibri"/>
              </a:rPr>
              <a:t> </a:t>
            </a:r>
            <a:r>
              <a:rPr sz="3067" b="1" spc="-20" dirty="0">
                <a:latin typeface="Calibri"/>
                <a:cs typeface="Calibri"/>
              </a:rPr>
              <a:t>órgãos</a:t>
            </a:r>
            <a:r>
              <a:rPr sz="3067" b="1" spc="53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partidários</a:t>
            </a:r>
            <a:r>
              <a:rPr sz="3067" b="1" spc="54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não</a:t>
            </a:r>
            <a:r>
              <a:rPr sz="3067" b="1" spc="56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precisam</a:t>
            </a:r>
            <a:r>
              <a:rPr sz="3067" b="1" spc="553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autorização</a:t>
            </a:r>
            <a:r>
              <a:rPr sz="3067" b="1" spc="56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da</a:t>
            </a:r>
            <a:r>
              <a:rPr sz="3067" b="1" spc="540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direção</a:t>
            </a:r>
            <a:endParaRPr sz="3067" dirty="0">
              <a:latin typeface="Calibri"/>
              <a:cs typeface="Calibri"/>
            </a:endParaRPr>
          </a:p>
          <a:p>
            <a:pPr marL="16933" defTabSz="609585">
              <a:spcBef>
                <a:spcPts val="33"/>
              </a:spcBef>
            </a:pPr>
            <a:r>
              <a:rPr sz="3067" b="1" dirty="0">
                <a:latin typeface="Calibri"/>
                <a:cs typeface="Calibri"/>
              </a:rPr>
              <a:t>nacional,</a:t>
            </a:r>
            <a:r>
              <a:rPr sz="3067" b="1" spc="-3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mas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13" dirty="0">
                <a:latin typeface="Calibri"/>
                <a:cs typeface="Calibri"/>
              </a:rPr>
              <a:t>tem</a:t>
            </a:r>
            <a:r>
              <a:rPr sz="3067" b="1" spc="13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de </a:t>
            </a:r>
            <a:r>
              <a:rPr sz="3067" b="1" spc="-7" dirty="0">
                <a:latin typeface="Calibri"/>
                <a:cs typeface="Calibri"/>
              </a:rPr>
              <a:t>observar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tudo que</a:t>
            </a:r>
            <a:r>
              <a:rPr sz="3067" b="1" spc="-7" dirty="0">
                <a:latin typeface="Calibri"/>
                <a:cs typeface="Calibri"/>
              </a:rPr>
              <a:t> </a:t>
            </a:r>
            <a:r>
              <a:rPr sz="3067" b="1" spc="-27" dirty="0">
                <a:latin typeface="Calibri"/>
                <a:cs typeface="Calibri"/>
              </a:rPr>
              <a:t>foi</a:t>
            </a:r>
            <a:r>
              <a:rPr sz="3067" b="1" spc="20" dirty="0">
                <a:latin typeface="Calibri"/>
                <a:cs typeface="Calibri"/>
              </a:rPr>
              <a:t> </a:t>
            </a:r>
            <a:r>
              <a:rPr sz="3067" b="1" dirty="0">
                <a:latin typeface="Calibri"/>
                <a:cs typeface="Calibri"/>
              </a:rPr>
              <a:t>acima</a:t>
            </a:r>
            <a:r>
              <a:rPr sz="3067" b="1" spc="7" dirty="0">
                <a:latin typeface="Calibri"/>
                <a:cs typeface="Calibri"/>
              </a:rPr>
              <a:t> </a:t>
            </a:r>
            <a:r>
              <a:rPr sz="3067" b="1" spc="-7" dirty="0">
                <a:latin typeface="Calibri"/>
                <a:cs typeface="Calibri"/>
              </a:rPr>
              <a:t>descrito.</a:t>
            </a:r>
            <a:endParaRPr sz="3067" dirty="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1544300" y="6537220"/>
            <a:ext cx="341205" cy="250496"/>
          </a:xfrm>
          <a:prstGeom prst="rect">
            <a:avLst/>
          </a:prstGeom>
        </p:spPr>
        <p:txBody>
          <a:bodyPr vert="horz" wrap="square" lIns="0" tIns="4233" rIns="0" bIns="0" rtlCol="0">
            <a:spAutoFit/>
          </a:bodyPr>
          <a:lstStyle/>
          <a:p>
            <a:pPr marL="50799" defTabSz="609585">
              <a:spcBef>
                <a:spcPts val="33"/>
              </a:spcBef>
            </a:pPr>
            <a:fld id="{81D60167-4931-47E6-BA6A-407CBD079E47}" type="slidenum">
              <a:rPr sz="1600" dirty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spcBef>
                  <a:spcPts val="33"/>
                </a:spcBef>
              </a:pPr>
              <a:t>74</a:t>
            </a:fld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49651" y="447165"/>
            <a:ext cx="10532750" cy="75576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4800" spc="-40" dirty="0">
                <a:latin typeface="Arial Black"/>
                <a:cs typeface="Arial Black"/>
              </a:rPr>
              <a:t>PRESTAÇÃO</a:t>
            </a:r>
            <a:r>
              <a:rPr sz="4800" spc="-20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DE</a:t>
            </a:r>
            <a:r>
              <a:rPr sz="4800" spc="-13" dirty="0">
                <a:latin typeface="Arial Black"/>
                <a:cs typeface="Arial Black"/>
              </a:rPr>
              <a:t> </a:t>
            </a:r>
            <a:r>
              <a:rPr sz="4800" spc="-53" dirty="0">
                <a:latin typeface="Arial Black"/>
                <a:cs typeface="Arial Black"/>
              </a:rPr>
              <a:t>CONTAS</a:t>
            </a:r>
            <a:r>
              <a:rPr sz="4800" spc="-13" dirty="0">
                <a:latin typeface="Arial Black"/>
                <a:cs typeface="Arial Black"/>
              </a:rPr>
              <a:t> FINAL</a:t>
            </a:r>
            <a:endParaRPr sz="4800" dirty="0">
              <a:latin typeface="Arial Black"/>
              <a:cs typeface="Arial Blac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2171" y="3552946"/>
            <a:ext cx="3717531" cy="2650644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5EDE415F-3841-961B-478D-ECBEE04C6B48}"/>
              </a:ext>
            </a:extLst>
          </p:cNvPr>
          <p:cNvSpPr txBox="1"/>
          <p:nvPr/>
        </p:nvSpPr>
        <p:spPr>
          <a:xfrm>
            <a:off x="3029639" y="2701179"/>
            <a:ext cx="4113953" cy="3502411"/>
          </a:xfrm>
          <a:prstGeom prst="rect">
            <a:avLst/>
          </a:prstGeom>
        </p:spPr>
        <p:txBody>
          <a:bodyPr vert="horz" wrap="square" lIns="0" tIns="105833" rIns="0" bIns="0" rtlCol="0">
            <a:spAutoFit/>
          </a:bodyPr>
          <a:lstStyle/>
          <a:p>
            <a:pPr marL="16933" algn="ctr" defTabSz="609585">
              <a:spcBef>
                <a:spcPts val="833"/>
              </a:spcBef>
            </a:pPr>
            <a:r>
              <a:rPr sz="2933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Regra:</a:t>
            </a:r>
            <a:endParaRPr sz="2933" dirty="0">
              <a:latin typeface="Arial"/>
              <a:cs typeface="Arial"/>
            </a:endParaRPr>
          </a:p>
          <a:p>
            <a:pPr marL="16933" marR="6773" algn="ctr" defTabSz="609585">
              <a:lnSpc>
                <a:spcPts val="4240"/>
              </a:lnSpc>
              <a:spcBef>
                <a:spcPts val="240"/>
              </a:spcBef>
            </a:pPr>
            <a:r>
              <a:rPr sz="2933" b="1" spc="-7" dirty="0">
                <a:latin typeface="Arial"/>
                <a:cs typeface="Arial"/>
              </a:rPr>
              <a:t>30</a:t>
            </a:r>
            <a:r>
              <a:rPr sz="2933" b="1" spc="-1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dias</a:t>
            </a:r>
            <a:r>
              <a:rPr sz="2933" b="1" spc="-2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após</a:t>
            </a:r>
            <a:r>
              <a:rPr sz="2933" b="1" spc="2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o</a:t>
            </a:r>
            <a:r>
              <a:rPr sz="2933" b="1" spc="-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1º</a:t>
            </a:r>
            <a:r>
              <a:rPr sz="2933" b="1" spc="-2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turno </a:t>
            </a:r>
            <a:r>
              <a:rPr sz="2933" b="1" spc="-80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20</a:t>
            </a:r>
            <a:r>
              <a:rPr sz="2933" b="1" spc="-2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dias</a:t>
            </a:r>
            <a:r>
              <a:rPr sz="2933" b="1" spc="-2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após</a:t>
            </a:r>
            <a:r>
              <a:rPr sz="2933" b="1" spc="2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o</a:t>
            </a:r>
            <a:r>
              <a:rPr sz="2933" b="1" spc="-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2º </a:t>
            </a:r>
            <a:r>
              <a:rPr sz="2933" b="1" dirty="0">
                <a:latin typeface="Arial"/>
                <a:cs typeface="Arial"/>
              </a:rPr>
              <a:t>turno</a:t>
            </a:r>
            <a:endParaRPr sz="2933" dirty="0">
              <a:latin typeface="Arial"/>
              <a:cs typeface="Arial"/>
            </a:endParaRPr>
          </a:p>
          <a:p>
            <a:pPr marL="16933" algn="ctr" defTabSz="609585">
              <a:spcBef>
                <a:spcPts val="2352"/>
              </a:spcBef>
            </a:pPr>
            <a:r>
              <a:rPr sz="2933" b="1" u="heavy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2022:</a:t>
            </a:r>
            <a:endParaRPr sz="2933" dirty="0">
              <a:latin typeface="Arial"/>
              <a:cs typeface="Arial"/>
            </a:endParaRPr>
          </a:p>
          <a:p>
            <a:pPr marL="16933" algn="ctr" defTabSz="609585">
              <a:spcBef>
                <a:spcPts val="693"/>
              </a:spcBef>
            </a:pPr>
            <a:r>
              <a:rPr sz="2933" b="1" dirty="0">
                <a:latin typeface="Arial"/>
                <a:cs typeface="Arial"/>
              </a:rPr>
              <a:t>1ª</a:t>
            </a:r>
            <a:r>
              <a:rPr sz="2933" b="1" spc="-3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de</a:t>
            </a:r>
            <a:r>
              <a:rPr sz="2933" b="1" spc="-5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novembro</a:t>
            </a:r>
            <a:endParaRPr sz="2933" dirty="0">
              <a:latin typeface="Arial"/>
              <a:cs typeface="Arial"/>
            </a:endParaRPr>
          </a:p>
          <a:p>
            <a:pPr marL="16933" algn="ctr" defTabSz="609585">
              <a:spcBef>
                <a:spcPts val="727"/>
              </a:spcBef>
            </a:pPr>
            <a:r>
              <a:rPr sz="2933" b="1" spc="-7" dirty="0">
                <a:latin typeface="Arial"/>
                <a:cs typeface="Arial"/>
              </a:rPr>
              <a:t>19</a:t>
            </a:r>
            <a:r>
              <a:rPr sz="2933" b="1" spc="-4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de</a:t>
            </a:r>
            <a:r>
              <a:rPr sz="2933" b="1" spc="-7" dirty="0">
                <a:latin typeface="Arial"/>
                <a:cs typeface="Arial"/>
              </a:rPr>
              <a:t> novembro</a:t>
            </a:r>
            <a:endParaRPr sz="2933" dirty="0">
              <a:latin typeface="Arial"/>
              <a:cs typeface="Arial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68346B44-69B8-C33F-3B49-908ADD00CA6D}"/>
              </a:ext>
            </a:extLst>
          </p:cNvPr>
          <p:cNvSpPr txBox="1">
            <a:spLocks/>
          </p:cNvSpPr>
          <p:nvPr/>
        </p:nvSpPr>
        <p:spPr>
          <a:xfrm>
            <a:off x="3237460" y="1586250"/>
            <a:ext cx="3690475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 algn="ctr">
              <a:spcBef>
                <a:spcPts val="133"/>
              </a:spcBef>
            </a:pPr>
            <a:r>
              <a:rPr lang="pt-BR" sz="4800" spc="-7" dirty="0">
                <a:latin typeface="Arial Black"/>
                <a:cs typeface="Arial Black"/>
              </a:rPr>
              <a:t>PRA</a:t>
            </a:r>
            <a:r>
              <a:rPr lang="pt-BR" sz="4800" spc="20" dirty="0">
                <a:latin typeface="Arial Black"/>
                <a:cs typeface="Arial Black"/>
              </a:rPr>
              <a:t>Z</a:t>
            </a:r>
            <a:r>
              <a:rPr lang="pt-BR" sz="4800" dirty="0">
                <a:latin typeface="Arial Black"/>
                <a:cs typeface="Arial Black"/>
              </a:rPr>
              <a:t>OS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777" y="1536099"/>
            <a:ext cx="11272520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321725" indent="-305639" defTabSz="609585">
              <a:spcBef>
                <a:spcPts val="133"/>
              </a:spcBef>
              <a:buClr>
                <a:srgbClr val="800000"/>
              </a:buClr>
              <a:buSzPct val="64583"/>
              <a:buFont typeface="Wingdings"/>
              <a:buChar char=""/>
              <a:tabLst>
                <a:tab pos="322572" algn="l"/>
                <a:tab pos="1781342" algn="l"/>
                <a:tab pos="2533163" algn="l"/>
                <a:tab pos="4955415" algn="l"/>
                <a:tab pos="5951071" algn="l"/>
                <a:tab pos="8471535" algn="l"/>
                <a:tab pos="8993069" algn="l"/>
                <a:tab pos="10782030" algn="l"/>
              </a:tabLst>
            </a:pPr>
            <a:r>
              <a:rPr sz="3200" b="1" spc="-280" dirty="0">
                <a:latin typeface="Arial"/>
                <a:cs typeface="Arial"/>
              </a:rPr>
              <a:t>T</a:t>
            </a:r>
            <a:r>
              <a:rPr sz="3200" b="1" dirty="0">
                <a:latin typeface="Arial"/>
                <a:cs typeface="Arial"/>
              </a:rPr>
              <a:t>odos	</a:t>
            </a:r>
            <a:r>
              <a:rPr sz="3200" b="1" spc="-7" dirty="0">
                <a:latin typeface="Arial"/>
                <a:cs typeface="Arial"/>
              </a:rPr>
              <a:t>o</a:t>
            </a:r>
            <a:r>
              <a:rPr sz="3200" b="1" dirty="0">
                <a:latin typeface="Arial"/>
                <a:cs typeface="Arial"/>
              </a:rPr>
              <a:t>s	</a:t>
            </a:r>
            <a:r>
              <a:rPr sz="3200" b="1" spc="-7" dirty="0">
                <a:latin typeface="Arial"/>
                <a:cs typeface="Arial"/>
              </a:rPr>
              <a:t>c</a:t>
            </a:r>
            <a:r>
              <a:rPr sz="3200" b="1" dirty="0">
                <a:latin typeface="Arial"/>
                <a:cs typeface="Arial"/>
              </a:rPr>
              <a:t>an</a:t>
            </a:r>
            <a:r>
              <a:rPr sz="3200" b="1" spc="-20" dirty="0">
                <a:latin typeface="Arial"/>
                <a:cs typeface="Arial"/>
              </a:rPr>
              <a:t>d</a:t>
            </a:r>
            <a:r>
              <a:rPr sz="3200" b="1" spc="7" dirty="0">
                <a:latin typeface="Arial"/>
                <a:cs typeface="Arial"/>
              </a:rPr>
              <a:t>i</a:t>
            </a:r>
            <a:r>
              <a:rPr sz="3200" b="1" dirty="0">
                <a:latin typeface="Arial"/>
                <a:cs typeface="Arial"/>
              </a:rPr>
              <a:t>datos	</a:t>
            </a:r>
            <a:r>
              <a:rPr sz="3200" b="1" spc="-13" dirty="0">
                <a:latin typeface="Arial"/>
                <a:cs typeface="Arial"/>
              </a:rPr>
              <a:t>qu</a:t>
            </a:r>
            <a:r>
              <a:rPr sz="3200" b="1" dirty="0">
                <a:latin typeface="Arial"/>
                <a:cs typeface="Arial"/>
              </a:rPr>
              <a:t>e	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eq</a:t>
            </a:r>
            <a:r>
              <a:rPr sz="3200" b="1" u="heavy" spc="-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u</a:t>
            </a:r>
            <a:r>
              <a:rPr sz="3200" b="1" u="heavy" spc="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m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	o	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eg</a:t>
            </a:r>
            <a:r>
              <a:rPr sz="3200" b="1" u="heavy" spc="-2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i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st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ro	</a:t>
            </a:r>
            <a:r>
              <a:rPr sz="3200" b="1" u="heavy" spc="-13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8002" y="2023354"/>
            <a:ext cx="2473113" cy="100198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200" b="1" spc="-7" dirty="0">
                <a:latin typeface="Arial"/>
                <a:cs typeface="Arial"/>
              </a:rPr>
              <a:t>candidatura:</a:t>
            </a:r>
            <a:endParaRPr sz="3200" dirty="0">
              <a:latin typeface="Arial"/>
              <a:cs typeface="Arial"/>
            </a:endParaRPr>
          </a:p>
          <a:p>
            <a:pPr marL="16933" defTabSz="609585">
              <a:spcBef>
                <a:spcPts val="7"/>
              </a:spcBef>
            </a:pPr>
            <a:r>
              <a:rPr sz="3200" b="1" spc="-7" dirty="0">
                <a:latin typeface="Arial"/>
                <a:cs typeface="Arial"/>
              </a:rPr>
              <a:t>(renúncia),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1945" y="2023354"/>
            <a:ext cx="2559473" cy="100198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365751" defTabSz="609585">
              <a:spcBef>
                <a:spcPts val="133"/>
              </a:spcBef>
            </a:pPr>
            <a:r>
              <a:rPr sz="3200" b="1" spc="-7" dirty="0">
                <a:latin typeface="Arial"/>
                <a:cs typeface="Arial"/>
              </a:rPr>
              <a:t>deferidos,</a:t>
            </a:r>
            <a:endParaRPr sz="3200" dirty="0">
              <a:latin typeface="Arial"/>
              <a:cs typeface="Arial"/>
            </a:endParaRPr>
          </a:p>
          <a:p>
            <a:pPr marL="16933" defTabSz="609585">
              <a:spcBef>
                <a:spcPts val="7"/>
              </a:spcBef>
            </a:pPr>
            <a:r>
              <a:rPr sz="3200" b="1" spc="-7" dirty="0">
                <a:latin typeface="Arial"/>
                <a:cs typeface="Arial"/>
              </a:rPr>
              <a:t>substituídos,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32739" y="2023354"/>
            <a:ext cx="2588260" cy="100198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200" b="1" spc="-7" dirty="0">
                <a:latin typeface="Arial"/>
                <a:cs typeface="Arial"/>
              </a:rPr>
              <a:t>indeferidos,</a:t>
            </a:r>
            <a:endParaRPr sz="3200">
              <a:latin typeface="Arial"/>
              <a:cs typeface="Arial"/>
            </a:endParaRPr>
          </a:p>
          <a:p>
            <a:pPr marL="267540" defTabSz="609585">
              <a:spcBef>
                <a:spcPts val="7"/>
              </a:spcBef>
            </a:pPr>
            <a:r>
              <a:rPr sz="3200" b="1" spc="-7" dirty="0">
                <a:latin typeface="Arial"/>
                <a:cs typeface="Arial"/>
              </a:rPr>
              <a:t>substitutos,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07079" y="2023354"/>
            <a:ext cx="2272452" cy="100198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R="6773" algn="r" defTabSz="609585">
              <a:spcBef>
                <a:spcPts val="133"/>
              </a:spcBef>
            </a:pPr>
            <a:r>
              <a:rPr sz="3200" b="1" dirty="0">
                <a:latin typeface="Arial"/>
                <a:cs typeface="Arial"/>
              </a:rPr>
              <a:t>desistentes</a:t>
            </a:r>
            <a:endParaRPr sz="3200" dirty="0">
              <a:latin typeface="Arial"/>
              <a:cs typeface="Arial"/>
            </a:endParaRPr>
          </a:p>
          <a:p>
            <a:pPr marR="9313" algn="r" defTabSz="609585">
              <a:spcBef>
                <a:spcPts val="7"/>
              </a:spcBef>
            </a:pPr>
            <a:r>
              <a:rPr sz="3200" b="1" spc="-7" dirty="0">
                <a:latin typeface="Arial"/>
                <a:cs typeface="Arial"/>
              </a:rPr>
              <a:t>cassados,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24457" y="684766"/>
            <a:ext cx="11330093" cy="57109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pc="-13" dirty="0">
                <a:latin typeface="Arial Black"/>
                <a:cs typeface="Arial Black"/>
              </a:rPr>
              <a:t>QUEM</a:t>
            </a:r>
            <a:r>
              <a:rPr spc="20" dirty="0">
                <a:latin typeface="Arial Black"/>
                <a:cs typeface="Arial Black"/>
              </a:rPr>
              <a:t> </a:t>
            </a:r>
            <a:r>
              <a:rPr spc="-7" dirty="0">
                <a:latin typeface="Arial Black"/>
                <a:cs typeface="Arial Black"/>
              </a:rPr>
              <a:t>DEVE</a:t>
            </a:r>
            <a:r>
              <a:rPr dirty="0">
                <a:latin typeface="Arial Black"/>
                <a:cs typeface="Arial Black"/>
              </a:rPr>
              <a:t> </a:t>
            </a:r>
            <a:r>
              <a:rPr spc="-47" dirty="0">
                <a:latin typeface="Arial Black"/>
                <a:cs typeface="Arial Black"/>
              </a:rPr>
              <a:t>PRESTAR</a:t>
            </a:r>
            <a:r>
              <a:rPr spc="40" dirty="0">
                <a:latin typeface="Arial Black"/>
                <a:cs typeface="Arial Black"/>
              </a:rPr>
              <a:t> </a:t>
            </a:r>
            <a:r>
              <a:rPr spc="-53" dirty="0">
                <a:latin typeface="Arial Black"/>
                <a:cs typeface="Arial Black"/>
              </a:rPr>
              <a:t>CONTAS</a:t>
            </a:r>
            <a:r>
              <a:rPr spc="27" dirty="0">
                <a:latin typeface="Arial Black"/>
                <a:cs typeface="Arial Black"/>
              </a:rPr>
              <a:t> </a:t>
            </a:r>
            <a:r>
              <a:rPr spc="-20" dirty="0">
                <a:latin typeface="Arial Black"/>
                <a:cs typeface="Arial Black"/>
              </a:rPr>
              <a:t>ELEITORAIS?</a:t>
            </a:r>
            <a:endParaRPr dirty="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idx="1"/>
          </p:nvPr>
        </p:nvSpPr>
        <p:spPr>
          <a:xfrm>
            <a:off x="624457" y="3305574"/>
            <a:ext cx="11165764" cy="3353909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R="11853">
              <a:spcBef>
                <a:spcPts val="133"/>
              </a:spcBef>
              <a:buClr>
                <a:srgbClr val="002060"/>
              </a:buClr>
              <a:buFont typeface="Wingdings" panose="05000000000000000000" pitchFamily="2" charset="2"/>
              <a:buChar char="q"/>
              <a:tabLst>
                <a:tab pos="2475590" algn="l"/>
                <a:tab pos="3658355" algn="l"/>
                <a:tab pos="4999442" algn="l"/>
                <a:tab pos="5886726" algn="l"/>
                <a:tab pos="7658755" algn="l"/>
                <a:tab pos="8546040" algn="l"/>
              </a:tabLst>
            </a:pP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faleci</a:t>
            </a:r>
            <a:r>
              <a:rPr sz="2800" b="1" spc="-20" dirty="0">
                <a:solidFill>
                  <a:schemeClr val="tx1"/>
                </a:solidFill>
                <a:latin typeface="Arial"/>
                <a:cs typeface="Arial"/>
              </a:rPr>
              <a:t>d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o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s	(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po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r	me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i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o	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d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o	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p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sz="2800" b="1" spc="7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t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i</a:t>
            </a:r>
            <a:r>
              <a:rPr sz="2800" b="1" spc="7" dirty="0">
                <a:solidFill>
                  <a:schemeClr val="tx1"/>
                </a:solidFill>
                <a:latin typeface="Arial"/>
                <a:cs typeface="Arial"/>
              </a:rPr>
              <a:t>d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o	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o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u	adm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ini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st</a:t>
            </a:r>
            <a:r>
              <a:rPr sz="2800" b="1" spc="33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ad</a:t>
            </a:r>
            <a:r>
              <a:rPr sz="2800" b="1" spc="-20" dirty="0">
                <a:solidFill>
                  <a:schemeClr val="tx1"/>
                </a:solidFill>
                <a:latin typeface="Arial"/>
                <a:cs typeface="Arial"/>
              </a:rPr>
              <a:t>o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r 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financeiro).</a:t>
            </a:r>
            <a:endParaRPr sz="280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spcBef>
                <a:spcPts val="2647"/>
              </a:spcBef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Obs:</a:t>
            </a:r>
            <a:r>
              <a:rPr sz="2800" b="1" spc="40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as</a:t>
            </a:r>
            <a:r>
              <a:rPr sz="2800" b="1" spc="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contas</a:t>
            </a:r>
            <a:r>
              <a:rPr sz="2800" b="1" spc="36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do</a:t>
            </a:r>
            <a:r>
              <a:rPr sz="2800" b="1" spc="41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candidato</a:t>
            </a:r>
            <a:r>
              <a:rPr sz="2800" b="1" spc="38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majoritário</a:t>
            </a:r>
            <a:r>
              <a:rPr sz="2800" b="1" spc="41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englobam</a:t>
            </a:r>
            <a:r>
              <a:rPr sz="2800" b="1" spc="39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as</a:t>
            </a:r>
            <a:r>
              <a:rPr sz="2800" b="1" spc="42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do</a:t>
            </a:r>
            <a:endParaRPr sz="28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spcBef>
                <a:spcPts val="7"/>
              </a:spcBef>
              <a:buClr>
                <a:srgbClr val="002060"/>
              </a:buClr>
              <a:buNone/>
            </a:pPr>
            <a:r>
              <a:rPr sz="2800" b="1" spc="-20" dirty="0">
                <a:solidFill>
                  <a:schemeClr val="tx1"/>
                </a:solidFill>
                <a:latin typeface="Arial"/>
                <a:cs typeface="Arial"/>
              </a:rPr>
              <a:t>vice</a:t>
            </a:r>
            <a:r>
              <a:rPr sz="2800" b="1" spc="2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e as</a:t>
            </a:r>
            <a:r>
              <a:rPr sz="2800" b="1" spc="-2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do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suplente</a:t>
            </a:r>
            <a:r>
              <a:rPr sz="2800" b="1" spc="-2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(senador).</a:t>
            </a:r>
            <a:endParaRPr sz="280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spcBef>
                <a:spcPts val="67"/>
              </a:spcBef>
              <a:buClr>
                <a:srgbClr val="002060"/>
              </a:buClr>
              <a:buFont typeface="Wingdings" panose="05000000000000000000" pitchFamily="2" charset="2"/>
              <a:buChar char="q"/>
            </a:pPr>
            <a:endParaRPr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473286" marR="8466" indent="-457200">
              <a:buClr>
                <a:srgbClr val="002060"/>
              </a:buClr>
              <a:buSzPct val="64583"/>
              <a:buFont typeface="Wingdings" panose="05000000000000000000" pitchFamily="2" charset="2"/>
              <a:buChar char="q"/>
              <a:tabLst>
                <a:tab pos="322572" algn="l"/>
              </a:tabLst>
            </a:pPr>
            <a:r>
              <a:rPr sz="2800" b="1" spc="-60" dirty="0">
                <a:solidFill>
                  <a:schemeClr val="tx1"/>
                </a:solidFill>
                <a:latin typeface="Arial"/>
                <a:cs typeface="Arial"/>
              </a:rPr>
              <a:t>Todas</a:t>
            </a:r>
            <a:r>
              <a:rPr sz="2800" b="1" spc="2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as</a:t>
            </a:r>
            <a:r>
              <a:rPr sz="2800" b="1" spc="2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esferas</a:t>
            </a:r>
            <a:r>
              <a:rPr sz="2800" b="1" spc="3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partidárias,</a:t>
            </a:r>
            <a:r>
              <a:rPr sz="2800" b="1" spc="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ainda</a:t>
            </a:r>
            <a:r>
              <a:rPr sz="2800" b="1" spc="1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que</a:t>
            </a:r>
            <a:r>
              <a:rPr sz="2800" b="1" spc="2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constituídas</a:t>
            </a:r>
            <a:r>
              <a:rPr sz="2800" b="1" spc="2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sob </a:t>
            </a:r>
            <a:r>
              <a:rPr sz="2800" b="1" spc="-86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forma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de </a:t>
            </a:r>
            <a:r>
              <a:rPr sz="2800" b="1" dirty="0">
                <a:solidFill>
                  <a:schemeClr val="tx1"/>
                </a:solidFill>
                <a:latin typeface="Arial"/>
                <a:cs typeface="Arial"/>
              </a:rPr>
              <a:t>comissão</a:t>
            </a:r>
            <a:r>
              <a:rPr sz="2800" b="1" spc="-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sz="2800" b="1" spc="-13" dirty="0">
                <a:solidFill>
                  <a:schemeClr val="tx1"/>
                </a:solidFill>
                <a:latin typeface="Arial"/>
                <a:cs typeface="Arial"/>
              </a:rPr>
              <a:t>provisória</a:t>
            </a:r>
            <a:endParaRPr sz="28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0399" y="2482200"/>
            <a:ext cx="11319087" cy="399754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2400" b="1" dirty="0">
                <a:latin typeface="Arial"/>
                <a:cs typeface="Arial"/>
              </a:rPr>
              <a:t>-</a:t>
            </a:r>
            <a:r>
              <a:rPr sz="24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o</a:t>
            </a:r>
            <a:r>
              <a:rPr sz="3200" b="1" spc="-2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candidato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que</a:t>
            </a:r>
            <a:r>
              <a:rPr sz="3200" b="1" spc="-7" dirty="0">
                <a:latin typeface="Arial"/>
                <a:cs typeface="Arial"/>
              </a:rPr>
              <a:t> disputar</a:t>
            </a:r>
            <a:r>
              <a:rPr sz="3200" b="1" dirty="0">
                <a:latin typeface="Arial"/>
                <a:cs typeface="Arial"/>
              </a:rPr>
              <a:t> o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2º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60" dirty="0">
                <a:latin typeface="Arial"/>
                <a:cs typeface="Arial"/>
              </a:rPr>
              <a:t>Turno</a:t>
            </a:r>
            <a:endParaRPr sz="3200" dirty="0">
              <a:latin typeface="Arial"/>
              <a:cs typeface="Arial"/>
            </a:endParaRPr>
          </a:p>
          <a:p>
            <a:pPr defTabSz="609585">
              <a:spcBef>
                <a:spcPts val="7"/>
              </a:spcBef>
            </a:pPr>
            <a:endParaRPr sz="3333" dirty="0">
              <a:latin typeface="Arial"/>
              <a:cs typeface="Arial"/>
            </a:endParaRPr>
          </a:p>
          <a:p>
            <a:pPr marL="16933" marR="6773" algn="just" defTabSz="609585"/>
            <a:r>
              <a:rPr sz="3200" dirty="0">
                <a:latin typeface="Arial MT"/>
                <a:cs typeface="Arial MT"/>
              </a:rPr>
              <a:t>- </a:t>
            </a:r>
            <a:r>
              <a:rPr sz="3200" b="1" spc="-7" dirty="0">
                <a:latin typeface="Arial"/>
                <a:cs typeface="Arial"/>
              </a:rPr>
              <a:t>os</a:t>
            </a:r>
            <a:r>
              <a:rPr sz="3200" b="1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órgãos</a:t>
            </a:r>
            <a:r>
              <a:rPr sz="3200" b="1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partidários</a:t>
            </a:r>
            <a:r>
              <a:rPr sz="3200" b="1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vinculados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ao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candidato</a:t>
            </a:r>
            <a:r>
              <a:rPr sz="3200" b="1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que 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concorre ao </a:t>
            </a:r>
            <a:r>
              <a:rPr sz="3200" b="1" spc="-7" dirty="0">
                <a:latin typeface="Arial"/>
                <a:cs typeface="Arial"/>
              </a:rPr>
              <a:t>2º </a:t>
            </a:r>
            <a:r>
              <a:rPr sz="3200" b="1" dirty="0">
                <a:latin typeface="Arial"/>
                <a:cs typeface="Arial"/>
              </a:rPr>
              <a:t>turno, </a:t>
            </a:r>
            <a:r>
              <a:rPr sz="3200" b="1" spc="-7" dirty="0">
                <a:latin typeface="Arial"/>
                <a:cs typeface="Arial"/>
              </a:rPr>
              <a:t>ainda </a:t>
            </a:r>
            <a:r>
              <a:rPr sz="3200" b="1" dirty="0">
                <a:latin typeface="Arial"/>
                <a:cs typeface="Arial"/>
              </a:rPr>
              <a:t>que </a:t>
            </a:r>
            <a:r>
              <a:rPr sz="3200" b="1" spc="-7" dirty="0">
                <a:latin typeface="Arial"/>
                <a:cs typeface="Arial"/>
              </a:rPr>
              <a:t>coligados, </a:t>
            </a:r>
            <a:r>
              <a:rPr sz="3200" b="1" dirty="0">
                <a:latin typeface="Arial"/>
                <a:cs typeface="Arial"/>
              </a:rPr>
              <a:t>em todas as 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suas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esferas</a:t>
            </a:r>
            <a:endParaRPr sz="3200" dirty="0">
              <a:latin typeface="Arial"/>
              <a:cs typeface="Arial"/>
            </a:endParaRPr>
          </a:p>
          <a:p>
            <a:pPr defTabSz="609585">
              <a:spcBef>
                <a:spcPts val="13"/>
              </a:spcBef>
            </a:pPr>
            <a:endParaRPr sz="3333" dirty="0">
              <a:latin typeface="Arial"/>
              <a:cs typeface="Arial"/>
            </a:endParaRPr>
          </a:p>
          <a:p>
            <a:pPr marL="16933" marR="6773" defTabSz="609585"/>
            <a:r>
              <a:rPr sz="3200" b="1" dirty="0">
                <a:latin typeface="Arial"/>
                <a:cs typeface="Arial"/>
              </a:rPr>
              <a:t>-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os</a:t>
            </a:r>
            <a:r>
              <a:rPr sz="3200" b="1" spc="2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órgãos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partidários</a:t>
            </a:r>
            <a:r>
              <a:rPr sz="3200" b="1" spc="2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que</a:t>
            </a:r>
            <a:r>
              <a:rPr sz="3200" b="1" spc="2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efetuem</a:t>
            </a:r>
            <a:r>
              <a:rPr sz="3200" b="1" spc="2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doações</a:t>
            </a:r>
            <a:r>
              <a:rPr sz="3200" b="1" spc="20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ou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gastos</a:t>
            </a:r>
            <a:r>
              <a:rPr sz="3200" b="1" spc="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às </a:t>
            </a:r>
            <a:r>
              <a:rPr sz="3200" b="1" spc="-86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candidaturas concorrentes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no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2º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spc="-60" dirty="0">
                <a:latin typeface="Arial"/>
                <a:cs typeface="Arial"/>
              </a:rPr>
              <a:t>Turno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02974" y="639630"/>
            <a:ext cx="9511453" cy="115435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6933" marR="6773" indent="1855847">
              <a:lnSpc>
                <a:spcPct val="100699"/>
              </a:lnSpc>
              <a:spcBef>
                <a:spcPts val="100"/>
              </a:spcBef>
            </a:pPr>
            <a:r>
              <a:rPr sz="3733" dirty="0">
                <a:latin typeface="Arial Black"/>
                <a:cs typeface="Arial Black"/>
              </a:rPr>
              <a:t>QUEM DEVE </a:t>
            </a:r>
            <a:r>
              <a:rPr sz="3733" spc="-47" dirty="0">
                <a:latin typeface="Arial Black"/>
                <a:cs typeface="Arial Black"/>
              </a:rPr>
              <a:t>PRESTAR </a:t>
            </a:r>
            <a:r>
              <a:rPr sz="3733" spc="-40" dirty="0">
                <a:latin typeface="Arial Black"/>
                <a:cs typeface="Arial Black"/>
              </a:rPr>
              <a:t> </a:t>
            </a:r>
            <a:r>
              <a:rPr sz="3733" spc="-47" dirty="0">
                <a:latin typeface="Arial Black"/>
                <a:cs typeface="Arial Black"/>
              </a:rPr>
              <a:t>CONTAS</a:t>
            </a:r>
            <a:r>
              <a:rPr sz="3733" spc="-27" dirty="0">
                <a:latin typeface="Arial Black"/>
                <a:cs typeface="Arial Black"/>
              </a:rPr>
              <a:t> </a:t>
            </a:r>
            <a:r>
              <a:rPr sz="3733" spc="-20" dirty="0">
                <a:latin typeface="Arial Black"/>
                <a:cs typeface="Arial Black"/>
              </a:rPr>
              <a:t>ELEITORAIS</a:t>
            </a:r>
            <a:r>
              <a:rPr sz="3733" spc="7" dirty="0">
                <a:latin typeface="Arial Black"/>
                <a:cs typeface="Arial Black"/>
              </a:rPr>
              <a:t> </a:t>
            </a:r>
            <a:r>
              <a:rPr sz="3733" dirty="0">
                <a:latin typeface="Arial Black"/>
                <a:cs typeface="Arial Black"/>
              </a:rPr>
              <a:t>NO</a:t>
            </a:r>
            <a:r>
              <a:rPr sz="3733" spc="20" dirty="0">
                <a:latin typeface="Arial Black"/>
                <a:cs typeface="Arial Black"/>
              </a:rPr>
              <a:t> </a:t>
            </a:r>
            <a:r>
              <a:rPr sz="3733" dirty="0">
                <a:latin typeface="Arial Black"/>
                <a:cs typeface="Arial Black"/>
              </a:rPr>
              <a:t>2º</a:t>
            </a:r>
            <a:r>
              <a:rPr sz="3733" spc="-20" dirty="0">
                <a:latin typeface="Arial Black"/>
                <a:cs typeface="Arial Black"/>
              </a:rPr>
              <a:t> </a:t>
            </a:r>
            <a:r>
              <a:rPr sz="3733" dirty="0">
                <a:latin typeface="Arial Black"/>
                <a:cs typeface="Arial Black"/>
              </a:rPr>
              <a:t>TURNO?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72364" y="1424033"/>
            <a:ext cx="1731818" cy="108478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87711" y="1033566"/>
            <a:ext cx="11225373" cy="405403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7"/>
              </a:spcBef>
            </a:pPr>
            <a:r>
              <a:rPr lang="pt-BR" sz="3200" b="1" dirty="0">
                <a:latin typeface="Calibri"/>
                <a:cs typeface="Calibri"/>
              </a:rPr>
              <a:t>A prestação de contas eleitoral será encaminhada </a:t>
            </a:r>
          </a:p>
          <a:p>
            <a:pPr marL="16933" defTabSz="609585">
              <a:spcBef>
                <a:spcPts val="7"/>
              </a:spcBef>
            </a:pPr>
            <a:r>
              <a:rPr lang="pt-BR" sz="3200" b="1" dirty="0">
                <a:latin typeface="Calibri"/>
                <a:cs typeface="Calibri"/>
              </a:rPr>
              <a:t>pela internet, via SPCE (integrado ao PJE).</a:t>
            </a:r>
          </a:p>
          <a:p>
            <a:pPr marL="16933" defTabSz="609585">
              <a:spcBef>
                <a:spcPts val="7"/>
              </a:spcBef>
            </a:pPr>
            <a:endParaRPr lang="pt-BR" sz="1200" b="1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3200" b="1" dirty="0">
                <a:latin typeface="Calibri"/>
                <a:cs typeface="Calibri"/>
              </a:rPr>
              <a:t>É</a:t>
            </a:r>
            <a:r>
              <a:rPr sz="3200" b="1" spc="-2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composta</a:t>
            </a:r>
            <a:r>
              <a:rPr sz="3200" b="1" spc="-87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por:</a:t>
            </a:r>
            <a:endParaRPr sz="3200" dirty="0">
              <a:latin typeface="Calibri"/>
              <a:cs typeface="Calibri"/>
            </a:endParaRPr>
          </a:p>
          <a:p>
            <a:pPr marL="325112" indent="-308179" defTabSz="609585">
              <a:spcBef>
                <a:spcPts val="640"/>
              </a:spcBef>
              <a:buFontTx/>
              <a:buChar char="-"/>
              <a:tabLst>
                <a:tab pos="324264" algn="l"/>
                <a:tab pos="325112" algn="l"/>
              </a:tabLst>
            </a:pPr>
            <a:r>
              <a:rPr sz="3200" b="1" spc="-13" dirty="0">
                <a:latin typeface="Calibri"/>
                <a:cs typeface="Calibri"/>
              </a:rPr>
              <a:t>metadados</a:t>
            </a:r>
            <a:r>
              <a:rPr sz="3200" b="1" spc="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transmitidos</a:t>
            </a:r>
            <a:r>
              <a:rPr sz="3200" b="1" spc="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pelo</a:t>
            </a:r>
            <a:r>
              <a:rPr sz="3200" b="1" spc="33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sistema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(relatórios)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e</a:t>
            </a:r>
            <a:endParaRPr sz="3200" dirty="0">
              <a:latin typeface="Calibri"/>
              <a:cs typeface="Calibri"/>
            </a:endParaRPr>
          </a:p>
          <a:p>
            <a:pPr marL="331885" indent="-314952" defTabSz="609585">
              <a:spcBef>
                <a:spcPts val="2400"/>
              </a:spcBef>
              <a:buClr>
                <a:srgbClr val="000066"/>
              </a:buClr>
              <a:buFontTx/>
              <a:buChar char="-"/>
              <a:tabLst>
                <a:tab pos="331038" algn="l"/>
                <a:tab pos="331885" algn="l"/>
                <a:tab pos="1466390" algn="l"/>
                <a:tab pos="2804090" algn="l"/>
                <a:tab pos="3433994" algn="l"/>
                <a:tab pos="4555799" algn="l"/>
                <a:tab pos="6340528" algn="l"/>
                <a:tab pos="6909474" algn="l"/>
                <a:tab pos="9192877" algn="l"/>
              </a:tabLst>
            </a:pPr>
            <a:r>
              <a:rPr sz="3200" b="1" spc="-13" dirty="0">
                <a:latin typeface="Calibri"/>
                <a:cs typeface="Calibri"/>
              </a:rPr>
              <a:t>mídia	</a:t>
            </a:r>
            <a:r>
              <a:rPr sz="3200" b="1" spc="-20" dirty="0">
                <a:latin typeface="Calibri"/>
                <a:cs typeface="Calibri"/>
              </a:rPr>
              <a:t>gerada	</a:t>
            </a:r>
            <a:r>
              <a:rPr sz="3200" b="1" spc="-7" dirty="0">
                <a:latin typeface="Calibri"/>
                <a:cs typeface="Calibri"/>
              </a:rPr>
              <a:t>no	</a:t>
            </a:r>
            <a:r>
              <a:rPr sz="3200" b="1" dirty="0">
                <a:latin typeface="Calibri"/>
                <a:cs typeface="Calibri"/>
              </a:rPr>
              <a:t>SPCE,	</a:t>
            </a:r>
            <a:r>
              <a:rPr sz="3200" b="1" spc="-20" dirty="0">
                <a:latin typeface="Calibri"/>
                <a:cs typeface="Calibri"/>
              </a:rPr>
              <a:t>contendo	</a:t>
            </a:r>
            <a:r>
              <a:rPr sz="3200" b="1" dirty="0">
                <a:latin typeface="Calibri"/>
                <a:cs typeface="Calibri"/>
              </a:rPr>
              <a:t>os	</a:t>
            </a:r>
            <a:r>
              <a:rPr sz="3200" b="1" spc="-13" dirty="0" err="1">
                <a:latin typeface="Calibri"/>
                <a:cs typeface="Calibri"/>
              </a:rPr>
              <a:t>documentos</a:t>
            </a:r>
            <a:r>
              <a:rPr lang="pt-BR" sz="3200" b="1" spc="-13" dirty="0">
                <a:latin typeface="Calibri"/>
                <a:cs typeface="Calibri"/>
              </a:rPr>
              <a:t> </a:t>
            </a:r>
            <a:r>
              <a:rPr sz="3200" b="1" spc="-13" dirty="0" err="1">
                <a:latin typeface="Calibri"/>
                <a:cs typeface="Calibri"/>
              </a:rPr>
              <a:t>digitalizados</a:t>
            </a:r>
            <a:endParaRPr sz="3200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2800" b="1" spc="-20" dirty="0">
                <a:latin typeface="Calibri"/>
                <a:cs typeface="Calibri"/>
              </a:rPr>
              <a:t>(</a:t>
            </a:r>
            <a:r>
              <a:rPr sz="2933" b="1" spc="-20" dirty="0">
                <a:latin typeface="Calibri"/>
                <a:cs typeface="Calibri"/>
              </a:rPr>
              <a:t>formato:</a:t>
            </a:r>
            <a:r>
              <a:rPr sz="2933" b="1" spc="53" dirty="0">
                <a:latin typeface="Calibri"/>
                <a:cs typeface="Calibri"/>
              </a:rPr>
              <a:t> </a:t>
            </a:r>
            <a:r>
              <a:rPr sz="2800" b="1" spc="-7" dirty="0">
                <a:latin typeface="Calibri"/>
                <a:cs typeface="Calibri"/>
              </a:rPr>
              <a:t>PDF-OCR),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entregue</a:t>
            </a:r>
            <a:r>
              <a:rPr sz="3200" b="1" spc="1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à</a:t>
            </a:r>
            <a:r>
              <a:rPr sz="3200" b="1" spc="-7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Justiça</a:t>
            </a:r>
            <a:r>
              <a:rPr sz="3200" b="1" spc="33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Eleitoral*</a:t>
            </a:r>
            <a:r>
              <a:rPr sz="3200" b="1" spc="40" dirty="0">
                <a:latin typeface="Calibri"/>
                <a:cs typeface="Calibri"/>
              </a:rPr>
              <a:t> </a:t>
            </a:r>
            <a:r>
              <a:rPr sz="3200" b="1" spc="-13" dirty="0">
                <a:latin typeface="Calibri"/>
                <a:cs typeface="Calibri"/>
              </a:rPr>
              <a:t>(</a:t>
            </a:r>
            <a:r>
              <a:rPr sz="3200" b="1" spc="-13" dirty="0" err="1">
                <a:latin typeface="Calibri"/>
                <a:cs typeface="Calibri"/>
              </a:rPr>
              <a:t>importante</a:t>
            </a:r>
            <a:r>
              <a:rPr sz="3200" b="1" spc="-13" dirty="0">
                <a:latin typeface="Calibri"/>
                <a:cs typeface="Calibri"/>
              </a:rPr>
              <a:t>!!)</a:t>
            </a:r>
            <a:endParaRPr sz="3667" dirty="0">
              <a:latin typeface="Calibri"/>
              <a:cs typeface="Calibri"/>
            </a:endParaRPr>
          </a:p>
          <a:p>
            <a:pPr marL="16933" defTabSz="609585">
              <a:spcBef>
                <a:spcPts val="7"/>
              </a:spcBef>
            </a:pPr>
            <a:r>
              <a:rPr sz="3333" b="1" spc="-7" dirty="0">
                <a:latin typeface="Calibri"/>
                <a:cs typeface="Calibri"/>
              </a:rPr>
              <a:t>*acompanhar</a:t>
            </a:r>
            <a:r>
              <a:rPr sz="3333" b="1" spc="33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as</a:t>
            </a:r>
            <a:r>
              <a:rPr sz="3333" b="1" spc="-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autorizações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de </a:t>
            </a:r>
            <a:r>
              <a:rPr sz="3333" b="1" spc="-13" dirty="0">
                <a:latin typeface="Calibri"/>
                <a:cs typeface="Calibri"/>
              </a:rPr>
              <a:t>envio</a:t>
            </a:r>
            <a:r>
              <a:rPr sz="3333" b="1" spc="1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do</a:t>
            </a:r>
            <a:r>
              <a:rPr sz="3333" b="1" spc="-1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TRE</a:t>
            </a:r>
            <a:r>
              <a:rPr sz="3333" b="1" spc="1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do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seu</a:t>
            </a:r>
            <a:r>
              <a:rPr sz="3333" b="1" spc="-20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estado</a:t>
            </a:r>
            <a:endParaRPr sz="3333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877893" y="2491061"/>
            <a:ext cx="2135191" cy="386430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2400" spc="-7" dirty="0">
                <a:latin typeface="Arial Black"/>
                <a:cs typeface="Arial Black"/>
              </a:rPr>
              <a:t>P</a:t>
            </a:r>
            <a:r>
              <a:rPr sz="2400" spc="-100" dirty="0">
                <a:latin typeface="Arial Black"/>
                <a:cs typeface="Arial Black"/>
              </a:rPr>
              <a:t>R</a:t>
            </a:r>
            <a:r>
              <a:rPr sz="2400" spc="-133" dirty="0">
                <a:latin typeface="Arial Black"/>
                <a:cs typeface="Arial Black"/>
              </a:rPr>
              <a:t>O</a:t>
            </a:r>
            <a:r>
              <a:rPr sz="2400" spc="-180" dirty="0">
                <a:latin typeface="Arial Black"/>
                <a:cs typeface="Arial Black"/>
              </a:rPr>
              <a:t>T</a:t>
            </a:r>
            <a:r>
              <a:rPr sz="2400" dirty="0">
                <a:latin typeface="Arial Black"/>
                <a:cs typeface="Arial Black"/>
              </a:rPr>
              <a:t>OCO</a:t>
            </a:r>
            <a:r>
              <a:rPr sz="2400" spc="-80" dirty="0">
                <a:latin typeface="Arial Black"/>
                <a:cs typeface="Arial Black"/>
              </a:rPr>
              <a:t>L</a:t>
            </a:r>
            <a:r>
              <a:rPr sz="2400" dirty="0">
                <a:latin typeface="Arial Black"/>
                <a:cs typeface="Arial Black"/>
              </a:rPr>
              <a:t>O</a:t>
            </a: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84FE6A0B-7EE8-06FD-747F-8CD0EE0A293D}"/>
              </a:ext>
            </a:extLst>
          </p:cNvPr>
          <p:cNvSpPr txBox="1"/>
          <p:nvPr/>
        </p:nvSpPr>
        <p:spPr>
          <a:xfrm>
            <a:off x="112836" y="272318"/>
            <a:ext cx="12282747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indent="575719" defTabSz="609585">
              <a:spcBef>
                <a:spcPts val="133"/>
              </a:spcBef>
            </a:pPr>
            <a:r>
              <a:rPr sz="3200" dirty="0">
                <a:latin typeface="Arial Black"/>
                <a:cs typeface="Arial Black"/>
              </a:rPr>
              <a:t>COMO </a:t>
            </a:r>
            <a:r>
              <a:rPr sz="3200" spc="-7" dirty="0">
                <a:latin typeface="Arial Black"/>
                <a:cs typeface="Arial Black"/>
              </a:rPr>
              <a:t>APRESENTAR </a:t>
            </a:r>
            <a:r>
              <a:rPr sz="3200" dirty="0">
                <a:latin typeface="Arial Black"/>
                <a:cs typeface="Arial Black"/>
              </a:rPr>
              <a:t>A </a:t>
            </a:r>
            <a:r>
              <a:rPr sz="3200" spc="7" dirty="0">
                <a:latin typeface="Arial Black"/>
                <a:cs typeface="Arial Black"/>
              </a:rPr>
              <a:t> </a:t>
            </a:r>
            <a:r>
              <a:rPr sz="3200" spc="-7" dirty="0">
                <a:latin typeface="Arial Black"/>
                <a:cs typeface="Arial Black"/>
              </a:rPr>
              <a:t>PRESTAÇÃO</a:t>
            </a:r>
            <a:r>
              <a:rPr sz="3200" spc="-47" dirty="0">
                <a:latin typeface="Arial Black"/>
                <a:cs typeface="Arial Black"/>
              </a:rPr>
              <a:t> </a:t>
            </a:r>
            <a:r>
              <a:rPr sz="3200" dirty="0">
                <a:latin typeface="Arial Black"/>
                <a:cs typeface="Arial Black"/>
              </a:rPr>
              <a:t>DE</a:t>
            </a:r>
            <a:r>
              <a:rPr sz="3200" spc="-40" dirty="0">
                <a:latin typeface="Arial Black"/>
                <a:cs typeface="Arial Black"/>
              </a:rPr>
              <a:t> </a:t>
            </a:r>
            <a:r>
              <a:rPr sz="3200" dirty="0">
                <a:latin typeface="Arial Black"/>
                <a:cs typeface="Arial Black"/>
              </a:rPr>
              <a:t>CONTAS?</a:t>
            </a: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FBD4A450-94B3-3139-F2C1-6CAD69AB500B}"/>
              </a:ext>
            </a:extLst>
          </p:cNvPr>
          <p:cNvSpPr txBox="1">
            <a:spLocks/>
          </p:cNvSpPr>
          <p:nvPr/>
        </p:nvSpPr>
        <p:spPr>
          <a:xfrm>
            <a:off x="2849411" y="5368365"/>
            <a:ext cx="5130807" cy="57109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 algn="ctr">
              <a:spcBef>
                <a:spcPts val="133"/>
              </a:spcBef>
            </a:pPr>
            <a:r>
              <a:rPr lang="pt-BR" dirty="0">
                <a:solidFill>
                  <a:schemeClr val="tx1"/>
                </a:solidFill>
                <a:latin typeface="Arial Black"/>
                <a:cs typeface="Arial Black"/>
              </a:rPr>
              <a:t>DILIGÊNCIAS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8F9937CE-0430-B2F6-304D-C5BD27AE945D}"/>
              </a:ext>
            </a:extLst>
          </p:cNvPr>
          <p:cNvSpPr txBox="1"/>
          <p:nvPr/>
        </p:nvSpPr>
        <p:spPr>
          <a:xfrm>
            <a:off x="1752600" y="6158668"/>
            <a:ext cx="8686799" cy="38643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552013" marR="234521" indent="-426709" defTabSz="609585">
              <a:spcBef>
                <a:spcPts val="133"/>
              </a:spcBef>
            </a:pPr>
            <a:r>
              <a:rPr sz="2400" b="1" spc="-7" dirty="0">
                <a:latin typeface="Arial"/>
                <a:cs typeface="Arial"/>
              </a:rPr>
              <a:t>Cuidado</a:t>
            </a:r>
            <a:r>
              <a:rPr sz="2400" b="1" spc="-6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para</a:t>
            </a:r>
            <a:r>
              <a:rPr sz="2400" b="1" spc="-53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não </a:t>
            </a:r>
            <a:r>
              <a:rPr sz="2400" b="1" spc="-90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perder</a:t>
            </a:r>
            <a:r>
              <a:rPr sz="2400" b="1" spc="-47" dirty="0">
                <a:latin typeface="Arial"/>
                <a:cs typeface="Arial"/>
              </a:rPr>
              <a:t> </a:t>
            </a:r>
            <a:r>
              <a:rPr sz="2400" b="1" spc="-7" dirty="0" err="1">
                <a:latin typeface="Arial"/>
                <a:cs typeface="Arial"/>
              </a:rPr>
              <a:t>prazo</a:t>
            </a:r>
            <a:r>
              <a:rPr sz="2400" b="1" spc="-7" dirty="0">
                <a:latin typeface="Arial"/>
                <a:cs typeface="Arial"/>
              </a:rPr>
              <a:t>!!</a:t>
            </a:r>
            <a:r>
              <a:rPr lang="pt-BR" sz="2400" b="1" spc="-7" dirty="0">
                <a:latin typeface="Arial"/>
                <a:cs typeface="Arial"/>
              </a:rPr>
              <a:t> </a:t>
            </a:r>
            <a:r>
              <a:rPr sz="2400" b="1" spc="-7" dirty="0">
                <a:latin typeface="Arial"/>
                <a:cs typeface="Arial"/>
              </a:rPr>
              <a:t>São</a:t>
            </a:r>
            <a:r>
              <a:rPr sz="2400" b="1" spc="-47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3</a:t>
            </a:r>
            <a:r>
              <a:rPr sz="2400" b="1" spc="-33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dias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u="heavy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corridos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2297" y="744082"/>
            <a:ext cx="9642687" cy="55064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3467" spc="-33" dirty="0">
                <a:latin typeface="Arial Black"/>
                <a:cs typeface="Arial Black"/>
              </a:rPr>
              <a:t>PRESTAÇÃO</a:t>
            </a:r>
            <a:r>
              <a:rPr sz="3467" spc="-40" dirty="0">
                <a:latin typeface="Arial Black"/>
                <a:cs typeface="Arial Black"/>
              </a:rPr>
              <a:t> </a:t>
            </a:r>
            <a:r>
              <a:rPr sz="3467" spc="-7" dirty="0">
                <a:latin typeface="Arial Black"/>
                <a:cs typeface="Arial Black"/>
              </a:rPr>
              <a:t>DE </a:t>
            </a:r>
            <a:r>
              <a:rPr sz="3467" spc="-47" dirty="0">
                <a:latin typeface="Arial Black"/>
                <a:cs typeface="Arial Black"/>
              </a:rPr>
              <a:t>CONTAS</a:t>
            </a:r>
            <a:r>
              <a:rPr sz="3467" spc="-20" dirty="0">
                <a:latin typeface="Arial Black"/>
                <a:cs typeface="Arial Black"/>
              </a:rPr>
              <a:t> </a:t>
            </a:r>
            <a:r>
              <a:rPr sz="3467" spc="-13" dirty="0">
                <a:latin typeface="Arial Black"/>
                <a:cs typeface="Arial Black"/>
              </a:rPr>
              <a:t>SIMPLIFICADA</a:t>
            </a:r>
            <a:endParaRPr sz="3467" dirty="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xfrm>
            <a:off x="709086" y="1183604"/>
            <a:ext cx="1039689" cy="22038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0064" defTabSz="609585">
              <a:lnSpc>
                <a:spcPts val="1667"/>
              </a:lnSpc>
            </a:pPr>
            <a:fld id="{81D60167-4931-47E6-BA6A-407CBD079E47}" type="slidenum">
              <a:rPr dirty="0">
                <a:latin typeface="Century Gothic" panose="020B0502020202020204"/>
              </a:rPr>
              <a:pPr marL="110064" defTabSz="609585">
                <a:lnSpc>
                  <a:spcPts val="1667"/>
                </a:lnSpc>
              </a:pPr>
              <a:t>79</a:t>
            </a:fld>
            <a:endParaRPr dirty="0">
              <a:latin typeface="Century Gothic" panose="020B0502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4696" y="1658042"/>
            <a:ext cx="11507047" cy="4889907"/>
          </a:xfrm>
          <a:prstGeom prst="rect">
            <a:avLst/>
          </a:prstGeom>
        </p:spPr>
        <p:txBody>
          <a:bodyPr vert="horz" wrap="square" lIns="0" tIns="159173" rIns="0" bIns="0" rtlCol="0">
            <a:spAutoFit/>
          </a:bodyPr>
          <a:lstStyle/>
          <a:p>
            <a:pPr marL="311564" indent="-295479" defTabSz="609585">
              <a:spcBef>
                <a:spcPts val="1253"/>
              </a:spcBef>
              <a:buClr>
                <a:srgbClr val="420008"/>
              </a:buClr>
              <a:buSzPct val="65909"/>
              <a:buFont typeface="Wingdings"/>
              <a:buChar char=""/>
              <a:tabLst>
                <a:tab pos="312412" algn="l"/>
              </a:tabLst>
            </a:pPr>
            <a:r>
              <a:rPr sz="2933" b="1" spc="-7" dirty="0">
                <a:latin typeface="Arial"/>
                <a:cs typeface="Arial"/>
              </a:rPr>
              <a:t>movimentação</a:t>
            </a:r>
            <a:r>
              <a:rPr sz="2933" b="1" spc="60" dirty="0">
                <a:latin typeface="Arial"/>
                <a:cs typeface="Arial"/>
              </a:rPr>
              <a:t> </a:t>
            </a:r>
            <a:r>
              <a:rPr sz="2933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financeira*</a:t>
            </a:r>
            <a:r>
              <a:rPr sz="2933" b="1" spc="7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de</a:t>
            </a:r>
            <a:r>
              <a:rPr sz="2933" b="1" spc="27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no</a:t>
            </a:r>
            <a:r>
              <a:rPr sz="2933" b="1" spc="-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máximo</a:t>
            </a:r>
            <a:r>
              <a:rPr sz="2933" b="1" spc="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R$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20 mil</a:t>
            </a:r>
            <a:endParaRPr sz="2933" dirty="0">
              <a:latin typeface="Arial"/>
              <a:cs typeface="Arial"/>
            </a:endParaRPr>
          </a:p>
          <a:p>
            <a:pPr marL="16933" defTabSz="609585">
              <a:spcBef>
                <a:spcPts val="960"/>
              </a:spcBef>
            </a:pPr>
            <a:r>
              <a:rPr sz="2533" b="1" spc="-7" dirty="0">
                <a:latin typeface="Arial"/>
                <a:cs typeface="Arial"/>
              </a:rPr>
              <a:t>(valor</a:t>
            </a:r>
            <a:r>
              <a:rPr sz="2533" b="1" spc="40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é</a:t>
            </a:r>
            <a:r>
              <a:rPr sz="2533" b="1" spc="13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atualizado</a:t>
            </a:r>
            <a:r>
              <a:rPr sz="2533" b="1" spc="2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monetariamente,</a:t>
            </a:r>
            <a:r>
              <a:rPr sz="2533" b="1" spc="4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a</a:t>
            </a:r>
            <a:r>
              <a:rPr sz="2533" b="1" spc="13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cada</a:t>
            </a:r>
            <a:r>
              <a:rPr sz="2533" b="1" spc="33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eleição</a:t>
            </a:r>
            <a:r>
              <a:rPr sz="2533" b="1" spc="93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–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índice</a:t>
            </a:r>
            <a:r>
              <a:rPr sz="2533" b="1" spc="27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INPC</a:t>
            </a:r>
            <a:r>
              <a:rPr sz="2533" b="1" spc="7" dirty="0">
                <a:latin typeface="Arial"/>
                <a:cs typeface="Arial"/>
              </a:rPr>
              <a:t> </a:t>
            </a:r>
            <a:r>
              <a:rPr sz="2533" b="1" dirty="0">
                <a:latin typeface="Arial"/>
                <a:cs typeface="Arial"/>
              </a:rPr>
              <a:t>do</a:t>
            </a:r>
            <a:r>
              <a:rPr sz="2533" b="1" spc="20" dirty="0">
                <a:latin typeface="Arial"/>
                <a:cs typeface="Arial"/>
              </a:rPr>
              <a:t> </a:t>
            </a:r>
            <a:r>
              <a:rPr sz="2533" b="1" spc="-7" dirty="0">
                <a:latin typeface="Arial"/>
                <a:cs typeface="Arial"/>
              </a:rPr>
              <a:t>IBGE)</a:t>
            </a:r>
            <a:endParaRPr sz="2533" dirty="0">
              <a:latin typeface="Arial"/>
              <a:cs typeface="Arial"/>
            </a:endParaRPr>
          </a:p>
          <a:p>
            <a:pPr marL="284473" indent="-268387" defTabSz="609585">
              <a:spcBef>
                <a:spcPts val="1767"/>
              </a:spcBef>
              <a:buClr>
                <a:srgbClr val="420008"/>
              </a:buClr>
              <a:buSzPct val="61904"/>
              <a:buFont typeface="Wingdings"/>
              <a:buChar char=""/>
              <a:tabLst>
                <a:tab pos="285320" algn="l"/>
              </a:tabLst>
            </a:pPr>
            <a:r>
              <a:rPr sz="2800" b="1" spc="-7" dirty="0">
                <a:latin typeface="Arial"/>
                <a:cs typeface="Arial"/>
              </a:rPr>
              <a:t>candidatos</a:t>
            </a:r>
            <a:r>
              <a:rPr sz="2800" b="1" spc="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não</a:t>
            </a:r>
            <a:r>
              <a:rPr sz="2800" b="1" spc="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eleitos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poderão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ter</a:t>
            </a:r>
            <a:r>
              <a:rPr sz="2800" b="1" dirty="0">
                <a:latin typeface="Arial"/>
                <a:cs typeface="Arial"/>
              </a:rPr>
              <a:t> 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exame</a:t>
            </a:r>
            <a:r>
              <a:rPr sz="2800" b="1" dirty="0">
                <a:latin typeface="Arial"/>
                <a:cs typeface="Arial"/>
              </a:rPr>
              <a:t> na</a:t>
            </a:r>
            <a:r>
              <a:rPr sz="2800" b="1" spc="-7" dirty="0">
                <a:latin typeface="Arial"/>
                <a:cs typeface="Arial"/>
              </a:rPr>
              <a:t> forma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simplificada</a:t>
            </a:r>
            <a:endParaRPr sz="2800" dirty="0">
              <a:latin typeface="Arial"/>
              <a:cs typeface="Arial"/>
            </a:endParaRPr>
          </a:p>
          <a:p>
            <a:pPr defTabSz="609585"/>
            <a:endParaRPr sz="1100" dirty="0">
              <a:latin typeface="Arial"/>
              <a:cs typeface="Arial"/>
            </a:endParaRPr>
          </a:p>
          <a:p>
            <a:pPr marL="4233" algn="ctr" defTabSz="609585">
              <a:spcBef>
                <a:spcPts val="2233"/>
              </a:spcBef>
            </a:pPr>
            <a:r>
              <a:rPr sz="2933" b="1" spc="-7" dirty="0">
                <a:latin typeface="Arial"/>
                <a:cs typeface="Arial"/>
              </a:rPr>
              <a:t>Presta</a:t>
            </a:r>
            <a:r>
              <a:rPr sz="2933" b="1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contas</a:t>
            </a:r>
            <a:r>
              <a:rPr sz="2933" b="1" spc="2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normalmente.</a:t>
            </a:r>
            <a:endParaRPr sz="2933" dirty="0">
              <a:latin typeface="Arial"/>
              <a:cs typeface="Arial"/>
            </a:endParaRPr>
          </a:p>
          <a:p>
            <a:pPr marL="13546" algn="ctr" defTabSz="609585">
              <a:spcBef>
                <a:spcPts val="7"/>
              </a:spcBef>
            </a:pPr>
            <a:r>
              <a:rPr sz="2933" b="1" spc="-6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Tudo</a:t>
            </a:r>
            <a:r>
              <a:rPr sz="2933" b="1" spc="6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933" b="1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igualzinho</a:t>
            </a:r>
            <a:r>
              <a:rPr sz="2933" b="1" spc="80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à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prestação</a:t>
            </a:r>
            <a:r>
              <a:rPr sz="2933" b="1" spc="4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normal!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Simplificada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é</a:t>
            </a:r>
            <a:r>
              <a:rPr sz="2933" b="1" spc="2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a</a:t>
            </a:r>
            <a:r>
              <a:rPr sz="2933" b="1" spc="1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análise!</a:t>
            </a:r>
            <a:endParaRPr sz="2933" dirty="0">
              <a:latin typeface="Arial"/>
              <a:cs typeface="Arial"/>
            </a:endParaRPr>
          </a:p>
          <a:p>
            <a:pPr marL="8466" algn="ctr" defTabSz="609585"/>
            <a:r>
              <a:rPr sz="3067" b="1" spc="-7" dirty="0">
                <a:latin typeface="Arial"/>
                <a:cs typeface="Arial"/>
              </a:rPr>
              <a:t>(se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utilizar</a:t>
            </a:r>
            <a:r>
              <a:rPr sz="3067" b="1" spc="-47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FEFC</a:t>
            </a:r>
            <a:r>
              <a:rPr sz="3067" b="1" dirty="0">
                <a:latin typeface="Arial"/>
                <a:cs typeface="Arial"/>
              </a:rPr>
              <a:t> e</a:t>
            </a:r>
            <a:r>
              <a:rPr sz="3067" b="1" spc="7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FP</a:t>
            </a:r>
            <a:r>
              <a:rPr sz="3067" b="1" spc="-33" dirty="0">
                <a:latin typeface="Arial"/>
                <a:cs typeface="Arial"/>
              </a:rPr>
              <a:t> </a:t>
            </a:r>
            <a:r>
              <a:rPr sz="3067" b="1" dirty="0">
                <a:latin typeface="Arial"/>
                <a:cs typeface="Arial"/>
              </a:rPr>
              <a:t>-</a:t>
            </a:r>
            <a:r>
              <a:rPr sz="3067" b="1" spc="-13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análise</a:t>
            </a:r>
            <a:r>
              <a:rPr sz="3067" b="1" spc="-47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padrão)</a:t>
            </a:r>
            <a:endParaRPr sz="3067" dirty="0">
              <a:latin typeface="Arial"/>
              <a:cs typeface="Arial"/>
            </a:endParaRPr>
          </a:p>
          <a:p>
            <a:pPr defTabSz="609585">
              <a:spcBef>
                <a:spcPts val="20"/>
              </a:spcBef>
            </a:pPr>
            <a:endParaRPr sz="2400" dirty="0">
              <a:latin typeface="Arial"/>
              <a:cs typeface="Arial"/>
            </a:endParaRPr>
          </a:p>
          <a:p>
            <a:pPr marL="22859" defTabSz="609585">
              <a:tabLst>
                <a:tab pos="1720384" algn="l"/>
                <a:tab pos="2486598" algn="l"/>
                <a:tab pos="4206981" algn="l"/>
                <a:tab pos="5161998" algn="l"/>
                <a:tab pos="7404762" algn="l"/>
                <a:tab pos="8688276" algn="l"/>
                <a:tab pos="9562861" algn="l"/>
                <a:tab pos="10433212" algn="l"/>
              </a:tabLst>
            </a:pPr>
            <a:r>
              <a:rPr sz="2933" b="1" dirty="0">
                <a:latin typeface="Arial"/>
                <a:cs typeface="Arial"/>
              </a:rPr>
              <a:t>P</a:t>
            </a:r>
            <a:r>
              <a:rPr sz="2933" b="1" spc="-13" dirty="0">
                <a:latin typeface="Arial"/>
                <a:cs typeface="Arial"/>
              </a:rPr>
              <a:t>o</a:t>
            </a:r>
            <a:r>
              <a:rPr sz="2933" b="1" dirty="0">
                <a:latin typeface="Arial"/>
                <a:cs typeface="Arial"/>
              </a:rPr>
              <a:t>d</a:t>
            </a:r>
            <a:r>
              <a:rPr sz="2933" b="1" spc="-13" dirty="0">
                <a:latin typeface="Arial"/>
                <a:cs typeface="Arial"/>
              </a:rPr>
              <a:t>e</a:t>
            </a:r>
            <a:r>
              <a:rPr sz="2933" b="1" spc="-7" dirty="0">
                <a:latin typeface="Arial"/>
                <a:cs typeface="Arial"/>
              </a:rPr>
              <a:t>r</a:t>
            </a:r>
            <a:r>
              <a:rPr sz="2933" b="1" spc="13" dirty="0">
                <a:latin typeface="Arial"/>
                <a:cs typeface="Arial"/>
              </a:rPr>
              <a:t>ã</a:t>
            </a:r>
            <a:r>
              <a:rPr sz="2933" b="1" dirty="0">
                <a:latin typeface="Arial"/>
                <a:cs typeface="Arial"/>
              </a:rPr>
              <a:t>o	</a:t>
            </a:r>
            <a:r>
              <a:rPr sz="2933" b="1" spc="-13" dirty="0">
                <a:latin typeface="Arial"/>
                <a:cs typeface="Arial"/>
              </a:rPr>
              <a:t>se</a:t>
            </a:r>
            <a:r>
              <a:rPr sz="2933" b="1" spc="-7" dirty="0">
                <a:latin typeface="Arial"/>
                <a:cs typeface="Arial"/>
              </a:rPr>
              <a:t>r</a:t>
            </a:r>
            <a:r>
              <a:rPr sz="2933" b="1" dirty="0">
                <a:latin typeface="Arial"/>
                <a:cs typeface="Arial"/>
              </a:rPr>
              <a:t>	</a:t>
            </a:r>
            <a:r>
              <a:rPr sz="2933" b="1" spc="7" dirty="0">
                <a:latin typeface="Arial"/>
                <a:cs typeface="Arial"/>
              </a:rPr>
              <a:t>j</a:t>
            </a:r>
            <a:r>
              <a:rPr sz="2933" b="1" dirty="0">
                <a:latin typeface="Arial"/>
                <a:cs typeface="Arial"/>
              </a:rPr>
              <a:t>ulg</a:t>
            </a:r>
            <a:r>
              <a:rPr sz="2933" b="1" spc="20" dirty="0">
                <a:latin typeface="Arial"/>
                <a:cs typeface="Arial"/>
              </a:rPr>
              <a:t>a</a:t>
            </a:r>
            <a:r>
              <a:rPr sz="2933" b="1" dirty="0">
                <a:latin typeface="Arial"/>
                <a:cs typeface="Arial"/>
              </a:rPr>
              <a:t>d</a:t>
            </a:r>
            <a:r>
              <a:rPr sz="2933" b="1" spc="-13" dirty="0">
                <a:latin typeface="Arial"/>
                <a:cs typeface="Arial"/>
              </a:rPr>
              <a:t>a</a:t>
            </a:r>
            <a:r>
              <a:rPr sz="2933" b="1" spc="-7" dirty="0">
                <a:latin typeface="Arial"/>
                <a:cs typeface="Arial"/>
              </a:rPr>
              <a:t>s</a:t>
            </a:r>
            <a:r>
              <a:rPr sz="2933" b="1" dirty="0">
                <a:latin typeface="Arial"/>
                <a:cs typeface="Arial"/>
              </a:rPr>
              <a:t>	</a:t>
            </a:r>
            <a:r>
              <a:rPr sz="2933" b="1" spc="13" dirty="0">
                <a:latin typeface="Arial"/>
                <a:cs typeface="Arial"/>
              </a:rPr>
              <a:t>s</a:t>
            </a:r>
            <a:r>
              <a:rPr sz="2933" b="1" spc="-7" dirty="0">
                <a:latin typeface="Arial"/>
                <a:cs typeface="Arial"/>
              </a:rPr>
              <a:t>em</a:t>
            </a:r>
            <a:r>
              <a:rPr sz="2933" b="1" dirty="0">
                <a:latin typeface="Arial"/>
                <a:cs typeface="Arial"/>
              </a:rPr>
              <a:t>	di</a:t>
            </a:r>
            <a:r>
              <a:rPr sz="2933" b="1" spc="13" dirty="0">
                <a:latin typeface="Arial"/>
                <a:cs typeface="Arial"/>
              </a:rPr>
              <a:t>l</a:t>
            </a:r>
            <a:r>
              <a:rPr sz="2933" b="1" spc="7" dirty="0">
                <a:latin typeface="Arial"/>
                <a:cs typeface="Arial"/>
              </a:rPr>
              <a:t>i</a:t>
            </a:r>
            <a:r>
              <a:rPr sz="2933" b="1" dirty="0">
                <a:latin typeface="Arial"/>
                <a:cs typeface="Arial"/>
              </a:rPr>
              <a:t>g</a:t>
            </a:r>
            <a:r>
              <a:rPr sz="2933" b="1" spc="-13" dirty="0">
                <a:latin typeface="Arial"/>
                <a:cs typeface="Arial"/>
              </a:rPr>
              <a:t>ê</a:t>
            </a:r>
            <a:r>
              <a:rPr sz="2933" b="1" dirty="0">
                <a:latin typeface="Arial"/>
                <a:cs typeface="Arial"/>
              </a:rPr>
              <a:t>n</a:t>
            </a:r>
            <a:r>
              <a:rPr sz="2933" b="1" spc="-13" dirty="0">
                <a:latin typeface="Arial"/>
                <a:cs typeface="Arial"/>
              </a:rPr>
              <a:t>c</a:t>
            </a:r>
            <a:r>
              <a:rPr sz="2933" b="1" spc="33" dirty="0">
                <a:latin typeface="Arial"/>
                <a:cs typeface="Arial"/>
              </a:rPr>
              <a:t>i</a:t>
            </a:r>
            <a:r>
              <a:rPr sz="2933" b="1" spc="-7" dirty="0">
                <a:latin typeface="Arial"/>
                <a:cs typeface="Arial"/>
              </a:rPr>
              <a:t>as,</a:t>
            </a:r>
            <a:r>
              <a:rPr sz="2933" b="1" dirty="0">
                <a:latin typeface="Arial"/>
                <a:cs typeface="Arial"/>
              </a:rPr>
              <a:t>	d</a:t>
            </a:r>
            <a:r>
              <a:rPr sz="2933" b="1" spc="-13" dirty="0">
                <a:latin typeface="Arial"/>
                <a:cs typeface="Arial"/>
              </a:rPr>
              <a:t>e</a:t>
            </a:r>
            <a:r>
              <a:rPr sz="2933" b="1" spc="13" dirty="0">
                <a:latin typeface="Arial"/>
                <a:cs typeface="Arial"/>
              </a:rPr>
              <a:t>s</a:t>
            </a:r>
            <a:r>
              <a:rPr sz="2933" b="1" dirty="0">
                <a:latin typeface="Arial"/>
                <a:cs typeface="Arial"/>
              </a:rPr>
              <a:t>de	</a:t>
            </a:r>
            <a:r>
              <a:rPr sz="2933" b="1" spc="13" dirty="0">
                <a:latin typeface="Arial"/>
                <a:cs typeface="Arial"/>
              </a:rPr>
              <a:t>q</a:t>
            </a:r>
            <a:r>
              <a:rPr sz="2933" b="1" dirty="0">
                <a:latin typeface="Arial"/>
                <a:cs typeface="Arial"/>
              </a:rPr>
              <a:t>ue	n</a:t>
            </a:r>
            <a:r>
              <a:rPr sz="2933" b="1" spc="13" dirty="0">
                <a:latin typeface="Arial"/>
                <a:cs typeface="Arial"/>
              </a:rPr>
              <a:t>ã</a:t>
            </a:r>
            <a:r>
              <a:rPr sz="2933" b="1" dirty="0">
                <a:latin typeface="Arial"/>
                <a:cs typeface="Arial"/>
              </a:rPr>
              <a:t>o	</a:t>
            </a:r>
            <a:r>
              <a:rPr sz="2933" b="1" spc="-7" dirty="0">
                <a:latin typeface="Arial"/>
                <a:cs typeface="Arial"/>
              </a:rPr>
              <a:t>sejam</a:t>
            </a:r>
            <a:endParaRPr sz="2933" dirty="0">
              <a:latin typeface="Arial"/>
              <a:cs typeface="Arial"/>
            </a:endParaRPr>
          </a:p>
          <a:p>
            <a:pPr marL="22859" defTabSz="609585"/>
            <a:r>
              <a:rPr sz="2933" b="1" spc="-7" dirty="0">
                <a:latin typeface="Arial"/>
                <a:cs typeface="Arial"/>
              </a:rPr>
              <a:t>identificadas</a:t>
            </a:r>
            <a:r>
              <a:rPr sz="2933" b="1" spc="6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irregularidades,</a:t>
            </a:r>
            <a:r>
              <a:rPr sz="2933" b="1" spc="5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nem</a:t>
            </a:r>
            <a:r>
              <a:rPr sz="2933" b="1" spc="3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haja</a:t>
            </a:r>
            <a:r>
              <a:rPr sz="2933" b="1" spc="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parecer</a:t>
            </a:r>
            <a:r>
              <a:rPr sz="2933" b="1" spc="4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contrário.</a:t>
            </a:r>
            <a:endParaRPr sz="2933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474A7FC5-56F0-4FE3-8383-04EE92963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pic>
        <p:nvPicPr>
          <p:cNvPr id="5" name="Imagem 4" descr="Trabalhando">
            <a:extLst>
              <a:ext uri="{FF2B5EF4-FFF2-40B4-BE49-F238E27FC236}">
                <a16:creationId xmlns:a16="http://schemas.microsoft.com/office/drawing/2014/main" id="{BC829010-59E7-4B6E-AE76-EEE7D0ED0D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1"/>
            <a:ext cx="12188932" cy="685800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DE6BEBC3-6A99-4A53-9835-9875E0841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1006911-EDB8-4CDF-AEAA-A3FA060851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303C99B6-22F7-2C8A-E3E5-B5928E5989BD}"/>
              </a:ext>
            </a:extLst>
          </p:cNvPr>
          <p:cNvSpPr txBox="1">
            <a:spLocks/>
          </p:cNvSpPr>
          <p:nvPr/>
        </p:nvSpPr>
        <p:spPr>
          <a:xfrm>
            <a:off x="276303" y="-481410"/>
            <a:ext cx="8589010" cy="13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1"/>
                </a:solidFill>
              </a:rPr>
              <a:t>ATENÇÃO!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F66E9B97-2B05-C102-7AFE-B6F978FDFE08}"/>
              </a:ext>
            </a:extLst>
          </p:cNvPr>
          <p:cNvSpPr txBox="1"/>
          <p:nvPr/>
        </p:nvSpPr>
        <p:spPr>
          <a:xfrm>
            <a:off x="400129" y="1376500"/>
            <a:ext cx="8465184" cy="40055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318260" algn="l"/>
                <a:tab pos="2390140" algn="l"/>
                <a:tab pos="3899535" algn="l"/>
                <a:tab pos="4653915" algn="l"/>
                <a:tab pos="6610350" algn="l"/>
                <a:tab pos="7085965" algn="l"/>
              </a:tabLst>
            </a:pPr>
            <a:r>
              <a:rPr sz="2800" b="1" spc="-40" dirty="0">
                <a:latin typeface="Calibri"/>
                <a:cs typeface="Calibri"/>
              </a:rPr>
              <a:t>R</a:t>
            </a:r>
            <a:r>
              <a:rPr sz="2800" b="1" spc="-10" dirty="0">
                <a:latin typeface="Calibri"/>
                <a:cs typeface="Calibri"/>
              </a:rPr>
              <a:t>e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-15" dirty="0">
                <a:latin typeface="Calibri"/>
                <a:cs typeface="Calibri"/>
              </a:rPr>
              <a:t>l</a:t>
            </a:r>
            <a:r>
              <a:rPr sz="2800" b="1" spc="-10" dirty="0">
                <a:latin typeface="Calibri"/>
                <a:cs typeface="Calibri"/>
              </a:rPr>
              <a:t>i</a:t>
            </a:r>
            <a:r>
              <a:rPr sz="2800" b="1" spc="-15" dirty="0">
                <a:latin typeface="Calibri"/>
                <a:cs typeface="Calibri"/>
              </a:rPr>
              <a:t>z</a:t>
            </a:r>
            <a:r>
              <a:rPr sz="2800" b="1" dirty="0">
                <a:latin typeface="Calibri"/>
                <a:cs typeface="Calibri"/>
              </a:rPr>
              <a:t>ar	</a:t>
            </a:r>
            <a:r>
              <a:rPr sz="2800" b="1" spc="-50" dirty="0">
                <a:latin typeface="Calibri"/>
                <a:cs typeface="Calibri"/>
              </a:rPr>
              <a:t>g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-40" dirty="0">
                <a:latin typeface="Calibri"/>
                <a:cs typeface="Calibri"/>
              </a:rPr>
              <a:t>s</a:t>
            </a:r>
            <a:r>
              <a:rPr sz="2800" b="1" spc="-15" dirty="0">
                <a:latin typeface="Calibri"/>
                <a:cs typeface="Calibri"/>
              </a:rPr>
              <a:t>t</a:t>
            </a:r>
            <a:r>
              <a:rPr sz="2800" b="1" dirty="0">
                <a:latin typeface="Calibri"/>
                <a:cs typeface="Calibri"/>
              </a:rPr>
              <a:t>os	</a:t>
            </a:r>
            <a:r>
              <a:rPr sz="2800" b="1" spc="10" dirty="0">
                <a:latin typeface="Calibri"/>
                <a:cs typeface="Calibri"/>
              </a:rPr>
              <a:t>e</a:t>
            </a:r>
            <a:r>
              <a:rPr sz="2800" b="1" spc="-10" dirty="0">
                <a:latin typeface="Calibri"/>
                <a:cs typeface="Calibri"/>
              </a:rPr>
              <a:t>l</a:t>
            </a:r>
            <a:r>
              <a:rPr sz="2800" b="1" spc="-5" dirty="0">
                <a:latin typeface="Calibri"/>
                <a:cs typeface="Calibri"/>
              </a:rPr>
              <a:t>e</a:t>
            </a:r>
            <a:r>
              <a:rPr sz="2800" b="1" spc="-20" dirty="0">
                <a:latin typeface="Calibri"/>
                <a:cs typeface="Calibri"/>
              </a:rPr>
              <a:t>i</a:t>
            </a:r>
            <a:r>
              <a:rPr sz="2800" b="1" spc="-15" dirty="0">
                <a:latin typeface="Calibri"/>
                <a:cs typeface="Calibri"/>
              </a:rPr>
              <a:t>t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-60" dirty="0">
                <a:latin typeface="Calibri"/>
                <a:cs typeface="Calibri"/>
              </a:rPr>
              <a:t>r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-15" dirty="0">
                <a:latin typeface="Calibri"/>
                <a:cs typeface="Calibri"/>
              </a:rPr>
              <a:t>i</a:t>
            </a:r>
            <a:r>
              <a:rPr sz="2800" b="1" dirty="0">
                <a:latin typeface="Calibri"/>
                <a:cs typeface="Calibri"/>
              </a:rPr>
              <a:t>s	</a:t>
            </a:r>
            <a:r>
              <a:rPr sz="2800" b="1" spc="15" dirty="0">
                <a:latin typeface="Calibri"/>
                <a:cs typeface="Calibri"/>
              </a:rPr>
              <a:t>s</a:t>
            </a:r>
            <a:r>
              <a:rPr sz="2800" b="1" spc="-10" dirty="0">
                <a:latin typeface="Calibri"/>
                <a:cs typeface="Calibri"/>
              </a:rPr>
              <a:t>e</a:t>
            </a:r>
            <a:r>
              <a:rPr sz="2800" b="1" dirty="0">
                <a:latin typeface="Calibri"/>
                <a:cs typeface="Calibri"/>
              </a:rPr>
              <a:t>m	</a:t>
            </a:r>
            <a:r>
              <a:rPr sz="2800" b="1" spc="-5" dirty="0">
                <a:latin typeface="Calibri"/>
                <a:cs typeface="Calibri"/>
              </a:rPr>
              <a:t>mov</a:t>
            </a:r>
            <a:r>
              <a:rPr sz="2800" b="1" spc="-20" dirty="0">
                <a:latin typeface="Calibri"/>
                <a:cs typeface="Calibri"/>
              </a:rPr>
              <a:t>i</a:t>
            </a:r>
            <a:r>
              <a:rPr sz="2800" b="1" spc="-5" dirty="0">
                <a:latin typeface="Calibri"/>
                <a:cs typeface="Calibri"/>
              </a:rPr>
              <a:t>me</a:t>
            </a:r>
            <a:r>
              <a:rPr sz="2800" b="1" spc="-30" dirty="0">
                <a:latin typeface="Calibri"/>
                <a:cs typeface="Calibri"/>
              </a:rPr>
              <a:t>n</a:t>
            </a:r>
            <a:r>
              <a:rPr sz="2800" b="1" spc="-15" dirty="0">
                <a:latin typeface="Calibri"/>
                <a:cs typeface="Calibri"/>
              </a:rPr>
              <a:t>t</a:t>
            </a:r>
            <a:r>
              <a:rPr sz="2800" b="1" dirty="0">
                <a:latin typeface="Calibri"/>
                <a:cs typeface="Calibri"/>
              </a:rPr>
              <a:t>ar	</a:t>
            </a:r>
            <a:r>
              <a:rPr sz="2800" b="1" spc="-10" dirty="0">
                <a:latin typeface="Calibri"/>
                <a:cs typeface="Calibri"/>
              </a:rPr>
              <a:t>o</a:t>
            </a:r>
            <a:r>
              <a:rPr sz="2800" b="1" dirty="0">
                <a:latin typeface="Calibri"/>
                <a:cs typeface="Calibri"/>
              </a:rPr>
              <a:t>s	</a:t>
            </a:r>
            <a:r>
              <a:rPr sz="2800" b="1" spc="-20" dirty="0">
                <a:latin typeface="Calibri"/>
                <a:cs typeface="Calibri"/>
              </a:rPr>
              <a:t>r</a:t>
            </a:r>
            <a:r>
              <a:rPr sz="2800" b="1" spc="-10" dirty="0">
                <a:latin typeface="Calibri"/>
                <a:cs typeface="Calibri"/>
              </a:rPr>
              <a:t>e</a:t>
            </a:r>
            <a:r>
              <a:rPr sz="2800" b="1" dirty="0">
                <a:latin typeface="Calibri"/>
                <a:cs typeface="Calibri"/>
              </a:rPr>
              <a:t>c</a:t>
            </a:r>
            <a:r>
              <a:rPr sz="2800" b="1" spc="10" dirty="0">
                <a:latin typeface="Calibri"/>
                <a:cs typeface="Calibri"/>
              </a:rPr>
              <a:t>u</a:t>
            </a:r>
            <a:r>
              <a:rPr sz="2800" b="1" spc="-35" dirty="0">
                <a:latin typeface="Calibri"/>
                <a:cs typeface="Calibri"/>
              </a:rPr>
              <a:t>r</a:t>
            </a:r>
            <a:r>
              <a:rPr sz="2800" b="1" dirty="0">
                <a:latin typeface="Calibri"/>
                <a:cs typeface="Calibri"/>
              </a:rPr>
              <a:t>sos  </a:t>
            </a:r>
            <a:r>
              <a:rPr sz="2800" b="1" spc="-5" dirty="0">
                <a:latin typeface="Calibri"/>
                <a:cs typeface="Calibri"/>
              </a:rPr>
              <a:t>pelas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contas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 campanha:</a:t>
            </a:r>
            <a:endParaRPr sz="2800" dirty="0">
              <a:latin typeface="Calibri"/>
              <a:cs typeface="Calibri"/>
            </a:endParaRPr>
          </a:p>
          <a:p>
            <a:pPr marL="203200" indent="-190500">
              <a:lnSpc>
                <a:spcPct val="100000"/>
              </a:lnSpc>
              <a:spcBef>
                <a:spcPts val="1805"/>
              </a:spcBef>
              <a:buFont typeface="Calibri"/>
              <a:buChar char="-"/>
              <a:tabLst>
                <a:tab pos="203200" algn="l"/>
              </a:tabLst>
            </a:pPr>
            <a:r>
              <a:rPr sz="2800" b="1" spc="-5" dirty="0">
                <a:latin typeface="Calibri"/>
                <a:cs typeface="Calibri"/>
              </a:rPr>
              <a:t>implica </a:t>
            </a:r>
            <a:r>
              <a:rPr sz="2800" b="1" dirty="0">
                <a:latin typeface="Calibri"/>
                <a:cs typeface="Calibri"/>
              </a:rPr>
              <a:t>a </a:t>
            </a:r>
            <a:r>
              <a:rPr sz="2800" b="1" spc="-10" dirty="0">
                <a:latin typeface="Calibri"/>
                <a:cs typeface="Calibri"/>
              </a:rPr>
              <a:t>desaprovação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das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contas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plano</a:t>
            </a:r>
            <a:endParaRPr sz="2800" dirty="0">
              <a:latin typeface="Calibri"/>
              <a:cs typeface="Calibri"/>
            </a:endParaRPr>
          </a:p>
          <a:p>
            <a:pPr marL="12700" marR="6985">
              <a:lnSpc>
                <a:spcPct val="100000"/>
              </a:lnSpc>
              <a:spcBef>
                <a:spcPts val="5"/>
              </a:spcBef>
              <a:buFont typeface="Calibri"/>
              <a:buChar char="-"/>
              <a:tabLst>
                <a:tab pos="203200" algn="l"/>
              </a:tabLst>
            </a:pPr>
            <a:r>
              <a:rPr sz="2800" b="1" spc="-15" dirty="0">
                <a:latin typeface="Calibri"/>
                <a:cs typeface="Calibri"/>
              </a:rPr>
              <a:t>envio</a:t>
            </a:r>
            <a:r>
              <a:rPr sz="2800" b="1" spc="18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dos</a:t>
            </a:r>
            <a:r>
              <a:rPr sz="2800" b="1" spc="2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autos</a:t>
            </a:r>
            <a:r>
              <a:rPr sz="2800" b="1" spc="20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ao</a:t>
            </a:r>
            <a:r>
              <a:rPr sz="2800" b="1" spc="20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Ministério</a:t>
            </a:r>
            <a:r>
              <a:rPr sz="2800" b="1" spc="204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Público</a:t>
            </a:r>
            <a:r>
              <a:rPr sz="2800" b="1" spc="204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Eleitoral,</a:t>
            </a:r>
            <a:r>
              <a:rPr sz="2800" b="1" spc="204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para</a:t>
            </a:r>
            <a:r>
              <a:rPr sz="2800" b="1" spc="204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 </a:t>
            </a:r>
            <a:r>
              <a:rPr sz="2800" b="1" spc="-620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propositura</a:t>
            </a:r>
            <a:r>
              <a:rPr sz="2800" b="1" spc="-5" dirty="0">
                <a:latin typeface="Calibri"/>
                <a:cs typeface="Calibri"/>
              </a:rPr>
              <a:t> da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ação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cabível,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1440"/>
              </a:spcBef>
            </a:pPr>
            <a:r>
              <a:rPr sz="2800" b="1" dirty="0">
                <a:latin typeface="Calibri"/>
                <a:cs typeface="Calibri"/>
              </a:rPr>
              <a:t>E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for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comprovado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abuso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do poder</a:t>
            </a:r>
            <a:r>
              <a:rPr sz="2800" b="1" spc="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econômico:</a:t>
            </a:r>
            <a:endParaRPr sz="2800" dirty="0">
              <a:latin typeface="Calibri"/>
              <a:cs typeface="Calibri"/>
            </a:endParaRPr>
          </a:p>
          <a:p>
            <a:pPr marL="660400" lvl="1" indent="-191135">
              <a:lnSpc>
                <a:spcPct val="100000"/>
              </a:lnSpc>
              <a:spcBef>
                <a:spcPts val="1205"/>
              </a:spcBef>
              <a:buFont typeface="Calibri"/>
              <a:buChar char="-"/>
              <a:tabLst>
                <a:tab pos="661035" algn="l"/>
              </a:tabLst>
            </a:pPr>
            <a:r>
              <a:rPr sz="2800" b="1" spc="-20" dirty="0">
                <a:latin typeface="Calibri"/>
                <a:cs typeface="Calibri"/>
              </a:rPr>
              <a:t>será</a:t>
            </a:r>
            <a:r>
              <a:rPr sz="2800" b="1" spc="-5" dirty="0">
                <a:latin typeface="Calibri"/>
                <a:cs typeface="Calibri"/>
              </a:rPr>
              <a:t> cancelado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-20" dirty="0">
                <a:latin typeface="Calibri"/>
                <a:cs typeface="Calibri"/>
              </a:rPr>
              <a:t> registro</a:t>
            </a:r>
            <a:r>
              <a:rPr sz="2800" b="1" spc="3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da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candidatura,</a:t>
            </a:r>
            <a:endParaRPr sz="2800" dirty="0">
              <a:latin typeface="Calibri"/>
              <a:cs typeface="Calibri"/>
            </a:endParaRPr>
          </a:p>
          <a:p>
            <a:pPr marL="660400" lvl="1" indent="-191135">
              <a:lnSpc>
                <a:spcPct val="100000"/>
              </a:lnSpc>
              <a:buFont typeface="Calibri"/>
              <a:buChar char="-"/>
              <a:tabLst>
                <a:tab pos="661035" algn="l"/>
              </a:tabLst>
            </a:pPr>
            <a:r>
              <a:rPr sz="2800" b="1" spc="-5" dirty="0">
                <a:latin typeface="Calibri"/>
                <a:cs typeface="Calibri"/>
              </a:rPr>
              <a:t>ou cassado </a:t>
            </a:r>
            <a:r>
              <a:rPr sz="2800" b="1" dirty="0">
                <a:latin typeface="Calibri"/>
                <a:cs typeface="Calibri"/>
              </a:rPr>
              <a:t>o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diploma,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já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houver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sido </a:t>
            </a:r>
            <a:r>
              <a:rPr sz="2800" b="1" spc="-15" dirty="0">
                <a:latin typeface="Calibri"/>
                <a:cs typeface="Calibri"/>
              </a:rPr>
              <a:t>outorgado.</a:t>
            </a:r>
            <a:endParaRPr sz="2800" dirty="0">
              <a:latin typeface="Calibri"/>
              <a:cs typeface="Calibri"/>
            </a:endParaRPr>
          </a:p>
        </p:txBody>
      </p:sp>
      <p:pic>
        <p:nvPicPr>
          <p:cNvPr id="7" name="object 5">
            <a:extLst>
              <a:ext uri="{FF2B5EF4-FFF2-40B4-BE49-F238E27FC236}">
                <a16:creationId xmlns:a16="http://schemas.microsoft.com/office/drawing/2014/main" id="{B27999F4-B7A0-0A36-5D55-2DC38204A13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72914" y="147495"/>
            <a:ext cx="1842783" cy="122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4211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1492" y="598942"/>
            <a:ext cx="9949604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800" spc="-67" dirty="0">
                <a:latin typeface="Arial Black"/>
                <a:cs typeface="Arial Black"/>
              </a:rPr>
              <a:t>COMPROVAÇÃO</a:t>
            </a:r>
            <a:r>
              <a:rPr sz="4800" spc="-27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DOS</a:t>
            </a:r>
            <a:r>
              <a:rPr sz="4800" spc="-33" dirty="0">
                <a:latin typeface="Arial Black"/>
                <a:cs typeface="Arial Black"/>
              </a:rPr>
              <a:t> </a:t>
            </a:r>
            <a:r>
              <a:rPr sz="4800" spc="-27" dirty="0">
                <a:latin typeface="Arial Black"/>
                <a:cs typeface="Arial Black"/>
              </a:rPr>
              <a:t>GASTOS</a:t>
            </a:r>
            <a:endParaRPr sz="48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7510" y="1608445"/>
            <a:ext cx="10357567" cy="50591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200" b="1" spc="-20" dirty="0">
                <a:latin typeface="Arial"/>
                <a:cs typeface="Arial"/>
              </a:rPr>
              <a:t>Deve</a:t>
            </a:r>
            <a:r>
              <a:rPr sz="3200" b="1" spc="4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ser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realizada</a:t>
            </a:r>
            <a:r>
              <a:rPr sz="3200" b="1" spc="-27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por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documento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idôneo:</a:t>
            </a:r>
            <a:endParaRPr sz="3200" dirty="0">
              <a:latin typeface="Arial"/>
              <a:cs typeface="Arial"/>
            </a:endParaRPr>
          </a:p>
          <a:p>
            <a:pPr marL="264153" indent="-247220" defTabSz="609585">
              <a:spcBef>
                <a:spcPts val="2407"/>
              </a:spcBef>
              <a:buFontTx/>
              <a:buChar char="-"/>
              <a:tabLst>
                <a:tab pos="264153" algn="l"/>
              </a:tabLst>
            </a:pPr>
            <a:r>
              <a:rPr sz="2800" b="1" dirty="0">
                <a:latin typeface="Arial"/>
                <a:cs typeface="Arial"/>
              </a:rPr>
              <a:t>sem</a:t>
            </a:r>
            <a:r>
              <a:rPr sz="2800" b="1" spc="-3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emendas</a:t>
            </a:r>
            <a:r>
              <a:rPr sz="2800" b="1" spc="-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ou</a:t>
            </a:r>
            <a:r>
              <a:rPr sz="2800" b="1" spc="-4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rasuras</a:t>
            </a:r>
            <a:endParaRPr sz="2800" dirty="0">
              <a:latin typeface="Arial"/>
              <a:cs typeface="Arial"/>
            </a:endParaRPr>
          </a:p>
          <a:p>
            <a:pPr marL="264153" indent="-247220" defTabSz="609585">
              <a:buFontTx/>
              <a:buChar char="-"/>
              <a:tabLst>
                <a:tab pos="264153" algn="l"/>
              </a:tabLst>
            </a:pPr>
            <a:r>
              <a:rPr sz="2800" b="1" dirty="0">
                <a:latin typeface="Arial"/>
                <a:cs typeface="Arial"/>
              </a:rPr>
              <a:t>com</a:t>
            </a:r>
            <a:r>
              <a:rPr sz="2800" b="1" spc="-4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data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da</a:t>
            </a:r>
            <a:r>
              <a:rPr sz="2800" b="1" spc="-3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emissão</a:t>
            </a:r>
            <a:endParaRPr sz="2800" dirty="0">
              <a:latin typeface="Arial"/>
              <a:cs typeface="Arial"/>
            </a:endParaRPr>
          </a:p>
          <a:p>
            <a:pPr marL="264153" indent="-247220" defTabSz="609585">
              <a:spcBef>
                <a:spcPts val="7"/>
              </a:spcBef>
              <a:buFontTx/>
              <a:buChar char="-"/>
              <a:tabLst>
                <a:tab pos="264153" algn="l"/>
              </a:tabLst>
            </a:pPr>
            <a:r>
              <a:rPr sz="2800" b="1" dirty="0">
                <a:latin typeface="Arial"/>
                <a:cs typeface="Arial"/>
              </a:rPr>
              <a:t>descrição</a:t>
            </a:r>
            <a:r>
              <a:rPr sz="2800" b="1" spc="-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detalhada</a:t>
            </a:r>
            <a:endParaRPr sz="2800" dirty="0">
              <a:latin typeface="Arial"/>
              <a:cs typeface="Arial"/>
            </a:endParaRPr>
          </a:p>
          <a:p>
            <a:pPr marL="264153" indent="-247220" defTabSz="609585">
              <a:buClr>
                <a:srgbClr val="000066"/>
              </a:buClr>
              <a:buFontTx/>
              <a:buChar char="-"/>
              <a:tabLst>
                <a:tab pos="264153" algn="l"/>
              </a:tabLst>
            </a:pPr>
            <a:r>
              <a:rPr sz="2800" b="1" spc="-20" dirty="0">
                <a:latin typeface="Arial"/>
                <a:cs typeface="Arial"/>
              </a:rPr>
              <a:t>valor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da</a:t>
            </a:r>
            <a:r>
              <a:rPr sz="2800" b="1" spc="-4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operação</a:t>
            </a:r>
            <a:endParaRPr sz="2800" dirty="0">
              <a:latin typeface="Arial"/>
              <a:cs typeface="Arial"/>
            </a:endParaRPr>
          </a:p>
          <a:p>
            <a:pPr marL="264153" indent="-247220" defTabSz="609585">
              <a:buClr>
                <a:srgbClr val="000066"/>
              </a:buClr>
              <a:buFontTx/>
              <a:buChar char="-"/>
              <a:tabLst>
                <a:tab pos="264153" algn="l"/>
              </a:tabLst>
            </a:pPr>
            <a:r>
              <a:rPr sz="2800" b="1" dirty="0">
                <a:latin typeface="Arial"/>
                <a:cs typeface="Arial"/>
              </a:rPr>
              <a:t>CPF</a:t>
            </a:r>
            <a:r>
              <a:rPr sz="2800" b="1" spc="-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ou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CNPJ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emitente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destinatário</a:t>
            </a:r>
            <a:endParaRPr sz="2800" dirty="0">
              <a:latin typeface="Arial"/>
              <a:cs typeface="Arial"/>
            </a:endParaRPr>
          </a:p>
          <a:p>
            <a:pPr marL="264153" indent="-247220" defTabSz="609585">
              <a:buFontTx/>
              <a:buChar char="-"/>
              <a:tabLst>
                <a:tab pos="264153" algn="l"/>
              </a:tabLst>
            </a:pPr>
            <a:r>
              <a:rPr sz="2800" b="1" dirty="0">
                <a:latin typeface="Arial"/>
                <a:cs typeface="Arial"/>
              </a:rPr>
              <a:t>endereço</a:t>
            </a:r>
            <a:endParaRPr sz="2800" dirty="0">
              <a:latin typeface="Arial"/>
              <a:cs typeface="Arial"/>
            </a:endParaRPr>
          </a:p>
          <a:p>
            <a:pPr defTabSz="609585"/>
            <a:endParaRPr sz="1600" dirty="0">
              <a:latin typeface="Arial"/>
              <a:cs typeface="Arial"/>
            </a:endParaRPr>
          </a:p>
          <a:p>
            <a:pPr marL="16933" marR="6773" defTabSz="609585"/>
            <a:r>
              <a:rPr sz="2800" b="1" spc="-7" dirty="0">
                <a:latin typeface="Arial"/>
                <a:cs typeface="Arial"/>
              </a:rPr>
              <a:t>Obs: </a:t>
            </a:r>
            <a:r>
              <a:rPr sz="2800" b="1" dirty="0">
                <a:latin typeface="Arial"/>
                <a:cs typeface="Arial"/>
              </a:rPr>
              <a:t>A comprovação </a:t>
            </a:r>
            <a:r>
              <a:rPr sz="2800" b="1" spc="-7" dirty="0">
                <a:latin typeface="Arial"/>
                <a:cs typeface="Arial"/>
              </a:rPr>
              <a:t>dos gastos </a:t>
            </a:r>
            <a:r>
              <a:rPr sz="2800" b="1" dirty="0">
                <a:latin typeface="Arial"/>
                <a:cs typeface="Arial"/>
              </a:rPr>
              <a:t>eleitorais com material 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campanha</a:t>
            </a:r>
            <a:r>
              <a:rPr sz="2800" b="1" dirty="0">
                <a:latin typeface="Arial"/>
                <a:cs typeface="Arial"/>
              </a:rPr>
              <a:t> impresso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deve</a:t>
            </a:r>
            <a:r>
              <a:rPr sz="2800" b="1" spc="85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indicar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no</a:t>
            </a:r>
            <a:r>
              <a:rPr sz="2800" b="1" dirty="0">
                <a:latin typeface="Arial"/>
                <a:cs typeface="Arial"/>
              </a:rPr>
              <a:t> corpo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do </a:t>
            </a:r>
            <a:r>
              <a:rPr sz="2800" b="1" spc="-873" dirty="0">
                <a:latin typeface="Arial"/>
                <a:cs typeface="Arial"/>
              </a:rPr>
              <a:t> </a:t>
            </a:r>
            <a:r>
              <a:rPr sz="2800" b="1" spc="-7" dirty="0" err="1">
                <a:latin typeface="Arial"/>
                <a:cs typeface="Arial"/>
              </a:rPr>
              <a:t>documento</a:t>
            </a:r>
            <a:r>
              <a:rPr sz="2800" b="1" spc="-33" dirty="0">
                <a:latin typeface="Arial"/>
                <a:cs typeface="Arial"/>
              </a:rPr>
              <a:t> </a:t>
            </a:r>
            <a:endParaRPr lang="pt-BR" sz="2800" b="1" spc="-33" dirty="0">
              <a:latin typeface="Arial"/>
              <a:cs typeface="Arial"/>
            </a:endParaRPr>
          </a:p>
          <a:p>
            <a:pPr marL="16933" marR="6773" defTabSz="609585"/>
            <a:r>
              <a:rPr sz="2800" b="1" dirty="0">
                <a:latin typeface="Arial"/>
                <a:cs typeface="Arial"/>
              </a:rPr>
              <a:t>fiscal</a:t>
            </a:r>
            <a:r>
              <a:rPr sz="2800" b="1" spc="-1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as</a:t>
            </a:r>
            <a:r>
              <a:rPr sz="2800" b="1" spc="-7" dirty="0">
                <a:latin typeface="Arial"/>
                <a:cs typeface="Arial"/>
              </a:rPr>
              <a:t> dimensões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material</a:t>
            </a:r>
            <a:r>
              <a:rPr sz="2800" b="1" spc="-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produzido.</a:t>
            </a:r>
            <a:endParaRPr sz="2800" dirty="0">
              <a:latin typeface="Arial"/>
              <a:cs typeface="Arial"/>
            </a:endParaRPr>
          </a:p>
          <a:p>
            <a:pPr marR="88898" defTabSz="609585">
              <a:lnSpc>
                <a:spcPts val="807"/>
              </a:lnSpc>
            </a:pPr>
            <a:endParaRPr sz="1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21822" y="123228"/>
            <a:ext cx="9748911" cy="1876069"/>
          </a:xfrm>
          <a:prstGeom prst="rect">
            <a:avLst/>
          </a:prstGeom>
        </p:spPr>
        <p:txBody>
          <a:bodyPr vert="horz" wrap="square" lIns="0" tIns="403775" rIns="0" bIns="0" rtlCol="0" anchor="t">
            <a:spAutoFit/>
          </a:bodyPr>
          <a:lstStyle/>
          <a:p>
            <a:pPr marL="1009201" marR="6773" indent="-186262">
              <a:lnSpc>
                <a:spcPts val="5707"/>
              </a:lnSpc>
              <a:spcBef>
                <a:spcPts val="1167"/>
              </a:spcBef>
            </a:pPr>
            <a:r>
              <a:rPr sz="4000" spc="-20" dirty="0">
                <a:latin typeface="Arial Black"/>
                <a:cs typeface="Arial Black"/>
              </a:rPr>
              <a:t>OUTROS</a:t>
            </a:r>
            <a:r>
              <a:rPr sz="4000" spc="-40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MEIOS</a:t>
            </a:r>
            <a:r>
              <a:rPr sz="4000" spc="-27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DE</a:t>
            </a:r>
            <a:r>
              <a:rPr sz="4000" spc="-27" dirty="0">
                <a:latin typeface="Arial Black"/>
                <a:cs typeface="Arial Black"/>
              </a:rPr>
              <a:t> </a:t>
            </a:r>
            <a:r>
              <a:rPr sz="4000" spc="-140" dirty="0">
                <a:latin typeface="Arial Black"/>
                <a:cs typeface="Arial Black"/>
              </a:rPr>
              <a:t>PROVA </a:t>
            </a:r>
            <a:r>
              <a:rPr sz="4000" spc="-1853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E</a:t>
            </a:r>
            <a:r>
              <a:rPr sz="4000" spc="-40" dirty="0">
                <a:latin typeface="Arial Black"/>
                <a:cs typeface="Arial Black"/>
              </a:rPr>
              <a:t> </a:t>
            </a:r>
            <a:r>
              <a:rPr sz="4000" spc="-20" dirty="0">
                <a:latin typeface="Arial Black"/>
                <a:cs typeface="Arial Black"/>
              </a:rPr>
              <a:t>OUTROS</a:t>
            </a:r>
            <a:r>
              <a:rPr sz="4000" spc="-40" dirty="0">
                <a:latin typeface="Arial Black"/>
                <a:cs typeface="Arial Black"/>
              </a:rPr>
              <a:t> </a:t>
            </a:r>
            <a:r>
              <a:rPr sz="4000" spc="-20" dirty="0">
                <a:latin typeface="Arial Black"/>
                <a:cs typeface="Arial Black"/>
              </a:rPr>
              <a:t>DOCUMENTOS</a:t>
            </a:r>
            <a:endParaRPr sz="40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xfrm>
            <a:off x="709086" y="1183604"/>
            <a:ext cx="1039689" cy="22038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0064" defTabSz="609585">
              <a:lnSpc>
                <a:spcPts val="1653"/>
              </a:lnSpc>
            </a:pPr>
            <a:fld id="{81D60167-4931-47E6-BA6A-407CBD079E47}" type="slidenum">
              <a:rPr dirty="0">
                <a:latin typeface="Century Gothic" panose="020B0502020202020204"/>
              </a:rPr>
              <a:pPr marL="110064" defTabSz="609585">
                <a:lnSpc>
                  <a:spcPts val="1653"/>
                </a:lnSpc>
              </a:pPr>
              <a:t>81</a:t>
            </a:fld>
            <a:endParaRPr dirty="0">
              <a:latin typeface="Century Gothic" panose="020B050202020202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62660" y="2594609"/>
            <a:ext cx="10408073" cy="2703048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704409" indent="-687476" defTabSz="609585">
              <a:spcBef>
                <a:spcPts val="960"/>
              </a:spcBef>
              <a:buClr>
                <a:srgbClr val="420008"/>
              </a:buClr>
              <a:buSzPct val="64285"/>
              <a:buFont typeface="Wingdings"/>
              <a:buChar char=""/>
              <a:tabLst>
                <a:tab pos="703562" algn="l"/>
                <a:tab pos="704409" algn="l"/>
              </a:tabLst>
            </a:pP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Contrato</a:t>
            </a:r>
            <a:endParaRPr sz="3733">
              <a:solidFill>
                <a:prstClr val="black"/>
              </a:solidFill>
              <a:latin typeface="Arial"/>
              <a:cs typeface="Arial"/>
            </a:endParaRPr>
          </a:p>
          <a:p>
            <a:pPr marL="704409" marR="6773" indent="-687476" defTabSz="609585">
              <a:spcBef>
                <a:spcPts val="833"/>
              </a:spcBef>
              <a:buClr>
                <a:srgbClr val="420008"/>
              </a:buClr>
              <a:buSzPct val="64285"/>
              <a:buFont typeface="Wingdings"/>
              <a:buChar char=""/>
              <a:tabLst>
                <a:tab pos="703562" algn="l"/>
                <a:tab pos="704409" algn="l"/>
              </a:tabLst>
            </a:pPr>
            <a:r>
              <a:rPr sz="3733" b="1" spc="-7" dirty="0">
                <a:solidFill>
                  <a:srgbClr val="000066"/>
                </a:solidFill>
                <a:latin typeface="Arial"/>
                <a:cs typeface="Arial"/>
              </a:rPr>
              <a:t>Comprovante</a:t>
            </a:r>
            <a:r>
              <a:rPr sz="3733" b="1" spc="80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sz="3733" b="1" spc="33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entrega</a:t>
            </a:r>
            <a:r>
              <a:rPr sz="3733" b="1" spc="4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sz="37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material</a:t>
            </a:r>
            <a:r>
              <a:rPr sz="3733" b="1" spc="20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sz="3733" b="1" spc="33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spc="7" dirty="0">
                <a:solidFill>
                  <a:srgbClr val="000066"/>
                </a:solidFill>
                <a:latin typeface="Arial"/>
                <a:cs typeface="Arial"/>
              </a:rPr>
              <a:t>da </a:t>
            </a:r>
            <a:r>
              <a:rPr sz="3733" b="1" spc="-1020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prestação</a:t>
            </a:r>
            <a:r>
              <a:rPr sz="3733" b="1" spc="2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sz="3733" b="1" spc="-13" dirty="0">
                <a:solidFill>
                  <a:srgbClr val="000066"/>
                </a:solidFill>
                <a:latin typeface="Arial"/>
                <a:cs typeface="Arial"/>
              </a:rPr>
              <a:t> serviço</a:t>
            </a:r>
            <a:endParaRPr sz="3733">
              <a:solidFill>
                <a:prstClr val="black"/>
              </a:solidFill>
              <a:latin typeface="Arial"/>
              <a:cs typeface="Arial"/>
            </a:endParaRPr>
          </a:p>
          <a:p>
            <a:pPr marL="704409" indent="-687476" defTabSz="609585">
              <a:spcBef>
                <a:spcPts val="1420"/>
              </a:spcBef>
              <a:buClr>
                <a:srgbClr val="420008"/>
              </a:buClr>
              <a:buSzPct val="64285"/>
              <a:buFont typeface="Wingdings"/>
              <a:buChar char=""/>
              <a:tabLst>
                <a:tab pos="703562" algn="l"/>
                <a:tab pos="704409" algn="l"/>
              </a:tabLst>
            </a:pPr>
            <a:r>
              <a:rPr sz="3733" b="1" spc="-7" dirty="0">
                <a:solidFill>
                  <a:srgbClr val="000066"/>
                </a:solidFill>
                <a:latin typeface="Arial"/>
                <a:cs typeface="Arial"/>
              </a:rPr>
              <a:t>Comprovante</a:t>
            </a:r>
            <a:r>
              <a:rPr sz="3733" b="1" spc="6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bancário</a:t>
            </a:r>
            <a:r>
              <a:rPr sz="3733" b="1" spc="-13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sz="3733" b="1" spc="-2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733" b="1" dirty="0">
                <a:solidFill>
                  <a:srgbClr val="000066"/>
                </a:solidFill>
                <a:latin typeface="Arial"/>
                <a:cs typeface="Arial"/>
              </a:rPr>
              <a:t>pagamento</a:t>
            </a:r>
            <a:endParaRPr sz="3733">
              <a:solidFill>
                <a:prstClr val="black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6691" y="120196"/>
            <a:ext cx="10937240" cy="1311193"/>
          </a:xfrm>
          <a:prstGeom prst="rect">
            <a:avLst/>
          </a:prstGeom>
        </p:spPr>
        <p:txBody>
          <a:bodyPr vert="horz" wrap="square" lIns="0" tIns="124460" rIns="0" bIns="0" rtlCol="0" anchor="t">
            <a:spAutoFit/>
          </a:bodyPr>
          <a:lstStyle/>
          <a:p>
            <a:pPr marL="1608626" marR="6773" indent="-1592540">
              <a:lnSpc>
                <a:spcPts val="4613"/>
              </a:lnSpc>
              <a:spcBef>
                <a:spcPts val="980"/>
              </a:spcBef>
            </a:pPr>
            <a:r>
              <a:rPr sz="4000" spc="-27" dirty="0">
                <a:latin typeface="Arial Black"/>
                <a:cs typeface="Arial Black"/>
              </a:rPr>
              <a:t>QUANDO</a:t>
            </a:r>
            <a:r>
              <a:rPr sz="4000" spc="7" dirty="0">
                <a:latin typeface="Arial Black"/>
                <a:cs typeface="Arial Black"/>
              </a:rPr>
              <a:t> </a:t>
            </a:r>
            <a:r>
              <a:rPr sz="4000" spc="-27" dirty="0">
                <a:latin typeface="Arial Black"/>
                <a:cs typeface="Arial Black"/>
              </a:rPr>
              <a:t>DISPENSADA</a:t>
            </a:r>
            <a:r>
              <a:rPr sz="4000" spc="-47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A</a:t>
            </a:r>
            <a:r>
              <a:rPr sz="4000" spc="7" dirty="0">
                <a:latin typeface="Arial Black"/>
                <a:cs typeface="Arial Black"/>
              </a:rPr>
              <a:t> </a:t>
            </a:r>
            <a:r>
              <a:rPr sz="4000" spc="-7" dirty="0">
                <a:latin typeface="Arial Black"/>
                <a:cs typeface="Arial Black"/>
              </a:rPr>
              <a:t>EMISSÃO </a:t>
            </a:r>
            <a:r>
              <a:rPr sz="4000" spc="-1493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DE</a:t>
            </a:r>
            <a:r>
              <a:rPr sz="4000" spc="-13" dirty="0">
                <a:latin typeface="Arial Black"/>
                <a:cs typeface="Arial Black"/>
              </a:rPr>
              <a:t> </a:t>
            </a:r>
            <a:r>
              <a:rPr sz="4000" spc="-20" dirty="0">
                <a:latin typeface="Arial Black"/>
                <a:cs typeface="Arial Black"/>
              </a:rPr>
              <a:t>DOCUMENTO</a:t>
            </a:r>
            <a:r>
              <a:rPr sz="4000" spc="7" dirty="0">
                <a:latin typeface="Arial Black"/>
                <a:cs typeface="Arial Black"/>
              </a:rPr>
              <a:t> </a:t>
            </a:r>
            <a:r>
              <a:rPr sz="4000" spc="-13" dirty="0">
                <a:latin typeface="Arial Black"/>
                <a:cs typeface="Arial Black"/>
              </a:rPr>
              <a:t>FISCAL:</a:t>
            </a:r>
            <a:endParaRPr sz="40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6691" y="1673749"/>
            <a:ext cx="10802620" cy="4698337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vert="horz" wrap="square" lIns="0" tIns="10160" rIns="0" bIns="0" rtlCol="0">
            <a:spAutoFit/>
          </a:bodyPr>
          <a:lstStyle/>
          <a:p>
            <a:pPr marL="94824" marR="12700" indent="-27093" algn="just" defTabSz="609585">
              <a:lnSpc>
                <a:spcPct val="101299"/>
              </a:lnSpc>
              <a:spcBef>
                <a:spcPts val="80"/>
              </a:spcBef>
            </a:pPr>
            <a:r>
              <a:rPr sz="3200" b="1" spc="-7" dirty="0">
                <a:latin typeface="Arial"/>
                <a:cs typeface="Arial"/>
              </a:rPr>
              <a:t>RECIBOS ex.: serviço </a:t>
            </a:r>
            <a:r>
              <a:rPr sz="3200" b="1" dirty="0">
                <a:latin typeface="Arial"/>
                <a:cs typeface="Arial"/>
              </a:rPr>
              <a:t>prestado </a:t>
            </a:r>
            <a:r>
              <a:rPr sz="3200" b="1" spc="-7" dirty="0">
                <a:latin typeface="Arial"/>
                <a:cs typeface="Arial"/>
              </a:rPr>
              <a:t>por pessoa física, </a:t>
            </a:r>
            <a:r>
              <a:rPr sz="3200" b="1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locação</a:t>
            </a:r>
            <a:r>
              <a:rPr sz="3200" b="1" spc="53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de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bens</a:t>
            </a:r>
            <a:r>
              <a:rPr sz="3200" b="1" spc="47" dirty="0">
                <a:latin typeface="Arial"/>
                <a:cs typeface="Arial"/>
              </a:rPr>
              <a:t> </a:t>
            </a:r>
            <a:r>
              <a:rPr sz="3200" b="1" spc="-20" dirty="0">
                <a:latin typeface="Arial"/>
                <a:cs typeface="Arial"/>
              </a:rPr>
              <a:t>móveis</a:t>
            </a:r>
            <a:r>
              <a:rPr sz="3200" b="1" spc="120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ou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imóveis.</a:t>
            </a:r>
            <a:endParaRPr sz="3200" dirty="0">
              <a:latin typeface="Arial"/>
              <a:cs typeface="Arial"/>
            </a:endParaRPr>
          </a:p>
          <a:p>
            <a:pPr defTabSz="609585">
              <a:spcBef>
                <a:spcPts val="7"/>
              </a:spcBef>
            </a:pPr>
            <a:endParaRPr sz="3200" dirty="0">
              <a:latin typeface="Arial"/>
              <a:cs typeface="Arial"/>
            </a:endParaRPr>
          </a:p>
          <a:p>
            <a:pPr marL="94824" marR="11853" indent="-77890" algn="just" defTabSz="609585">
              <a:spcBef>
                <a:spcPts val="7"/>
              </a:spcBef>
            </a:pPr>
            <a:r>
              <a:rPr sz="3200" b="1" dirty="0">
                <a:latin typeface="Arial"/>
                <a:cs typeface="Arial"/>
              </a:rPr>
              <a:t>-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data</a:t>
            </a:r>
            <a:r>
              <a:rPr sz="3200" b="1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de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emissão,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endereço,</a:t>
            </a:r>
            <a:r>
              <a:rPr sz="3200" b="1" dirty="0">
                <a:latin typeface="Arial"/>
                <a:cs typeface="Arial"/>
              </a:rPr>
              <a:t> descrição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e</a:t>
            </a:r>
            <a:r>
              <a:rPr sz="3200" b="1" spc="960" dirty="0">
                <a:latin typeface="Arial"/>
                <a:cs typeface="Arial"/>
              </a:rPr>
              <a:t> </a:t>
            </a:r>
            <a:r>
              <a:rPr sz="3200" b="1" spc="-40" dirty="0">
                <a:latin typeface="Arial"/>
                <a:cs typeface="Arial"/>
              </a:rPr>
              <a:t>valor, </a:t>
            </a:r>
            <a:r>
              <a:rPr sz="3200" b="1" spc="-94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CPF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ou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CNPJ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do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destinatário</a:t>
            </a:r>
            <a:r>
              <a:rPr sz="3200" b="1" spc="8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e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do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emitente</a:t>
            </a:r>
            <a:endParaRPr sz="3200" dirty="0">
              <a:latin typeface="Arial"/>
              <a:cs typeface="Arial"/>
            </a:endParaRPr>
          </a:p>
          <a:p>
            <a:pPr defTabSz="609585">
              <a:spcBef>
                <a:spcPts val="40"/>
              </a:spcBef>
            </a:pPr>
            <a:endParaRPr sz="3200" dirty="0">
              <a:latin typeface="Arial"/>
              <a:cs typeface="Arial"/>
            </a:endParaRPr>
          </a:p>
          <a:p>
            <a:pPr marL="94824" marR="6773" indent="-16933" algn="just" defTabSz="609585"/>
            <a:r>
              <a:rPr sz="2800" b="1" dirty="0">
                <a:latin typeface="Arial"/>
                <a:cs typeface="Arial"/>
              </a:rPr>
              <a:t>É </a:t>
            </a:r>
            <a:r>
              <a:rPr sz="2800" b="1" spc="-7" dirty="0">
                <a:latin typeface="Arial"/>
                <a:cs typeface="Arial"/>
              </a:rPr>
              <a:t>comum </a:t>
            </a:r>
            <a:r>
              <a:rPr sz="2800" b="1" dirty="0">
                <a:latin typeface="Arial"/>
                <a:cs typeface="Arial"/>
              </a:rPr>
              <a:t>a Justiça </a:t>
            </a:r>
            <a:r>
              <a:rPr sz="2800" b="1" spc="-7" dirty="0">
                <a:latin typeface="Arial"/>
                <a:cs typeface="Arial"/>
              </a:rPr>
              <a:t>Eleitoral </a:t>
            </a:r>
            <a:r>
              <a:rPr sz="2800" b="1" dirty="0">
                <a:latin typeface="Arial"/>
                <a:cs typeface="Arial"/>
              </a:rPr>
              <a:t>exigir a apresentação </a:t>
            </a:r>
            <a:r>
              <a:rPr sz="2800" b="1" spc="-13" dirty="0">
                <a:latin typeface="Arial"/>
                <a:cs typeface="Arial"/>
              </a:rPr>
              <a:t>de </a:t>
            </a:r>
            <a:r>
              <a:rPr sz="2800" b="1" spc="-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elementos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probatórios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adicionais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que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comprovem</a:t>
            </a:r>
            <a:r>
              <a:rPr sz="28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a </a:t>
            </a:r>
            <a:r>
              <a:rPr sz="2800" b="1" spc="-873" dirty="0">
                <a:latin typeface="Arial"/>
                <a:cs typeface="Arial"/>
              </a:rPr>
              <a:t> </a:t>
            </a:r>
            <a:r>
              <a:rPr sz="28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entrega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produtos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contratados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ou</a:t>
            </a:r>
            <a:r>
              <a:rPr sz="2800" b="1" dirty="0">
                <a:latin typeface="Arial"/>
                <a:cs typeface="Arial"/>
              </a:rPr>
              <a:t> a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efetiva 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prestação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dos </a:t>
            </a:r>
            <a:r>
              <a:rPr sz="2800" b="1" spc="-13" dirty="0">
                <a:latin typeface="Arial"/>
                <a:cs typeface="Arial"/>
              </a:rPr>
              <a:t>serviços</a:t>
            </a:r>
            <a:r>
              <a:rPr sz="2800" b="1" spc="7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declarados.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2477" y="1895108"/>
            <a:ext cx="327660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200" b="1" dirty="0">
                <a:latin typeface="Arial"/>
                <a:cs typeface="Arial"/>
              </a:rPr>
              <a:t>A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68207" y="175755"/>
            <a:ext cx="11047306" cy="1247008"/>
          </a:xfrm>
          <a:prstGeom prst="rect">
            <a:avLst/>
          </a:prstGeom>
        </p:spPr>
        <p:txBody>
          <a:bodyPr vert="horz" wrap="square" lIns="0" tIns="114300" rIns="0" bIns="0" rtlCol="0" anchor="t">
            <a:spAutoFit/>
          </a:bodyPr>
          <a:lstStyle/>
          <a:p>
            <a:pPr marL="1766103" marR="6773" indent="1164984">
              <a:lnSpc>
                <a:spcPts val="4372"/>
              </a:lnSpc>
              <a:spcBef>
                <a:spcPts val="900"/>
              </a:spcBef>
            </a:pPr>
            <a:r>
              <a:rPr sz="4000" spc="-53" dirty="0">
                <a:latin typeface="Arial Black"/>
                <a:cs typeface="Arial Black"/>
              </a:rPr>
              <a:t>COMPROVAÇÃO</a:t>
            </a:r>
            <a:r>
              <a:rPr sz="4000" spc="27" dirty="0">
                <a:latin typeface="Arial Black"/>
                <a:cs typeface="Arial Black"/>
              </a:rPr>
              <a:t> </a:t>
            </a:r>
            <a:r>
              <a:rPr sz="4000" spc="-7" dirty="0">
                <a:latin typeface="Arial Black"/>
                <a:cs typeface="Arial Black"/>
              </a:rPr>
              <a:t>DOS </a:t>
            </a:r>
            <a:r>
              <a:rPr sz="4000" dirty="0">
                <a:latin typeface="Arial Black"/>
                <a:cs typeface="Arial Black"/>
              </a:rPr>
              <a:t> </a:t>
            </a:r>
            <a:r>
              <a:rPr sz="4000" spc="-27" dirty="0">
                <a:latin typeface="Arial Black"/>
                <a:cs typeface="Arial Black"/>
              </a:rPr>
              <a:t>GASTOS</a:t>
            </a:r>
            <a:r>
              <a:rPr sz="4000" spc="-47" dirty="0">
                <a:latin typeface="Arial Black"/>
                <a:cs typeface="Arial Black"/>
              </a:rPr>
              <a:t> </a:t>
            </a:r>
            <a:r>
              <a:rPr sz="4000" spc="-7" dirty="0">
                <a:latin typeface="Arial Black"/>
                <a:cs typeface="Arial Black"/>
              </a:rPr>
              <a:t>COM</a:t>
            </a:r>
            <a:r>
              <a:rPr sz="4000" dirty="0">
                <a:latin typeface="Arial Black"/>
                <a:cs typeface="Arial Black"/>
              </a:rPr>
              <a:t> </a:t>
            </a:r>
            <a:r>
              <a:rPr sz="4000" spc="-7" dirty="0">
                <a:latin typeface="Arial Black"/>
                <a:cs typeface="Arial Black"/>
              </a:rPr>
              <a:t>MÃO</a:t>
            </a:r>
            <a:r>
              <a:rPr sz="4000" spc="-13" dirty="0">
                <a:latin typeface="Arial Black"/>
                <a:cs typeface="Arial Black"/>
              </a:rPr>
              <a:t> </a:t>
            </a:r>
            <a:r>
              <a:rPr sz="4000" dirty="0">
                <a:latin typeface="Arial Black"/>
                <a:cs typeface="Arial Black"/>
              </a:rPr>
              <a:t>DE</a:t>
            </a:r>
            <a:r>
              <a:rPr sz="4000" spc="-13" dirty="0">
                <a:latin typeface="Arial Black"/>
                <a:cs typeface="Arial Black"/>
              </a:rPr>
              <a:t> </a:t>
            </a:r>
            <a:r>
              <a:rPr sz="4000" spc="-7" dirty="0">
                <a:latin typeface="Arial Black"/>
                <a:cs typeface="Arial Black"/>
              </a:rPr>
              <a:t>OBRA</a:t>
            </a:r>
            <a:endParaRPr sz="40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99757" y="1907254"/>
            <a:ext cx="10645987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3201167" algn="l"/>
                <a:tab pos="4928323" algn="l"/>
                <a:tab pos="5691151" algn="l"/>
                <a:tab pos="7858564" algn="l"/>
                <a:tab pos="9003228" algn="l"/>
              </a:tabLst>
            </a:pPr>
            <a:r>
              <a:rPr sz="3200" b="1" spc="7" dirty="0">
                <a:latin typeface="Arial"/>
                <a:cs typeface="Arial"/>
              </a:rPr>
              <a:t>d</a:t>
            </a:r>
            <a:r>
              <a:rPr sz="3200" b="1" spc="-13" dirty="0">
                <a:latin typeface="Arial"/>
                <a:cs typeface="Arial"/>
              </a:rPr>
              <a:t>o</a:t>
            </a:r>
            <a:r>
              <a:rPr sz="3200" b="1" dirty="0">
                <a:latin typeface="Arial"/>
                <a:cs typeface="Arial"/>
              </a:rPr>
              <a:t>cumentaç</a:t>
            </a:r>
            <a:r>
              <a:rPr sz="3200" b="1" spc="7" dirty="0">
                <a:latin typeface="Arial"/>
                <a:cs typeface="Arial"/>
              </a:rPr>
              <a:t>ã</a:t>
            </a:r>
            <a:r>
              <a:rPr sz="3200" b="1" dirty="0">
                <a:latin typeface="Arial"/>
                <a:cs typeface="Arial"/>
              </a:rPr>
              <a:t>o	r</a:t>
            </a:r>
            <a:r>
              <a:rPr sz="3200" b="1" spc="7" dirty="0">
                <a:latin typeface="Arial"/>
                <a:cs typeface="Arial"/>
              </a:rPr>
              <a:t>e</a:t>
            </a:r>
            <a:r>
              <a:rPr sz="3200" b="1" spc="-13" dirty="0">
                <a:latin typeface="Arial"/>
                <a:cs typeface="Arial"/>
              </a:rPr>
              <a:t>l</a:t>
            </a:r>
            <a:r>
              <a:rPr sz="3200" b="1" dirty="0">
                <a:latin typeface="Arial"/>
                <a:cs typeface="Arial"/>
              </a:rPr>
              <a:t>at</a:t>
            </a:r>
            <a:r>
              <a:rPr sz="3200" b="1" spc="13" dirty="0">
                <a:latin typeface="Arial"/>
                <a:cs typeface="Arial"/>
              </a:rPr>
              <a:t>i</a:t>
            </a:r>
            <a:r>
              <a:rPr sz="3200" b="1" spc="-80" dirty="0">
                <a:latin typeface="Arial"/>
                <a:cs typeface="Arial"/>
              </a:rPr>
              <a:t>v</a:t>
            </a:r>
            <a:r>
              <a:rPr sz="3200" b="1" dirty="0">
                <a:latin typeface="Arial"/>
                <a:cs typeface="Arial"/>
              </a:rPr>
              <a:t>a	às	</a:t>
            </a:r>
            <a:r>
              <a:rPr sz="3200" b="1" spc="-13" dirty="0">
                <a:latin typeface="Arial"/>
                <a:cs typeface="Arial"/>
              </a:rPr>
              <a:t>d</a:t>
            </a:r>
            <a:r>
              <a:rPr sz="3200" b="1" spc="27" dirty="0">
                <a:latin typeface="Arial"/>
                <a:cs typeface="Arial"/>
              </a:rPr>
              <a:t>e</a:t>
            </a:r>
            <a:r>
              <a:rPr sz="3200" b="1" dirty="0">
                <a:latin typeface="Arial"/>
                <a:cs typeface="Arial"/>
              </a:rPr>
              <a:t>spes</a:t>
            </a:r>
            <a:r>
              <a:rPr sz="3200" b="1" spc="7" dirty="0">
                <a:latin typeface="Arial"/>
                <a:cs typeface="Arial"/>
              </a:rPr>
              <a:t>a</a:t>
            </a:r>
            <a:r>
              <a:rPr sz="3200" b="1" dirty="0">
                <a:latin typeface="Arial"/>
                <a:cs typeface="Arial"/>
              </a:rPr>
              <a:t>s	com	</a:t>
            </a:r>
            <a:r>
              <a:rPr sz="3200" b="1" spc="-13" dirty="0">
                <a:latin typeface="Arial"/>
                <a:cs typeface="Arial"/>
              </a:rPr>
              <a:t>p</a:t>
            </a:r>
            <a:r>
              <a:rPr sz="3200" b="1" spc="-27" dirty="0">
                <a:latin typeface="Arial"/>
                <a:cs typeface="Arial"/>
              </a:rPr>
              <a:t>e</a:t>
            </a:r>
            <a:r>
              <a:rPr sz="3200" b="1" dirty="0">
                <a:latin typeface="Arial"/>
                <a:cs typeface="Arial"/>
              </a:rPr>
              <a:t>s</a:t>
            </a:r>
            <a:r>
              <a:rPr sz="3200" b="1" spc="7" dirty="0">
                <a:latin typeface="Arial"/>
                <a:cs typeface="Arial"/>
              </a:rPr>
              <a:t>s</a:t>
            </a:r>
            <a:r>
              <a:rPr sz="3200" b="1" spc="-13" dirty="0">
                <a:latin typeface="Arial"/>
                <a:cs typeface="Arial"/>
              </a:rPr>
              <a:t>o</a:t>
            </a:r>
            <a:r>
              <a:rPr sz="3200" b="1" dirty="0">
                <a:latin typeface="Arial"/>
                <a:cs typeface="Arial"/>
              </a:rPr>
              <a:t>al,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2856" y="2409929"/>
            <a:ext cx="8501380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2597508" algn="l"/>
                <a:tab pos="3346790" algn="l"/>
                <a:tab pos="4752220" algn="l"/>
                <a:tab pos="6133947" algn="l"/>
                <a:tab pos="6903547" algn="l"/>
              </a:tabLst>
            </a:pPr>
            <a:r>
              <a:rPr sz="3200" b="1" spc="-7" dirty="0">
                <a:latin typeface="Arial"/>
                <a:cs typeface="Arial"/>
              </a:rPr>
              <a:t>contratadas	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	forma	direta	ou	indireta</a:t>
            </a:r>
            <a:r>
              <a:rPr sz="3200" b="1" spc="-7" dirty="0">
                <a:latin typeface="Arial"/>
                <a:cs typeface="Arial"/>
              </a:rPr>
              <a:t>,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23660" y="2409929"/>
            <a:ext cx="2213185" cy="50954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  <a:tabLst>
                <a:tab pos="1581534" algn="l"/>
              </a:tabLst>
            </a:pPr>
            <a:r>
              <a:rPr sz="3200" b="1" dirty="0">
                <a:latin typeface="Arial"/>
                <a:cs typeface="Arial"/>
              </a:rPr>
              <a:t>d</a:t>
            </a:r>
            <a:r>
              <a:rPr sz="3200" b="1" spc="27" dirty="0">
                <a:latin typeface="Arial"/>
                <a:cs typeface="Arial"/>
              </a:rPr>
              <a:t>e</a:t>
            </a:r>
            <a:r>
              <a:rPr sz="3200" b="1" spc="-53" dirty="0">
                <a:latin typeface="Arial"/>
                <a:cs typeface="Arial"/>
              </a:rPr>
              <a:t>v</a:t>
            </a:r>
            <a:r>
              <a:rPr sz="3200" b="1" spc="-7" dirty="0">
                <a:latin typeface="Arial"/>
                <a:cs typeface="Arial"/>
              </a:rPr>
              <a:t>em</a:t>
            </a:r>
            <a:r>
              <a:rPr sz="3200" b="1" dirty="0">
                <a:latin typeface="Arial"/>
                <a:cs typeface="Arial"/>
              </a:rPr>
              <a:t>	ser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7575" y="2690022"/>
            <a:ext cx="11047307" cy="3458533"/>
          </a:xfrm>
          <a:prstGeom prst="rect">
            <a:avLst/>
          </a:prstGeom>
        </p:spPr>
        <p:txBody>
          <a:bodyPr vert="horz" wrap="square" lIns="0" tIns="295487" rIns="0" bIns="0" rtlCol="0">
            <a:spAutoFit/>
          </a:bodyPr>
          <a:lstStyle/>
          <a:p>
            <a:pPr marL="16933" defTabSz="609585"/>
            <a:r>
              <a:rPr sz="3200" b="1" dirty="0">
                <a:latin typeface="Arial"/>
                <a:cs typeface="Arial"/>
              </a:rPr>
              <a:t>detalhadas</a:t>
            </a:r>
            <a:r>
              <a:rPr sz="3200" b="1" spc="-8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com:</a:t>
            </a:r>
            <a:endParaRPr sz="3200" dirty="0">
              <a:latin typeface="Arial"/>
              <a:cs typeface="Arial"/>
            </a:endParaRPr>
          </a:p>
          <a:p>
            <a:pPr marL="284473" indent="-268387" defTabSz="609585">
              <a:buFont typeface="Arial MT"/>
              <a:buChar char="-"/>
              <a:tabLst>
                <a:tab pos="285320" algn="l"/>
              </a:tabLst>
            </a:pPr>
            <a:r>
              <a:rPr sz="3467" b="1" dirty="0">
                <a:latin typeface="Arial"/>
                <a:cs typeface="Arial"/>
              </a:rPr>
              <a:t>a</a:t>
            </a:r>
            <a:r>
              <a:rPr sz="3467" b="1" spc="13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identificação</a:t>
            </a:r>
            <a:r>
              <a:rPr sz="3467" b="1" spc="120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integral</a:t>
            </a:r>
            <a:r>
              <a:rPr sz="3467" b="1" spc="53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dos</a:t>
            </a:r>
            <a:r>
              <a:rPr sz="3467" b="1" spc="40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prestadores</a:t>
            </a:r>
            <a:r>
              <a:rPr sz="3467" b="1" spc="33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de</a:t>
            </a:r>
            <a:r>
              <a:rPr sz="3467" b="1" spc="20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serviço,</a:t>
            </a:r>
            <a:endParaRPr sz="3467" dirty="0">
              <a:latin typeface="Arial"/>
              <a:cs typeface="Arial"/>
            </a:endParaRPr>
          </a:p>
          <a:p>
            <a:pPr marL="284473" indent="-268387" defTabSz="609585">
              <a:buFont typeface="Arial MT"/>
              <a:buChar char="-"/>
              <a:tabLst>
                <a:tab pos="285320" algn="l"/>
              </a:tabLst>
            </a:pPr>
            <a:r>
              <a:rPr sz="3467" b="1" spc="-13" dirty="0">
                <a:latin typeface="Arial"/>
                <a:cs typeface="Arial"/>
              </a:rPr>
              <a:t>dos</a:t>
            </a:r>
            <a:r>
              <a:rPr sz="3467" b="1" spc="20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locais</a:t>
            </a:r>
            <a:r>
              <a:rPr sz="3467" b="1" spc="13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de</a:t>
            </a:r>
            <a:r>
              <a:rPr sz="3467" b="1" spc="20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trabalho,</a:t>
            </a:r>
            <a:endParaRPr sz="3467" dirty="0">
              <a:latin typeface="Arial"/>
              <a:cs typeface="Arial"/>
            </a:endParaRPr>
          </a:p>
          <a:p>
            <a:pPr marL="284473" indent="-268387" defTabSz="609585">
              <a:buFont typeface="Arial MT"/>
              <a:buChar char="-"/>
              <a:tabLst>
                <a:tab pos="285320" algn="l"/>
              </a:tabLst>
            </a:pPr>
            <a:r>
              <a:rPr sz="3467" b="1" spc="-7" dirty="0">
                <a:latin typeface="Arial"/>
                <a:cs typeface="Arial"/>
              </a:rPr>
              <a:t>das horas</a:t>
            </a:r>
            <a:r>
              <a:rPr sz="3467" b="1" spc="7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trabalhadas,</a:t>
            </a:r>
            <a:endParaRPr sz="3467" dirty="0">
              <a:latin typeface="Arial"/>
              <a:cs typeface="Arial"/>
            </a:endParaRPr>
          </a:p>
          <a:p>
            <a:pPr marL="284473" indent="-268387" defTabSz="609585">
              <a:buFont typeface="Arial MT"/>
              <a:buChar char="-"/>
              <a:tabLst>
                <a:tab pos="285320" algn="l"/>
              </a:tabLst>
            </a:pPr>
            <a:r>
              <a:rPr sz="3467" b="1" spc="-13" dirty="0">
                <a:latin typeface="Arial"/>
                <a:cs typeface="Arial"/>
              </a:rPr>
              <a:t>da</a:t>
            </a:r>
            <a:r>
              <a:rPr sz="3467" b="1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especificação</a:t>
            </a:r>
            <a:r>
              <a:rPr sz="3467" b="1" spc="113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das</a:t>
            </a:r>
            <a:r>
              <a:rPr sz="3467" b="1" spc="27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atividades</a:t>
            </a:r>
            <a:r>
              <a:rPr sz="3467" b="1" spc="113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executadas</a:t>
            </a:r>
            <a:r>
              <a:rPr sz="3467" b="1" spc="80" dirty="0">
                <a:latin typeface="Arial"/>
                <a:cs typeface="Arial"/>
              </a:rPr>
              <a:t> </a:t>
            </a:r>
            <a:r>
              <a:rPr sz="3467" b="1" dirty="0">
                <a:latin typeface="Arial"/>
                <a:cs typeface="Arial"/>
              </a:rPr>
              <a:t>e</a:t>
            </a:r>
            <a:endParaRPr sz="3467" dirty="0">
              <a:latin typeface="Arial"/>
              <a:cs typeface="Arial"/>
            </a:endParaRPr>
          </a:p>
          <a:p>
            <a:pPr marL="284473" indent="-268387" defTabSz="609585">
              <a:buFont typeface="Arial MT"/>
              <a:buChar char="-"/>
              <a:tabLst>
                <a:tab pos="285320" algn="l"/>
              </a:tabLst>
            </a:pPr>
            <a:r>
              <a:rPr sz="3467" b="1" spc="-7" dirty="0">
                <a:latin typeface="Arial"/>
                <a:cs typeface="Arial"/>
              </a:rPr>
              <a:t>da</a:t>
            </a:r>
            <a:r>
              <a:rPr sz="3467" b="1" spc="13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justificativa</a:t>
            </a:r>
            <a:r>
              <a:rPr sz="3467" b="1" spc="127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do</a:t>
            </a:r>
            <a:r>
              <a:rPr sz="3467" b="1" spc="7" dirty="0">
                <a:latin typeface="Arial"/>
                <a:cs typeface="Arial"/>
              </a:rPr>
              <a:t> </a:t>
            </a:r>
            <a:r>
              <a:rPr sz="3467" b="1" spc="-7" dirty="0">
                <a:latin typeface="Arial"/>
                <a:cs typeface="Arial"/>
              </a:rPr>
              <a:t>preço</a:t>
            </a:r>
            <a:r>
              <a:rPr sz="3467" b="1" spc="40" dirty="0">
                <a:latin typeface="Arial"/>
                <a:cs typeface="Arial"/>
              </a:rPr>
              <a:t> </a:t>
            </a:r>
            <a:r>
              <a:rPr sz="3467" b="1" spc="-13" dirty="0">
                <a:latin typeface="Arial"/>
                <a:cs typeface="Arial"/>
              </a:rPr>
              <a:t>contratado.</a:t>
            </a:r>
            <a:endParaRPr sz="3467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1736" y="756468"/>
            <a:ext cx="11126045" cy="4895165"/>
          </a:xfrm>
          <a:prstGeom prst="rect">
            <a:avLst/>
          </a:prstGeom>
        </p:spPr>
        <p:txBody>
          <a:bodyPr vert="horz" wrap="square" lIns="0" tIns="103293" rIns="0" bIns="0" rtlCol="0">
            <a:spAutoFit/>
          </a:bodyPr>
          <a:lstStyle/>
          <a:p>
            <a:pPr marL="607045" marR="1410511" algn="ctr" defTabSz="609585">
              <a:lnSpc>
                <a:spcPts val="3813"/>
              </a:lnSpc>
              <a:spcBef>
                <a:spcPts val="813"/>
              </a:spcBef>
            </a:pPr>
            <a:r>
              <a:rPr sz="3733" spc="-40" dirty="0">
                <a:latin typeface="Arial Black"/>
                <a:cs typeface="Arial Black"/>
              </a:rPr>
              <a:t>COMPROVAÇÃO </a:t>
            </a:r>
            <a:r>
              <a:rPr sz="3733" dirty="0">
                <a:latin typeface="Arial Black"/>
                <a:cs typeface="Arial Black"/>
              </a:rPr>
              <a:t>DOS </a:t>
            </a:r>
            <a:r>
              <a:rPr sz="3733" spc="-27" dirty="0">
                <a:latin typeface="Arial Black"/>
                <a:cs typeface="Arial Black"/>
              </a:rPr>
              <a:t>GASTOS </a:t>
            </a:r>
            <a:r>
              <a:rPr sz="3733" dirty="0">
                <a:latin typeface="Arial Black"/>
                <a:cs typeface="Arial Black"/>
              </a:rPr>
              <a:t>COM </a:t>
            </a:r>
            <a:r>
              <a:rPr sz="3733" spc="-1233" dirty="0">
                <a:latin typeface="Arial Black"/>
                <a:cs typeface="Arial Black"/>
              </a:rPr>
              <a:t> </a:t>
            </a:r>
            <a:r>
              <a:rPr sz="3733" spc="-20" dirty="0">
                <a:latin typeface="Arial Black"/>
                <a:cs typeface="Arial Black"/>
              </a:rPr>
              <a:t>PUBLICIDADE,</a:t>
            </a:r>
            <a:r>
              <a:rPr sz="3733" dirty="0">
                <a:latin typeface="Arial Black"/>
                <a:cs typeface="Arial Black"/>
              </a:rPr>
              <a:t> </a:t>
            </a:r>
            <a:r>
              <a:rPr sz="3733" spc="-33" dirty="0">
                <a:latin typeface="Arial Black"/>
                <a:cs typeface="Arial Black"/>
              </a:rPr>
              <a:t>CONSULTORIA</a:t>
            </a:r>
            <a:endParaRPr sz="3733" dirty="0">
              <a:latin typeface="Arial Black"/>
              <a:cs typeface="Arial Black"/>
            </a:endParaRPr>
          </a:p>
          <a:p>
            <a:pPr marR="800080" algn="ctr" defTabSz="609585">
              <a:lnSpc>
                <a:spcPts val="3800"/>
              </a:lnSpc>
            </a:pPr>
            <a:r>
              <a:rPr sz="3733" dirty="0">
                <a:latin typeface="Arial Black"/>
                <a:cs typeface="Arial Black"/>
              </a:rPr>
              <a:t>E</a:t>
            </a:r>
            <a:r>
              <a:rPr sz="3733" spc="-27" dirty="0">
                <a:latin typeface="Arial Black"/>
                <a:cs typeface="Arial Black"/>
              </a:rPr>
              <a:t> </a:t>
            </a:r>
            <a:r>
              <a:rPr sz="3733" spc="-7" dirty="0">
                <a:latin typeface="Arial Black"/>
                <a:cs typeface="Arial Black"/>
              </a:rPr>
              <a:t>PESQUISA</a:t>
            </a:r>
            <a:r>
              <a:rPr sz="3733" spc="13" dirty="0">
                <a:latin typeface="Arial Black"/>
                <a:cs typeface="Arial Black"/>
              </a:rPr>
              <a:t> </a:t>
            </a:r>
            <a:r>
              <a:rPr sz="3733" dirty="0">
                <a:latin typeface="Arial Black"/>
                <a:cs typeface="Arial Black"/>
              </a:rPr>
              <a:t>DE</a:t>
            </a:r>
            <a:r>
              <a:rPr sz="3733" spc="-20" dirty="0">
                <a:latin typeface="Arial Black"/>
                <a:cs typeface="Arial Black"/>
              </a:rPr>
              <a:t> </a:t>
            </a:r>
            <a:r>
              <a:rPr sz="3733" spc="-7" dirty="0">
                <a:latin typeface="Arial Black"/>
                <a:cs typeface="Arial Black"/>
              </a:rPr>
              <a:t>OPINIÃO</a:t>
            </a:r>
            <a:endParaRPr sz="3733" dirty="0">
              <a:latin typeface="Arial Black"/>
              <a:cs typeface="Arial Black"/>
            </a:endParaRPr>
          </a:p>
          <a:p>
            <a:pPr marL="16933" defTabSz="609585">
              <a:spcBef>
                <a:spcPts val="3440"/>
              </a:spcBef>
            </a:pPr>
            <a:r>
              <a:rPr sz="3733" b="1" dirty="0">
                <a:latin typeface="Arial"/>
                <a:cs typeface="Arial"/>
              </a:rPr>
              <a:t>Exige-se:</a:t>
            </a:r>
            <a:endParaRPr sz="3733" dirty="0">
              <a:latin typeface="Arial"/>
              <a:cs typeface="Arial"/>
            </a:endParaRPr>
          </a:p>
          <a:p>
            <a:pPr defTabSz="609585">
              <a:spcBef>
                <a:spcPts val="40"/>
              </a:spcBef>
            </a:pPr>
            <a:endParaRPr sz="3867" dirty="0">
              <a:latin typeface="Arial"/>
              <a:cs typeface="Arial"/>
            </a:endParaRPr>
          </a:p>
          <a:p>
            <a:pPr marL="16933" marR="6773" algn="just" defTabSz="609585">
              <a:spcBef>
                <a:spcPts val="7"/>
              </a:spcBef>
            </a:pPr>
            <a:r>
              <a:rPr sz="2400" spc="7" dirty="0">
                <a:latin typeface="Arial MT"/>
                <a:cs typeface="Arial MT"/>
              </a:rPr>
              <a:t>- </a:t>
            </a:r>
            <a:r>
              <a:rPr sz="3733" b="1" dirty="0">
                <a:latin typeface="Arial"/>
                <a:cs typeface="Arial"/>
              </a:rPr>
              <a:t>identificação,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dirty="0">
                <a:latin typeface="Arial"/>
                <a:cs typeface="Arial"/>
              </a:rPr>
              <a:t>no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dirty="0">
                <a:latin typeface="Arial"/>
                <a:cs typeface="Arial"/>
              </a:rPr>
              <a:t>seu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spc="-13" dirty="0">
                <a:latin typeface="Arial"/>
                <a:cs typeface="Arial"/>
              </a:rPr>
              <a:t>corpo,</a:t>
            </a:r>
            <a:r>
              <a:rPr sz="3733" b="1" spc="-7" dirty="0">
                <a:latin typeface="Arial"/>
                <a:cs typeface="Arial"/>
              </a:rPr>
              <a:t> ou</a:t>
            </a:r>
            <a:r>
              <a:rPr sz="3733" b="1" dirty="0">
                <a:latin typeface="Arial"/>
                <a:cs typeface="Arial"/>
              </a:rPr>
              <a:t> </a:t>
            </a:r>
            <a:r>
              <a:rPr sz="3733" b="1" spc="-7" dirty="0">
                <a:latin typeface="Arial"/>
                <a:cs typeface="Arial"/>
              </a:rPr>
              <a:t>em</a:t>
            </a:r>
            <a:r>
              <a:rPr sz="3733" b="1" dirty="0">
                <a:latin typeface="Arial"/>
                <a:cs typeface="Arial"/>
              </a:rPr>
              <a:t> </a:t>
            </a:r>
            <a:r>
              <a:rPr sz="3733" b="1" spc="-7" dirty="0">
                <a:latin typeface="Arial"/>
                <a:cs typeface="Arial"/>
              </a:rPr>
              <a:t>relação </a:t>
            </a:r>
            <a:r>
              <a:rPr sz="3733" b="1" dirty="0">
                <a:latin typeface="Arial"/>
                <a:cs typeface="Arial"/>
              </a:rPr>
              <a:t> anexa,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dirty="0">
                <a:latin typeface="Arial"/>
                <a:cs typeface="Arial"/>
              </a:rPr>
              <a:t>o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spc="-7" dirty="0">
                <a:latin typeface="Arial"/>
                <a:cs typeface="Arial"/>
              </a:rPr>
              <a:t>nome</a:t>
            </a:r>
            <a:r>
              <a:rPr sz="3733" b="1" dirty="0">
                <a:latin typeface="Arial"/>
                <a:cs typeface="Arial"/>
              </a:rPr>
              <a:t> de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dirty="0">
                <a:latin typeface="Arial"/>
                <a:cs typeface="Arial"/>
              </a:rPr>
              <a:t>terceiros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dirty="0">
                <a:latin typeface="Arial"/>
                <a:cs typeface="Arial"/>
              </a:rPr>
              <a:t>contratados</a:t>
            </a:r>
            <a:r>
              <a:rPr sz="3733" b="1" spc="7" dirty="0">
                <a:latin typeface="Arial"/>
                <a:cs typeface="Arial"/>
              </a:rPr>
              <a:t> </a:t>
            </a:r>
            <a:r>
              <a:rPr sz="3733" b="1" spc="-20" dirty="0">
                <a:latin typeface="Arial"/>
                <a:cs typeface="Arial"/>
              </a:rPr>
              <a:t>ou </a:t>
            </a:r>
            <a:r>
              <a:rPr sz="3733" b="1" spc="-13" dirty="0">
                <a:latin typeface="Arial"/>
                <a:cs typeface="Arial"/>
              </a:rPr>
              <a:t> </a:t>
            </a:r>
            <a:r>
              <a:rPr sz="3733" b="1" dirty="0">
                <a:latin typeface="Arial"/>
                <a:cs typeface="Arial"/>
              </a:rPr>
              <a:t>subcontratados</a:t>
            </a:r>
            <a:endParaRPr sz="3733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2712" y="545359"/>
            <a:ext cx="11466407" cy="1007434"/>
          </a:xfrm>
          <a:prstGeom prst="rect">
            <a:avLst/>
          </a:prstGeom>
        </p:spPr>
        <p:txBody>
          <a:bodyPr vert="horz" wrap="square" lIns="0" tIns="95673" rIns="0" bIns="0" rtlCol="0" anchor="t">
            <a:spAutoFit/>
          </a:bodyPr>
          <a:lstStyle/>
          <a:p>
            <a:pPr marL="16933" marR="6773" algn="ctr">
              <a:lnSpc>
                <a:spcPct val="85200"/>
              </a:lnSpc>
              <a:spcBef>
                <a:spcPts val="753"/>
              </a:spcBef>
            </a:pPr>
            <a:r>
              <a:rPr sz="3467" dirty="0">
                <a:latin typeface="Arial Black"/>
                <a:cs typeface="Arial Black"/>
              </a:rPr>
              <a:t>COMP</a:t>
            </a:r>
            <a:r>
              <a:rPr sz="3467" spc="-60" dirty="0">
                <a:latin typeface="Arial Black"/>
                <a:cs typeface="Arial Black"/>
              </a:rPr>
              <a:t>R</a:t>
            </a:r>
            <a:r>
              <a:rPr sz="3467" spc="-167" dirty="0">
                <a:latin typeface="Arial Black"/>
                <a:cs typeface="Arial Black"/>
              </a:rPr>
              <a:t>O</a:t>
            </a:r>
            <a:r>
              <a:rPr sz="3467" spc="-193" dirty="0">
                <a:latin typeface="Arial Black"/>
                <a:cs typeface="Arial Black"/>
              </a:rPr>
              <a:t>V</a:t>
            </a:r>
            <a:r>
              <a:rPr sz="3467" dirty="0">
                <a:latin typeface="Arial Black"/>
                <a:cs typeface="Arial Black"/>
              </a:rPr>
              <a:t>AÇÃO  </a:t>
            </a:r>
            <a:r>
              <a:rPr sz="3467" spc="-7" dirty="0">
                <a:latin typeface="Arial Black"/>
                <a:cs typeface="Arial Black"/>
              </a:rPr>
              <a:t>DOS </a:t>
            </a:r>
            <a:r>
              <a:rPr sz="3467" spc="-20" dirty="0">
                <a:latin typeface="Arial Black"/>
                <a:cs typeface="Arial Black"/>
              </a:rPr>
              <a:t>GASTOS </a:t>
            </a:r>
            <a:r>
              <a:rPr sz="3467" spc="-13" dirty="0">
                <a:latin typeface="Arial Black"/>
                <a:cs typeface="Arial Black"/>
              </a:rPr>
              <a:t> </a:t>
            </a:r>
            <a:r>
              <a:rPr sz="3467" dirty="0">
                <a:latin typeface="Arial Black"/>
                <a:cs typeface="Arial Black"/>
              </a:rPr>
              <a:t>COM </a:t>
            </a:r>
            <a:r>
              <a:rPr sz="3467" spc="7" dirty="0">
                <a:latin typeface="Arial Black"/>
                <a:cs typeface="Arial Black"/>
              </a:rPr>
              <a:t> </a:t>
            </a:r>
            <a:r>
              <a:rPr sz="3467" spc="-47" dirty="0">
                <a:latin typeface="Arial Black"/>
                <a:cs typeface="Arial Black"/>
              </a:rPr>
              <a:t>PASSAGENS </a:t>
            </a:r>
            <a:r>
              <a:rPr sz="3467" spc="-40" dirty="0">
                <a:latin typeface="Arial Black"/>
                <a:cs typeface="Arial Black"/>
              </a:rPr>
              <a:t> </a:t>
            </a:r>
            <a:r>
              <a:rPr sz="3467" dirty="0">
                <a:latin typeface="Arial Black"/>
                <a:cs typeface="Arial Black"/>
              </a:rPr>
              <a:t>AÉREAS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1621" y="1878900"/>
            <a:ext cx="11128587" cy="311512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2933" b="1" spc="-7" dirty="0">
                <a:latin typeface="Arial"/>
                <a:cs typeface="Arial"/>
              </a:rPr>
              <a:t>Exige-se:</a:t>
            </a:r>
            <a:endParaRPr sz="2933" dirty="0">
              <a:latin typeface="Arial"/>
              <a:cs typeface="Arial"/>
            </a:endParaRPr>
          </a:p>
          <a:p>
            <a:pPr marL="281086" indent="-264153" defTabSz="609585">
              <a:spcBef>
                <a:spcPts val="7"/>
              </a:spcBef>
              <a:buFontTx/>
              <a:buChar char="-"/>
              <a:tabLst>
                <a:tab pos="281086" algn="l"/>
              </a:tabLst>
            </a:pPr>
            <a:r>
              <a:rPr sz="2933" b="1" dirty="0">
                <a:latin typeface="Arial"/>
                <a:cs typeface="Arial"/>
              </a:rPr>
              <a:t>apresentação</a:t>
            </a:r>
            <a:r>
              <a:rPr sz="2933" b="1" spc="28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da</a:t>
            </a:r>
            <a:r>
              <a:rPr sz="2933" b="1" spc="32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fatura</a:t>
            </a:r>
            <a:r>
              <a:rPr sz="2933" b="1" spc="28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ou</a:t>
            </a:r>
            <a:r>
              <a:rPr sz="2933" b="1" spc="300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duplicata</a:t>
            </a:r>
            <a:r>
              <a:rPr sz="2933" b="1" spc="33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emitida</a:t>
            </a:r>
            <a:r>
              <a:rPr sz="2933" b="1" spc="30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por</a:t>
            </a:r>
            <a:r>
              <a:rPr sz="2933" b="1" spc="305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agência</a:t>
            </a:r>
            <a:r>
              <a:rPr sz="2933" b="1" spc="305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de</a:t>
            </a:r>
            <a:endParaRPr sz="2933" dirty="0">
              <a:latin typeface="Arial"/>
              <a:cs typeface="Arial"/>
            </a:endParaRPr>
          </a:p>
          <a:p>
            <a:pPr marL="16933" defTabSz="609585"/>
            <a:r>
              <a:rPr sz="2933" b="1" spc="-13" dirty="0">
                <a:latin typeface="Arial"/>
                <a:cs typeface="Arial"/>
              </a:rPr>
              <a:t>viagem</a:t>
            </a:r>
            <a:endParaRPr sz="2933" dirty="0">
              <a:latin typeface="Arial"/>
              <a:cs typeface="Arial"/>
            </a:endParaRPr>
          </a:p>
          <a:p>
            <a:pPr marL="260767" indent="-243834" defTabSz="609585">
              <a:buFontTx/>
              <a:buChar char="-"/>
              <a:tabLst>
                <a:tab pos="260767" algn="l"/>
              </a:tabLst>
            </a:pPr>
            <a:r>
              <a:rPr sz="2933" b="1" spc="-7" dirty="0">
                <a:latin typeface="Arial"/>
                <a:cs typeface="Arial"/>
              </a:rPr>
              <a:t>informações</a:t>
            </a:r>
            <a:r>
              <a:rPr sz="2933" b="1" spc="1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sobre</a:t>
            </a:r>
            <a:r>
              <a:rPr sz="2933" b="1" spc="12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os</a:t>
            </a:r>
            <a:r>
              <a:rPr sz="2933" b="1" spc="1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beneficiários,</a:t>
            </a:r>
            <a:r>
              <a:rPr sz="2933" b="1" spc="152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as</a:t>
            </a:r>
            <a:r>
              <a:rPr sz="2933" b="1" spc="1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datas</a:t>
            </a:r>
            <a:r>
              <a:rPr sz="2933" b="1" spc="12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e</a:t>
            </a:r>
            <a:r>
              <a:rPr sz="2933" b="1" spc="12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os</a:t>
            </a:r>
            <a:r>
              <a:rPr sz="2933" b="1" spc="127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itinerários</a:t>
            </a:r>
            <a:endParaRPr sz="2933" dirty="0">
              <a:latin typeface="Arial"/>
              <a:cs typeface="Arial"/>
            </a:endParaRPr>
          </a:p>
          <a:p>
            <a:pPr marL="16933" defTabSz="609585"/>
            <a:r>
              <a:rPr sz="2933" b="1" dirty="0">
                <a:latin typeface="Arial"/>
                <a:cs typeface="Arial"/>
              </a:rPr>
              <a:t>(</a:t>
            </a:r>
            <a:r>
              <a:rPr sz="3200" b="1" dirty="0">
                <a:latin typeface="Arial"/>
                <a:cs typeface="Arial"/>
              </a:rPr>
              <a:t>apresentar</a:t>
            </a:r>
            <a:r>
              <a:rPr sz="3200" b="1" spc="-3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cartões</a:t>
            </a:r>
            <a:r>
              <a:rPr sz="3200" b="1" spc="-7" dirty="0">
                <a:latin typeface="Arial"/>
                <a:cs typeface="Arial"/>
              </a:rPr>
              <a:t> de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embarque)</a:t>
            </a:r>
            <a:endParaRPr sz="3200" dirty="0">
              <a:latin typeface="Arial"/>
              <a:cs typeface="Arial"/>
            </a:endParaRPr>
          </a:p>
          <a:p>
            <a:pPr marL="16933" defTabSz="609585">
              <a:spcBef>
                <a:spcPts val="2407"/>
              </a:spcBef>
            </a:pPr>
            <a:r>
              <a:rPr sz="3200" b="1" spc="-7" dirty="0">
                <a:latin typeface="Arial"/>
                <a:cs typeface="Arial"/>
              </a:rPr>
              <a:t>V</a:t>
            </a:r>
            <a:r>
              <a:rPr sz="2933" b="1" spc="-7" dirty="0">
                <a:latin typeface="Arial"/>
                <a:cs typeface="Arial"/>
              </a:rPr>
              <a:t>edada</a:t>
            </a:r>
            <a:r>
              <a:rPr sz="2933" b="1" spc="33" dirty="0">
                <a:latin typeface="Arial"/>
                <a:cs typeface="Arial"/>
              </a:rPr>
              <a:t> </a:t>
            </a:r>
            <a:r>
              <a:rPr sz="2933" b="1" dirty="0">
                <a:latin typeface="Arial"/>
                <a:cs typeface="Arial"/>
              </a:rPr>
              <a:t>a </a:t>
            </a:r>
            <a:r>
              <a:rPr sz="2933" b="1" spc="-7" dirty="0">
                <a:latin typeface="Arial"/>
                <a:cs typeface="Arial"/>
              </a:rPr>
              <a:t>exigência</a:t>
            </a:r>
            <a:r>
              <a:rPr sz="2933" b="1" spc="4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de</a:t>
            </a:r>
            <a:r>
              <a:rPr sz="2933" b="1" spc="27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qualquer</a:t>
            </a:r>
            <a:r>
              <a:rPr sz="2933" b="1" spc="40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outro</a:t>
            </a:r>
            <a:r>
              <a:rPr sz="2933" b="1" spc="33" dirty="0">
                <a:latin typeface="Arial"/>
                <a:cs typeface="Arial"/>
              </a:rPr>
              <a:t> </a:t>
            </a:r>
            <a:r>
              <a:rPr sz="2933" b="1" spc="-7" dirty="0">
                <a:latin typeface="Arial"/>
                <a:cs typeface="Arial"/>
              </a:rPr>
              <a:t>documento.</a:t>
            </a:r>
            <a:endParaRPr sz="2933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64172" y="5219114"/>
            <a:ext cx="3244947" cy="1519311"/>
          </a:xfrm>
          <a:prstGeom prst="rect">
            <a:avLst/>
          </a:prstGeom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4570" y="259164"/>
            <a:ext cx="10365740" cy="67375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267" spc="-13" dirty="0">
                <a:latin typeface="Arial Black"/>
                <a:cs typeface="Arial Black"/>
              </a:rPr>
              <a:t>DICAS</a:t>
            </a:r>
            <a:r>
              <a:rPr sz="4267" spc="-7" dirty="0">
                <a:latin typeface="Arial Black"/>
                <a:cs typeface="Arial Black"/>
              </a:rPr>
              <a:t> </a:t>
            </a:r>
            <a:r>
              <a:rPr sz="4267" spc="-100" dirty="0">
                <a:latin typeface="Arial Black"/>
                <a:cs typeface="Arial Black"/>
              </a:rPr>
              <a:t>PARA</a:t>
            </a:r>
            <a:r>
              <a:rPr sz="4267" spc="-7" dirty="0">
                <a:latin typeface="Arial Black"/>
                <a:cs typeface="Arial Black"/>
              </a:rPr>
              <a:t> </a:t>
            </a:r>
            <a:r>
              <a:rPr sz="4267" dirty="0">
                <a:latin typeface="Arial Black"/>
                <a:cs typeface="Arial Black"/>
              </a:rPr>
              <a:t>DESPESAS</a:t>
            </a:r>
            <a:r>
              <a:rPr sz="4267" spc="-87" dirty="0">
                <a:latin typeface="Arial Black"/>
                <a:cs typeface="Arial Black"/>
              </a:rPr>
              <a:t> </a:t>
            </a:r>
            <a:r>
              <a:rPr sz="4267" spc="-7" dirty="0">
                <a:latin typeface="Arial Black"/>
                <a:cs typeface="Arial Black"/>
              </a:rPr>
              <a:t>EM</a:t>
            </a:r>
            <a:r>
              <a:rPr sz="4267" spc="-33" dirty="0">
                <a:latin typeface="Arial Black"/>
                <a:cs typeface="Arial Black"/>
              </a:rPr>
              <a:t> </a:t>
            </a:r>
            <a:r>
              <a:rPr sz="4267" spc="-7" dirty="0">
                <a:latin typeface="Arial Black"/>
                <a:cs typeface="Arial Black"/>
              </a:rPr>
              <a:t>GERAL</a:t>
            </a:r>
            <a:endParaRPr sz="4267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987" y="933619"/>
            <a:ext cx="11417300" cy="5762582"/>
          </a:xfrm>
          <a:prstGeom prst="rect">
            <a:avLst/>
          </a:prstGeom>
        </p:spPr>
        <p:txBody>
          <a:bodyPr vert="horz" wrap="square" lIns="0" tIns="220133" rIns="0" bIns="0" rtlCol="0">
            <a:spAutoFit/>
          </a:bodyPr>
          <a:lstStyle/>
          <a:p>
            <a:pPr marL="487668" indent="-471582" defTabSz="609585">
              <a:spcBef>
                <a:spcPts val="1733"/>
              </a:spcBef>
              <a:buFontTx/>
              <a:buChar char="-"/>
              <a:tabLst>
                <a:tab pos="487668" algn="l"/>
                <a:tab pos="488514" algn="l"/>
              </a:tabLst>
            </a:pPr>
            <a:r>
              <a:rPr sz="3200" b="1" spc="-7" dirty="0">
                <a:latin typeface="Arial"/>
                <a:cs typeface="Arial"/>
              </a:rPr>
              <a:t>nota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fiscal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e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contrato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com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seus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números </a:t>
            </a:r>
            <a:r>
              <a:rPr sz="3200" b="1" spc="-13" dirty="0">
                <a:latin typeface="Arial"/>
                <a:cs typeface="Arial"/>
              </a:rPr>
              <a:t>vinculados</a:t>
            </a:r>
            <a:endParaRPr sz="3200" dirty="0">
              <a:latin typeface="Arial"/>
              <a:cs typeface="Arial"/>
            </a:endParaRPr>
          </a:p>
          <a:p>
            <a:pPr marL="487668" indent="-471582" defTabSz="609585">
              <a:spcBef>
                <a:spcPts val="1600"/>
              </a:spcBef>
              <a:buFontTx/>
              <a:buChar char="-"/>
              <a:tabLst>
                <a:tab pos="487668" algn="l"/>
                <a:tab pos="488514" algn="l"/>
              </a:tabLst>
            </a:pPr>
            <a:r>
              <a:rPr sz="3200" b="1" dirty="0">
                <a:latin typeface="Arial"/>
                <a:cs typeface="Arial"/>
              </a:rPr>
              <a:t>a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descrição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da </a:t>
            </a:r>
            <a:r>
              <a:rPr sz="3200" b="1" dirty="0">
                <a:latin typeface="Arial"/>
                <a:cs typeface="Arial"/>
              </a:rPr>
              <a:t>NF</a:t>
            </a:r>
            <a:r>
              <a:rPr sz="3200" b="1" spc="-20" dirty="0">
                <a:latin typeface="Arial"/>
                <a:cs typeface="Arial"/>
              </a:rPr>
              <a:t> deve</a:t>
            </a:r>
            <a:r>
              <a:rPr sz="3200" b="1" spc="7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ser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o</a:t>
            </a:r>
            <a:r>
              <a:rPr sz="3200" b="1" spc="-2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mais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detalhado</a:t>
            </a:r>
            <a:r>
              <a:rPr sz="3200" b="1" spc="7" dirty="0">
                <a:latin typeface="Arial"/>
                <a:cs typeface="Arial"/>
              </a:rPr>
              <a:t> </a:t>
            </a:r>
            <a:r>
              <a:rPr sz="3200" b="1" spc="-13" dirty="0">
                <a:latin typeface="Arial"/>
                <a:cs typeface="Arial"/>
              </a:rPr>
              <a:t>possível</a:t>
            </a:r>
            <a:endParaRPr sz="3200" dirty="0">
              <a:latin typeface="Arial"/>
              <a:cs typeface="Arial"/>
            </a:endParaRPr>
          </a:p>
          <a:p>
            <a:pPr marL="397077" marR="11853" indent="-397077" algn="just" defTabSz="609585">
              <a:spcBef>
                <a:spcPts val="2407"/>
              </a:spcBef>
              <a:buFontTx/>
              <a:buChar char="-"/>
              <a:tabLst>
                <a:tab pos="397077" algn="l"/>
              </a:tabLst>
            </a:pPr>
            <a:r>
              <a:rPr sz="3200" b="1" spc="-7" dirty="0">
                <a:latin typeface="Arial"/>
                <a:cs typeface="Arial"/>
              </a:rPr>
              <a:t>guarde modelos/comprovações de tudo que </a:t>
            </a:r>
            <a:r>
              <a:rPr sz="3200" b="1" dirty="0">
                <a:latin typeface="Arial"/>
                <a:cs typeface="Arial"/>
              </a:rPr>
              <a:t>for </a:t>
            </a:r>
            <a:r>
              <a:rPr sz="3200" b="1" spc="-7" dirty="0">
                <a:latin typeface="Arial"/>
                <a:cs typeface="Arial"/>
              </a:rPr>
              <a:t>possível </a:t>
            </a:r>
            <a:r>
              <a:rPr sz="3200" b="1" spc="-87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(organize </a:t>
            </a:r>
            <a:r>
              <a:rPr sz="3200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com </a:t>
            </a:r>
            <a:r>
              <a:rPr sz="3200" b="1" u="heavy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antecedência</a:t>
            </a:r>
            <a:r>
              <a:rPr sz="3200" b="1" dirty="0">
                <a:latin typeface="Arial"/>
                <a:cs typeface="Arial"/>
              </a:rPr>
              <a:t> as pastas </a:t>
            </a:r>
            <a:r>
              <a:rPr sz="3200" b="1" spc="-13" dirty="0">
                <a:latin typeface="Arial"/>
                <a:cs typeface="Arial"/>
              </a:rPr>
              <a:t>dos </a:t>
            </a:r>
            <a:r>
              <a:rPr sz="3200" b="1" spc="-7" dirty="0">
                <a:latin typeface="Arial"/>
                <a:cs typeface="Arial"/>
              </a:rPr>
              <a:t>documentos </a:t>
            </a:r>
            <a:r>
              <a:rPr sz="3200" b="1" spc="-87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que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serão</a:t>
            </a:r>
            <a:r>
              <a:rPr sz="3200" b="1" spc="-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digitalizados</a:t>
            </a:r>
            <a:r>
              <a:rPr sz="3200" b="1" spc="13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para </a:t>
            </a:r>
            <a:r>
              <a:rPr sz="3200" b="1" dirty="0">
                <a:latin typeface="Arial"/>
                <a:cs typeface="Arial"/>
              </a:rPr>
              <a:t>a</a:t>
            </a:r>
            <a:r>
              <a:rPr sz="3200" b="1" spc="-7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prestação</a:t>
            </a:r>
            <a:r>
              <a:rPr sz="3200" b="1" spc="-47" dirty="0">
                <a:latin typeface="Arial"/>
                <a:cs typeface="Arial"/>
              </a:rPr>
              <a:t> </a:t>
            </a:r>
            <a:r>
              <a:rPr sz="3200" b="1" spc="-7" dirty="0">
                <a:latin typeface="Arial"/>
                <a:cs typeface="Arial"/>
              </a:rPr>
              <a:t>de </a:t>
            </a:r>
            <a:r>
              <a:rPr sz="3200" b="1" dirty="0">
                <a:latin typeface="Arial"/>
                <a:cs typeface="Arial"/>
              </a:rPr>
              <a:t>contas)</a:t>
            </a:r>
            <a:endParaRPr sz="3200" dirty="0">
              <a:latin typeface="Arial"/>
              <a:cs typeface="Arial"/>
            </a:endParaRPr>
          </a:p>
          <a:p>
            <a:pPr marL="335272" marR="6773" indent="-335272" algn="just" defTabSz="609585">
              <a:spcBef>
                <a:spcPts val="1607"/>
              </a:spcBef>
              <a:buSzPct val="104347"/>
              <a:buFontTx/>
              <a:buChar char="-"/>
              <a:tabLst>
                <a:tab pos="335272" algn="l"/>
              </a:tabLst>
            </a:pPr>
            <a:r>
              <a:rPr sz="3067" b="1" spc="-7" dirty="0">
                <a:latin typeface="Arial"/>
                <a:cs typeface="Arial"/>
              </a:rPr>
              <a:t>notas explicativas são recomendadas </a:t>
            </a:r>
            <a:r>
              <a:rPr sz="3067" b="1" dirty="0">
                <a:latin typeface="Arial"/>
                <a:cs typeface="Arial"/>
              </a:rPr>
              <a:t>sempre </a:t>
            </a:r>
            <a:r>
              <a:rPr sz="3067" b="1" spc="-7" dirty="0">
                <a:latin typeface="Arial"/>
                <a:cs typeface="Arial"/>
              </a:rPr>
              <a:t>que </a:t>
            </a:r>
            <a:r>
              <a:rPr sz="3067" b="1" spc="-13" dirty="0">
                <a:latin typeface="Arial"/>
                <a:cs typeface="Arial"/>
              </a:rPr>
              <a:t>houver </a:t>
            </a:r>
            <a:r>
              <a:rPr sz="3067" b="1" spc="-7" dirty="0">
                <a:latin typeface="Arial"/>
                <a:cs typeface="Arial"/>
              </a:rPr>
              <a:t> </a:t>
            </a:r>
            <a:r>
              <a:rPr sz="3067" b="1" dirty="0">
                <a:latin typeface="Arial"/>
                <a:cs typeface="Arial"/>
              </a:rPr>
              <a:t>algo </a:t>
            </a:r>
            <a:r>
              <a:rPr sz="3067" b="1" spc="-7" dirty="0">
                <a:latin typeface="Arial"/>
                <a:cs typeface="Arial"/>
              </a:rPr>
              <a:t>que </a:t>
            </a:r>
            <a:r>
              <a:rPr sz="3067" b="1" dirty="0">
                <a:latin typeface="Arial"/>
                <a:cs typeface="Arial"/>
              </a:rPr>
              <a:t>saiu </a:t>
            </a:r>
            <a:r>
              <a:rPr sz="3067" b="1" spc="-7" dirty="0">
                <a:latin typeface="Arial"/>
                <a:cs typeface="Arial"/>
              </a:rPr>
              <a:t>da rotina em seus registros/lançamentos, </a:t>
            </a:r>
            <a:r>
              <a:rPr sz="3067" b="1" dirty="0">
                <a:latin typeface="Arial"/>
                <a:cs typeface="Arial"/>
              </a:rPr>
              <a:t> </a:t>
            </a:r>
            <a:r>
              <a:rPr sz="3067" b="1" spc="-7" dirty="0">
                <a:latin typeface="Arial"/>
                <a:cs typeface="Arial"/>
              </a:rPr>
              <a:t>ou </a:t>
            </a:r>
            <a:r>
              <a:rPr sz="3067" b="1" spc="-13" dirty="0">
                <a:latin typeface="Arial"/>
                <a:cs typeface="Arial"/>
              </a:rPr>
              <a:t>que possa </a:t>
            </a:r>
            <a:r>
              <a:rPr sz="3067" b="1" spc="-7" dirty="0">
                <a:latin typeface="Arial"/>
                <a:cs typeface="Arial"/>
              </a:rPr>
              <a:t>suscitar </a:t>
            </a:r>
            <a:r>
              <a:rPr sz="3067" b="1" spc="-13" dirty="0">
                <a:latin typeface="Arial"/>
                <a:cs typeface="Arial"/>
              </a:rPr>
              <a:t>dúvidas quanto </a:t>
            </a:r>
            <a:r>
              <a:rPr sz="3067" b="1" dirty="0">
                <a:latin typeface="Arial"/>
                <a:cs typeface="Arial"/>
              </a:rPr>
              <a:t>à </a:t>
            </a:r>
            <a:r>
              <a:rPr sz="3067" b="1" spc="-7" dirty="0">
                <a:latin typeface="Arial"/>
                <a:cs typeface="Arial"/>
              </a:rPr>
              <a:t>regularidade </a:t>
            </a:r>
            <a:r>
              <a:rPr sz="3067" b="1" spc="-13" dirty="0">
                <a:latin typeface="Arial"/>
                <a:cs typeface="Arial"/>
              </a:rPr>
              <a:t>da </a:t>
            </a:r>
            <a:r>
              <a:rPr sz="3067" b="1" spc="-7" dirty="0">
                <a:latin typeface="Arial"/>
                <a:cs typeface="Arial"/>
              </a:rPr>
              <a:t> ocorrência. </a:t>
            </a:r>
            <a:r>
              <a:rPr sz="3067" b="1" dirty="0">
                <a:latin typeface="Arial"/>
                <a:cs typeface="Arial"/>
              </a:rPr>
              <a:t>Utilize </a:t>
            </a:r>
            <a:r>
              <a:rPr sz="3067" b="1" spc="-7" dirty="0">
                <a:latin typeface="Arial"/>
                <a:cs typeface="Arial"/>
              </a:rPr>
              <a:t>linguagem </a:t>
            </a:r>
            <a:r>
              <a:rPr sz="3067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clara</a:t>
            </a:r>
            <a:r>
              <a:rPr sz="3067" b="1" spc="-7" dirty="0">
                <a:latin typeface="Arial"/>
                <a:cs typeface="Arial"/>
              </a:rPr>
              <a:t> e explique de </a:t>
            </a:r>
            <a:r>
              <a:rPr sz="3067" b="1" spc="-13" dirty="0">
                <a:latin typeface="Arial"/>
                <a:cs typeface="Arial"/>
              </a:rPr>
              <a:t>forma </a:t>
            </a:r>
            <a:r>
              <a:rPr sz="3067" b="1" spc="-7" dirty="0">
                <a:latin typeface="Arial"/>
                <a:cs typeface="Arial"/>
              </a:rPr>
              <a:t> </a:t>
            </a:r>
            <a:r>
              <a:rPr sz="3067" b="1" u="heavy" spc="-7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detalhada</a:t>
            </a:r>
            <a:r>
              <a:rPr sz="3067" b="1" spc="-33" dirty="0">
                <a:latin typeface="Arial"/>
                <a:cs typeface="Arial"/>
              </a:rPr>
              <a:t> </a:t>
            </a:r>
            <a:r>
              <a:rPr sz="3067" b="1" dirty="0">
                <a:latin typeface="Arial"/>
                <a:cs typeface="Arial"/>
              </a:rPr>
              <a:t>a </a:t>
            </a:r>
            <a:r>
              <a:rPr sz="3067" b="1" spc="-7" dirty="0">
                <a:latin typeface="Arial"/>
                <a:cs typeface="Arial"/>
              </a:rPr>
              <a:t>ocorrência!!</a:t>
            </a:r>
            <a:endParaRPr sz="3067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27690" y="605177"/>
            <a:ext cx="10931312" cy="1248205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algn="ctr">
              <a:spcBef>
                <a:spcPts val="133"/>
              </a:spcBef>
            </a:pPr>
            <a:r>
              <a:rPr sz="4000" spc="-40" dirty="0">
                <a:solidFill>
                  <a:schemeClr val="tx1"/>
                </a:solidFill>
                <a:latin typeface="Arial Black"/>
                <a:cs typeface="Arial Black"/>
              </a:rPr>
              <a:t>COMPROVAÇÃO</a:t>
            </a:r>
            <a:r>
              <a:rPr sz="4000" spc="-6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4000" spc="-80" dirty="0">
                <a:solidFill>
                  <a:schemeClr val="tx1"/>
                </a:solidFill>
                <a:latin typeface="Arial Black"/>
                <a:cs typeface="Arial Black"/>
              </a:rPr>
              <a:t>DA</a:t>
            </a:r>
            <a:r>
              <a:rPr sz="4000" spc="-40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4000" spc="-47" dirty="0">
                <a:solidFill>
                  <a:schemeClr val="tx1"/>
                </a:solidFill>
                <a:latin typeface="Arial Black"/>
                <a:cs typeface="Arial Black"/>
              </a:rPr>
              <a:t>RECEITA</a:t>
            </a:r>
            <a:r>
              <a:rPr sz="4000" spc="7" dirty="0">
                <a:solidFill>
                  <a:schemeClr val="tx1"/>
                </a:solidFill>
                <a:latin typeface="Arial Black"/>
                <a:cs typeface="Arial Black"/>
              </a:rPr>
              <a:t> </a:t>
            </a:r>
            <a:r>
              <a:rPr sz="4000" spc="-7" dirty="0">
                <a:solidFill>
                  <a:schemeClr val="tx1"/>
                </a:solidFill>
                <a:latin typeface="Arial Black"/>
                <a:cs typeface="Arial Black"/>
              </a:rPr>
              <a:t>FINANCEIRA</a:t>
            </a:r>
            <a:endParaRPr sz="4000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6826" y="2447465"/>
            <a:ext cx="10534227" cy="206868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indent="16933" algn="just" defTabSz="609585">
              <a:spcBef>
                <a:spcPts val="133"/>
              </a:spcBef>
            </a:pP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sz="33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extratos</a:t>
            </a:r>
            <a:r>
              <a:rPr sz="33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spc="-13" dirty="0">
                <a:solidFill>
                  <a:srgbClr val="000066"/>
                </a:solidFill>
                <a:latin typeface="Arial"/>
                <a:cs typeface="Arial"/>
              </a:rPr>
              <a:t>bancários</a:t>
            </a:r>
            <a:r>
              <a:rPr sz="3333" b="1" spc="-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sz="33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spc="-7" dirty="0">
                <a:solidFill>
                  <a:srgbClr val="000066"/>
                </a:solidFill>
                <a:latin typeface="Arial"/>
                <a:cs typeface="Arial"/>
              </a:rPr>
              <a:t>sua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 forma</a:t>
            </a:r>
            <a:r>
              <a:rPr sz="33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u="heavy" spc="-7" dirty="0">
                <a:solidFill>
                  <a:srgbClr val="000066"/>
                </a:solidFill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definitiva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 (ou </a:t>
            </a:r>
            <a:r>
              <a:rPr sz="3333" b="1" spc="-90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spc="-7" dirty="0">
                <a:solidFill>
                  <a:srgbClr val="000066"/>
                </a:solidFill>
                <a:latin typeface="Arial"/>
                <a:cs typeface="Arial"/>
              </a:rPr>
              <a:t>documento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 bancário),</a:t>
            </a:r>
            <a:r>
              <a:rPr sz="33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spc="-7" dirty="0">
                <a:solidFill>
                  <a:srgbClr val="000066"/>
                </a:solidFill>
                <a:latin typeface="Arial"/>
                <a:cs typeface="Arial"/>
              </a:rPr>
              <a:t>contendo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 a</a:t>
            </a:r>
            <a:r>
              <a:rPr sz="3333" b="1" spc="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u="heavy" spc="-7" dirty="0">
                <a:solidFill>
                  <a:srgbClr val="000066"/>
                </a:solidFill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correta</a:t>
            </a:r>
            <a:r>
              <a:rPr sz="3333" b="1" u="heavy" dirty="0">
                <a:solidFill>
                  <a:srgbClr val="000066"/>
                </a:solidFill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e </a:t>
            </a:r>
            <a:r>
              <a:rPr sz="3333" b="1" spc="-90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u="heavy" dirty="0">
                <a:solidFill>
                  <a:srgbClr val="000066"/>
                </a:solidFill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completa </a:t>
            </a:r>
            <a:r>
              <a:rPr sz="3333" b="1" spc="-7" dirty="0">
                <a:solidFill>
                  <a:srgbClr val="000066"/>
                </a:solidFill>
                <a:latin typeface="Arial"/>
                <a:cs typeface="Arial"/>
              </a:rPr>
              <a:t>identificação </a:t>
            </a:r>
            <a:r>
              <a:rPr sz="3333" b="1" spc="-13" dirty="0">
                <a:solidFill>
                  <a:srgbClr val="000066"/>
                </a:solidFill>
                <a:latin typeface="Arial"/>
                <a:cs typeface="Arial"/>
              </a:rPr>
              <a:t>dos </a:t>
            </a:r>
            <a:r>
              <a:rPr sz="3333" b="1" spc="-7" dirty="0">
                <a:solidFill>
                  <a:srgbClr val="000066"/>
                </a:solidFill>
                <a:latin typeface="Arial"/>
                <a:cs typeface="Arial"/>
              </a:rPr>
              <a:t>doadores, comprovam 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a </a:t>
            </a:r>
            <a:r>
              <a:rPr sz="3333" b="1" spc="-90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receita</a:t>
            </a:r>
            <a:r>
              <a:rPr sz="3333" b="1" spc="-47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3333" b="1" dirty="0">
                <a:solidFill>
                  <a:srgbClr val="000066"/>
                </a:solidFill>
                <a:latin typeface="Arial"/>
                <a:cs typeface="Arial"/>
              </a:rPr>
              <a:t>financeira.</a:t>
            </a:r>
            <a:endParaRPr sz="3333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520646" y="4140793"/>
            <a:ext cx="2888936" cy="2443773"/>
            <a:chOff x="5857240" y="1927858"/>
            <a:chExt cx="2999740" cy="31191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57240" y="1927858"/>
              <a:ext cx="2999740" cy="311912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289675" y="2184145"/>
              <a:ext cx="2279650" cy="2489835"/>
            </a:xfrm>
            <a:custGeom>
              <a:avLst/>
              <a:gdLst/>
              <a:ahLst/>
              <a:cxnLst/>
              <a:rect l="l" t="t" r="r" b="b"/>
              <a:pathLst>
                <a:path w="2279650" h="2489835">
                  <a:moveTo>
                    <a:pt x="2154047" y="0"/>
                  </a:moveTo>
                  <a:lnTo>
                    <a:pt x="1139825" y="1118743"/>
                  </a:lnTo>
                  <a:lnTo>
                    <a:pt x="125602" y="0"/>
                  </a:lnTo>
                  <a:lnTo>
                    <a:pt x="0" y="113792"/>
                  </a:lnTo>
                  <a:lnTo>
                    <a:pt x="1025398" y="1244854"/>
                  </a:lnTo>
                  <a:lnTo>
                    <a:pt x="0" y="2375865"/>
                  </a:lnTo>
                  <a:lnTo>
                    <a:pt x="125602" y="2489682"/>
                  </a:lnTo>
                  <a:lnTo>
                    <a:pt x="1139825" y="1370965"/>
                  </a:lnTo>
                  <a:lnTo>
                    <a:pt x="2154047" y="2489682"/>
                  </a:lnTo>
                  <a:lnTo>
                    <a:pt x="2279650" y="2375865"/>
                  </a:lnTo>
                  <a:lnTo>
                    <a:pt x="1254252" y="1244854"/>
                  </a:lnTo>
                  <a:lnTo>
                    <a:pt x="2279650" y="113792"/>
                  </a:lnTo>
                  <a:lnTo>
                    <a:pt x="215404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defTabSz="609585"/>
              <a:endParaRPr sz="2400">
                <a:solidFill>
                  <a:prstClr val="black"/>
                </a:solidFill>
                <a:latin typeface="Century Gothic" panose="020B0502020202020204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6289675" y="2184145"/>
              <a:ext cx="2279650" cy="2489835"/>
            </a:xfrm>
            <a:custGeom>
              <a:avLst/>
              <a:gdLst/>
              <a:ahLst/>
              <a:cxnLst/>
              <a:rect l="l" t="t" r="r" b="b"/>
              <a:pathLst>
                <a:path w="2279650" h="2489835">
                  <a:moveTo>
                    <a:pt x="0" y="113792"/>
                  </a:moveTo>
                  <a:lnTo>
                    <a:pt x="125602" y="0"/>
                  </a:lnTo>
                  <a:lnTo>
                    <a:pt x="1139825" y="1118743"/>
                  </a:lnTo>
                  <a:lnTo>
                    <a:pt x="2154047" y="0"/>
                  </a:lnTo>
                  <a:lnTo>
                    <a:pt x="2279650" y="113792"/>
                  </a:lnTo>
                  <a:lnTo>
                    <a:pt x="1254252" y="1244854"/>
                  </a:lnTo>
                  <a:lnTo>
                    <a:pt x="2279650" y="2375865"/>
                  </a:lnTo>
                  <a:lnTo>
                    <a:pt x="2154047" y="2489682"/>
                  </a:lnTo>
                  <a:lnTo>
                    <a:pt x="1139825" y="1370965"/>
                  </a:lnTo>
                  <a:lnTo>
                    <a:pt x="125602" y="2489682"/>
                  </a:lnTo>
                  <a:lnTo>
                    <a:pt x="0" y="2375865"/>
                  </a:lnTo>
                  <a:lnTo>
                    <a:pt x="1025398" y="1244854"/>
                  </a:lnTo>
                  <a:lnTo>
                    <a:pt x="0" y="11379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pPr defTabSz="609585"/>
              <a:endParaRPr sz="2400">
                <a:solidFill>
                  <a:prstClr val="black"/>
                </a:solidFill>
                <a:latin typeface="Century Gothic" panose="020B0502020202020204"/>
              </a:endParaRPr>
            </a:p>
          </p:txBody>
        </p:sp>
      </p:grpSp>
      <p:sp>
        <p:nvSpPr>
          <p:cNvPr id="3" name="object 3"/>
          <p:cNvSpPr txBox="1"/>
          <p:nvPr/>
        </p:nvSpPr>
        <p:spPr>
          <a:xfrm>
            <a:off x="8959033" y="4434438"/>
            <a:ext cx="2078567" cy="149442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indent="172714" algn="just" defTabSz="609585">
              <a:spcBef>
                <a:spcPts val="133"/>
              </a:spcBef>
            </a:pPr>
            <a:r>
              <a:rPr sz="3200" b="1" spc="-7" dirty="0">
                <a:latin typeface="Calibri"/>
                <a:cs typeface="Calibri"/>
              </a:rPr>
              <a:t>Cuidado!!! </a:t>
            </a:r>
            <a:r>
              <a:rPr sz="3200" b="1" spc="-71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esse </a:t>
            </a:r>
            <a:r>
              <a:rPr sz="3200" b="1" spc="-33" dirty="0">
                <a:latin typeface="Calibri"/>
                <a:cs typeface="Calibri"/>
              </a:rPr>
              <a:t>extrato </a:t>
            </a:r>
            <a:r>
              <a:rPr sz="3200" b="1" spc="-713" dirty="0">
                <a:latin typeface="Calibri"/>
                <a:cs typeface="Calibri"/>
              </a:rPr>
              <a:t> </a:t>
            </a:r>
            <a:r>
              <a:rPr sz="3200" b="1" spc="-7" dirty="0">
                <a:latin typeface="Calibri"/>
                <a:cs typeface="Calibri"/>
              </a:rPr>
              <a:t>não</a:t>
            </a:r>
            <a:r>
              <a:rPr sz="3200" b="1" spc="-53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é</a:t>
            </a:r>
            <a:r>
              <a:rPr sz="3200" b="1" spc="-53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válido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7317" y="1633221"/>
            <a:ext cx="10696787" cy="4656574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733" b="1" spc="-13" dirty="0">
                <a:latin typeface="Calibri"/>
                <a:cs typeface="Calibri"/>
              </a:rPr>
              <a:t>Documentação comprobatória</a:t>
            </a:r>
            <a:r>
              <a:rPr sz="3733" b="1" spc="-7" dirty="0">
                <a:latin typeface="Calibri"/>
                <a:cs typeface="Calibri"/>
              </a:rPr>
              <a:t> de</a:t>
            </a:r>
            <a:r>
              <a:rPr sz="3733" b="1" spc="13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suporte:</a:t>
            </a:r>
            <a:endParaRPr sz="3733" dirty="0">
              <a:latin typeface="Calibri"/>
              <a:cs typeface="Calibri"/>
            </a:endParaRPr>
          </a:p>
          <a:p>
            <a:pPr marL="243834" marR="1924425" indent="-243834" algn="r" defTabSz="609585">
              <a:spcBef>
                <a:spcPts val="3200"/>
              </a:spcBef>
              <a:buFontTx/>
              <a:buChar char="-"/>
              <a:tabLst>
                <a:tab pos="243834" algn="l"/>
              </a:tabLst>
            </a:pPr>
            <a:r>
              <a:rPr sz="3600" b="1" spc="-33" dirty="0">
                <a:latin typeface="Calibri"/>
                <a:cs typeface="Calibri"/>
              </a:rPr>
              <a:t>DOAÇÃO</a:t>
            </a:r>
            <a:r>
              <a:rPr sz="3600" b="1" spc="3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de</a:t>
            </a:r>
            <a:r>
              <a:rPr sz="3600" b="1" spc="1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bens</a:t>
            </a:r>
            <a:r>
              <a:rPr sz="3600" b="1" spc="27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de</a:t>
            </a:r>
            <a:r>
              <a:rPr sz="3600" b="1" spc="40" dirty="0">
                <a:latin typeface="Calibri"/>
                <a:cs typeface="Calibri"/>
              </a:rPr>
              <a:t> </a:t>
            </a:r>
            <a:r>
              <a:rPr sz="3600" b="1" u="heavy" spc="-13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propriedade</a:t>
            </a:r>
            <a:r>
              <a:rPr sz="3600" b="1" u="heavy" spc="6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3600" b="1" u="heavy" spc="-13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do</a:t>
            </a:r>
            <a:r>
              <a:rPr sz="3600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doador</a:t>
            </a:r>
            <a:r>
              <a:rPr sz="3600" b="1" spc="-7" dirty="0">
                <a:latin typeface="Calibri"/>
                <a:cs typeface="Calibri"/>
              </a:rPr>
              <a:t>:</a:t>
            </a:r>
            <a:endParaRPr sz="3600" dirty="0">
              <a:latin typeface="Calibri"/>
              <a:cs typeface="Calibri"/>
            </a:endParaRPr>
          </a:p>
          <a:p>
            <a:pPr marL="243834" marR="1987077" lvl="1" indent="-243834" algn="r" defTabSz="609585">
              <a:spcBef>
                <a:spcPts val="7"/>
              </a:spcBef>
              <a:buFontTx/>
              <a:buChar char="-"/>
              <a:tabLst>
                <a:tab pos="243834" algn="l"/>
              </a:tabLst>
            </a:pPr>
            <a:r>
              <a:rPr sz="3600" b="1" spc="-13" dirty="0">
                <a:latin typeface="Calibri"/>
                <a:cs typeface="Calibri"/>
              </a:rPr>
              <a:t>documento fiscal</a:t>
            </a:r>
            <a:r>
              <a:rPr sz="3600" b="1" spc="2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em</a:t>
            </a:r>
            <a:r>
              <a:rPr sz="3600" b="1" spc="7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nome</a:t>
            </a:r>
            <a:r>
              <a:rPr sz="3600" b="1" spc="-33" dirty="0">
                <a:latin typeface="Calibri"/>
                <a:cs typeface="Calibri"/>
              </a:rPr>
              <a:t> </a:t>
            </a:r>
            <a:r>
              <a:rPr sz="3600" b="1" spc="-7" dirty="0">
                <a:latin typeface="Calibri"/>
                <a:cs typeface="Calibri"/>
              </a:rPr>
              <a:t>do</a:t>
            </a:r>
            <a:r>
              <a:rPr sz="3600" b="1" spc="20" dirty="0">
                <a:latin typeface="Calibri"/>
                <a:cs typeface="Calibri"/>
              </a:rPr>
              <a:t> </a:t>
            </a:r>
            <a:r>
              <a:rPr sz="3600" b="1" spc="-7" dirty="0">
                <a:latin typeface="Calibri"/>
                <a:cs typeface="Calibri"/>
              </a:rPr>
              <a:t>doador</a:t>
            </a:r>
            <a:r>
              <a:rPr sz="3600" b="1" spc="13" dirty="0">
                <a:latin typeface="Calibri"/>
                <a:cs typeface="Calibri"/>
              </a:rPr>
              <a:t> </a:t>
            </a:r>
            <a:r>
              <a:rPr sz="3600" b="1" spc="7" dirty="0">
                <a:latin typeface="Calibri"/>
                <a:cs typeface="Calibri"/>
              </a:rPr>
              <a:t>ou</a:t>
            </a:r>
            <a:endParaRPr sz="3600" dirty="0">
              <a:latin typeface="Calibri"/>
              <a:cs typeface="Calibri"/>
            </a:endParaRPr>
          </a:p>
          <a:p>
            <a:pPr marL="883898" lvl="1" indent="-244681" defTabSz="609585">
              <a:buFontTx/>
              <a:buChar char="-"/>
              <a:tabLst>
                <a:tab pos="884745" algn="l"/>
              </a:tabLst>
            </a:pPr>
            <a:r>
              <a:rPr sz="3600" b="1" spc="-20" dirty="0">
                <a:latin typeface="Calibri"/>
                <a:cs typeface="Calibri"/>
              </a:rPr>
              <a:t>contrato/termo</a:t>
            </a:r>
            <a:r>
              <a:rPr sz="3600" b="1" spc="-40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de</a:t>
            </a:r>
            <a:r>
              <a:rPr sz="3600" b="1" spc="1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doação</a:t>
            </a:r>
            <a:endParaRPr sz="3600" dirty="0">
              <a:latin typeface="Calibri"/>
              <a:cs typeface="Calibri"/>
            </a:endParaRPr>
          </a:p>
          <a:p>
            <a:pPr marL="270927" indent="-253994" defTabSz="609585">
              <a:spcBef>
                <a:spcPts val="2080"/>
              </a:spcBef>
              <a:buFontTx/>
              <a:buChar char="-"/>
              <a:tabLst>
                <a:tab pos="270927" algn="l"/>
              </a:tabLst>
            </a:pPr>
            <a:r>
              <a:rPr sz="3733" b="1" spc="-13" dirty="0">
                <a:latin typeface="Calibri"/>
                <a:cs typeface="Calibri"/>
              </a:rPr>
              <a:t>EMPRÉSTIMOS</a:t>
            </a:r>
            <a:r>
              <a:rPr sz="3733" b="1" spc="-2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 bens:</a:t>
            </a:r>
            <a:endParaRPr sz="3733" dirty="0">
              <a:latin typeface="Calibri"/>
              <a:cs typeface="Calibri"/>
            </a:endParaRPr>
          </a:p>
          <a:p>
            <a:pPr marL="917764" lvl="1" indent="-254840" defTabSz="609585">
              <a:spcBef>
                <a:spcPts val="7"/>
              </a:spcBef>
              <a:buFontTx/>
              <a:buChar char="-"/>
              <a:tabLst>
                <a:tab pos="918610" algn="l"/>
              </a:tabLst>
            </a:pPr>
            <a:r>
              <a:rPr sz="3733" b="1" spc="-27" dirty="0">
                <a:latin typeface="Calibri"/>
                <a:cs typeface="Calibri"/>
              </a:rPr>
              <a:t>comprovante</a:t>
            </a:r>
            <a:r>
              <a:rPr sz="3733" b="1" spc="2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u="heavy" spc="-13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propriedade</a:t>
            </a:r>
            <a:r>
              <a:rPr sz="3733" b="1" u="heavy" spc="53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3733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do</a:t>
            </a:r>
            <a:r>
              <a:rPr sz="3733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3733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bem</a:t>
            </a:r>
            <a:r>
              <a:rPr sz="3733" b="1" u="heavy" spc="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3733" b="1" spc="-20" dirty="0">
                <a:latin typeface="Calibri"/>
                <a:cs typeface="Calibri"/>
              </a:rPr>
              <a:t>(NF/decl.)</a:t>
            </a:r>
            <a:r>
              <a:rPr sz="3733" b="1" spc="47" dirty="0">
                <a:latin typeface="Calibri"/>
                <a:cs typeface="Calibri"/>
              </a:rPr>
              <a:t> </a:t>
            </a:r>
            <a:r>
              <a:rPr sz="3733" b="1" dirty="0">
                <a:latin typeface="Calibri"/>
                <a:cs typeface="Calibri"/>
              </a:rPr>
              <a:t>e</a:t>
            </a:r>
            <a:endParaRPr sz="3733" dirty="0">
              <a:latin typeface="Calibri"/>
              <a:cs typeface="Calibri"/>
            </a:endParaRPr>
          </a:p>
          <a:p>
            <a:pPr marL="917764" lvl="1" indent="-254840" defTabSz="609585">
              <a:buFontTx/>
              <a:buChar char="-"/>
              <a:tabLst>
                <a:tab pos="918610" algn="l"/>
              </a:tabLst>
            </a:pPr>
            <a:r>
              <a:rPr sz="3733" b="1" spc="-20" dirty="0">
                <a:latin typeface="Calibri"/>
                <a:cs typeface="Calibri"/>
              </a:rPr>
              <a:t>contrato/termo</a:t>
            </a:r>
            <a:r>
              <a:rPr sz="3733" b="1" spc="-4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cessão</a:t>
            </a:r>
            <a:endParaRPr sz="3733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90843" y="202399"/>
            <a:ext cx="10696787" cy="1307109"/>
          </a:xfrm>
          <a:prstGeom prst="rect">
            <a:avLst/>
          </a:prstGeom>
        </p:spPr>
        <p:txBody>
          <a:bodyPr vert="horz" wrap="square" lIns="0" tIns="197188" rIns="0" bIns="0" rtlCol="0" anchor="t">
            <a:spAutoFit/>
          </a:bodyPr>
          <a:lstStyle/>
          <a:p>
            <a:pPr marL="4203595" marR="6773" indent="-1971837">
              <a:spcBef>
                <a:spcPts val="133"/>
              </a:spcBef>
            </a:pPr>
            <a:r>
              <a:rPr b="0" dirty="0">
                <a:latin typeface="Arial Black"/>
                <a:cs typeface="Arial Black"/>
              </a:rPr>
              <a:t>BENS</a:t>
            </a:r>
            <a:r>
              <a:rPr spc="-33" dirty="0">
                <a:latin typeface="Arial Black"/>
                <a:cs typeface="Arial Black"/>
              </a:rPr>
              <a:t> </a:t>
            </a:r>
            <a:r>
              <a:rPr spc="-20" dirty="0">
                <a:latin typeface="Arial Black"/>
                <a:cs typeface="Arial Black"/>
              </a:rPr>
              <a:t>DOADOS</a:t>
            </a:r>
            <a:r>
              <a:rPr spc="-33" dirty="0">
                <a:latin typeface="Arial Black"/>
                <a:cs typeface="Arial Black"/>
              </a:rPr>
              <a:t> </a:t>
            </a:r>
            <a:r>
              <a:rPr b="0" dirty="0">
                <a:latin typeface="Arial Black"/>
                <a:cs typeface="Arial Black"/>
              </a:rPr>
              <a:t>OU</a:t>
            </a:r>
            <a:r>
              <a:rPr spc="-33" dirty="0">
                <a:latin typeface="Arial Black"/>
                <a:cs typeface="Arial Black"/>
              </a:rPr>
              <a:t> </a:t>
            </a:r>
            <a:r>
              <a:rPr b="0" dirty="0">
                <a:latin typeface="Arial Black"/>
                <a:cs typeface="Arial Black"/>
              </a:rPr>
              <a:t>CEDIDOS </a:t>
            </a:r>
            <a:r>
              <a:rPr spc="-1313" dirty="0">
                <a:latin typeface="Arial Black"/>
                <a:cs typeface="Arial Black"/>
              </a:rPr>
              <a:t> </a:t>
            </a:r>
            <a:r>
              <a:rPr spc="-13" dirty="0">
                <a:latin typeface="Arial Black"/>
                <a:cs typeface="Arial Black"/>
              </a:rPr>
              <a:t>(ESTIMÁVEIS)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442701" y="6537220"/>
            <a:ext cx="442807" cy="250496"/>
          </a:xfrm>
          <a:prstGeom prst="rect">
            <a:avLst/>
          </a:prstGeom>
        </p:spPr>
        <p:txBody>
          <a:bodyPr vert="horz" wrap="square" lIns="0" tIns="4233" rIns="0" bIns="0" rtlCol="0">
            <a:spAutoFit/>
          </a:bodyPr>
          <a:lstStyle/>
          <a:p>
            <a:pPr marL="50799" defTabSz="609585">
              <a:spcBef>
                <a:spcPts val="33"/>
              </a:spcBef>
            </a:pPr>
            <a:fld id="{81D60167-4931-47E6-BA6A-407CBD079E47}" type="slidenum">
              <a:rPr sz="1600" dirty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spcBef>
                  <a:spcPts val="33"/>
                </a:spcBef>
              </a:pPr>
              <a:t>88</a:t>
            </a:fld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9745" y="1857760"/>
            <a:ext cx="10187289" cy="457200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733" b="1" spc="-13" dirty="0">
                <a:latin typeface="Calibri"/>
                <a:cs typeface="Calibri"/>
              </a:rPr>
              <a:t>Documentação</a:t>
            </a:r>
            <a:r>
              <a:rPr sz="3733" b="1" spc="-7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comprobatória</a:t>
            </a:r>
            <a:r>
              <a:rPr sz="3733" b="1" spc="-2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spc="20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suporte:</a:t>
            </a:r>
            <a:endParaRPr sz="3733" dirty="0">
              <a:latin typeface="Calibri"/>
              <a:cs typeface="Calibri"/>
            </a:endParaRPr>
          </a:p>
          <a:p>
            <a:pPr defTabSz="609585">
              <a:spcBef>
                <a:spcPts val="7"/>
              </a:spcBef>
            </a:pPr>
            <a:endParaRPr sz="3933" dirty="0">
              <a:latin typeface="Calibri"/>
              <a:cs typeface="Calibri"/>
            </a:endParaRPr>
          </a:p>
          <a:p>
            <a:pPr marL="16933" defTabSz="609585"/>
            <a:r>
              <a:rPr sz="3733" b="1" dirty="0">
                <a:latin typeface="Calibri"/>
                <a:cs typeface="Calibri"/>
              </a:rPr>
              <a:t>-</a:t>
            </a:r>
            <a:r>
              <a:rPr sz="3733" b="1" spc="-13" dirty="0">
                <a:latin typeface="Calibri"/>
                <a:cs typeface="Calibri"/>
              </a:rPr>
              <a:t> </a:t>
            </a:r>
            <a:r>
              <a:rPr sz="3733" b="1" spc="-53" dirty="0">
                <a:latin typeface="Calibri"/>
                <a:cs typeface="Calibri"/>
              </a:rPr>
              <a:t>PRESTAÇÃO</a:t>
            </a:r>
            <a:r>
              <a:rPr sz="3733" b="1" spc="-4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spc="-20" dirty="0">
                <a:latin typeface="Calibri"/>
                <a:cs typeface="Calibri"/>
              </a:rPr>
              <a:t> </a:t>
            </a:r>
            <a:r>
              <a:rPr sz="3733" b="1" spc="-13" dirty="0">
                <a:latin typeface="Calibri"/>
                <a:cs typeface="Calibri"/>
              </a:rPr>
              <a:t>SERVIÇOS:</a:t>
            </a:r>
            <a:endParaRPr sz="3733" dirty="0">
              <a:latin typeface="Calibri"/>
              <a:cs typeface="Calibri"/>
            </a:endParaRPr>
          </a:p>
          <a:p>
            <a:pPr marL="663770" defTabSz="609585">
              <a:tabLst>
                <a:tab pos="1026134" algn="l"/>
              </a:tabLst>
            </a:pPr>
            <a:r>
              <a:rPr sz="3733" b="1" dirty="0">
                <a:latin typeface="Calibri"/>
                <a:cs typeface="Calibri"/>
              </a:rPr>
              <a:t>-	</a:t>
            </a:r>
            <a:r>
              <a:rPr sz="3733" b="1" spc="-27" dirty="0">
                <a:latin typeface="Calibri"/>
                <a:cs typeface="Calibri"/>
              </a:rPr>
              <a:t>contrato</a:t>
            </a:r>
            <a:r>
              <a:rPr sz="3733" b="1" spc="-40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spc="-13" dirty="0">
                <a:latin typeface="Calibri"/>
                <a:cs typeface="Calibri"/>
              </a:rPr>
              <a:t> </a:t>
            </a:r>
            <a:r>
              <a:rPr sz="3733" b="1" spc="-20" dirty="0">
                <a:latin typeface="Calibri"/>
                <a:cs typeface="Calibri"/>
              </a:rPr>
              <a:t>prestação</a:t>
            </a:r>
            <a:r>
              <a:rPr sz="3733" b="1" spc="7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de</a:t>
            </a:r>
            <a:r>
              <a:rPr sz="3733" b="1" spc="13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serviço</a:t>
            </a:r>
            <a:endParaRPr sz="3733" dirty="0">
              <a:latin typeface="Calibri"/>
              <a:cs typeface="Calibri"/>
            </a:endParaRPr>
          </a:p>
          <a:p>
            <a:pPr defTabSz="609585">
              <a:spcBef>
                <a:spcPts val="7"/>
              </a:spcBef>
            </a:pPr>
            <a:endParaRPr sz="3667" dirty="0">
              <a:latin typeface="Calibri"/>
              <a:cs typeface="Calibri"/>
            </a:endParaRPr>
          </a:p>
          <a:p>
            <a:pPr marL="16933" marR="6773" defTabSz="609585">
              <a:spcBef>
                <a:spcPts val="7"/>
              </a:spcBef>
            </a:pPr>
            <a:r>
              <a:rPr sz="3600" b="1" dirty="0">
                <a:latin typeface="Calibri"/>
                <a:cs typeface="Calibri"/>
              </a:rPr>
              <a:t>E</a:t>
            </a:r>
            <a:r>
              <a:rPr sz="3600" b="1" spc="127" dirty="0">
                <a:latin typeface="Calibri"/>
                <a:cs typeface="Calibri"/>
              </a:rPr>
              <a:t> </a:t>
            </a:r>
            <a:r>
              <a:rPr sz="3600" b="1" spc="-7" dirty="0">
                <a:latin typeface="Calibri"/>
                <a:cs typeface="Calibri"/>
              </a:rPr>
              <a:t>ainda,</a:t>
            </a:r>
            <a:r>
              <a:rPr sz="3600" b="1" spc="140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sempre</a:t>
            </a:r>
            <a:r>
              <a:rPr sz="3600" b="1" spc="11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demonstrar</a:t>
            </a:r>
            <a:r>
              <a:rPr sz="3600" b="1" spc="113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a</a:t>
            </a:r>
            <a:r>
              <a:rPr sz="3600" b="1" spc="127" dirty="0">
                <a:latin typeface="Calibri"/>
                <a:cs typeface="Calibri"/>
              </a:rPr>
              <a:t> </a:t>
            </a:r>
            <a:r>
              <a:rPr sz="3600" b="1" u="heavy" spc="-20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avaliação</a:t>
            </a:r>
            <a:r>
              <a:rPr sz="3600" b="1" spc="147" dirty="0">
                <a:latin typeface="Calibri"/>
                <a:cs typeface="Calibri"/>
              </a:rPr>
              <a:t> </a:t>
            </a:r>
            <a:r>
              <a:rPr sz="3600" b="1" spc="-7" dirty="0">
                <a:latin typeface="Calibri"/>
                <a:cs typeface="Calibri"/>
              </a:rPr>
              <a:t>do</a:t>
            </a:r>
            <a:r>
              <a:rPr sz="3600" b="1" spc="127" dirty="0">
                <a:latin typeface="Calibri"/>
                <a:cs typeface="Calibri"/>
              </a:rPr>
              <a:t> </a:t>
            </a:r>
            <a:r>
              <a:rPr sz="3600" b="1" spc="-7" dirty="0">
                <a:latin typeface="Calibri"/>
                <a:cs typeface="Calibri"/>
              </a:rPr>
              <a:t>bem</a:t>
            </a:r>
            <a:r>
              <a:rPr sz="3600" b="1" spc="133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ou</a:t>
            </a:r>
            <a:r>
              <a:rPr sz="3600" b="1" spc="107" dirty="0">
                <a:latin typeface="Calibri"/>
                <a:cs typeface="Calibri"/>
              </a:rPr>
              <a:t> </a:t>
            </a:r>
            <a:r>
              <a:rPr sz="3600" b="1" spc="-20" dirty="0">
                <a:latin typeface="Calibri"/>
                <a:cs typeface="Calibri"/>
              </a:rPr>
              <a:t>serviço, </a:t>
            </a:r>
            <a:r>
              <a:rPr sz="3600" b="1" spc="-79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indicando</a:t>
            </a:r>
            <a:r>
              <a:rPr sz="3600" b="1" spc="73" dirty="0">
                <a:latin typeface="Calibri"/>
                <a:cs typeface="Calibri"/>
              </a:rPr>
              <a:t> </a:t>
            </a:r>
            <a:r>
              <a:rPr sz="3600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a</a:t>
            </a:r>
            <a:r>
              <a:rPr sz="3600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3600" b="1" u="heavy" spc="-2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fonte</a:t>
            </a:r>
            <a:r>
              <a:rPr sz="3600" b="1" spc="-2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em</a:t>
            </a:r>
            <a:r>
              <a:rPr sz="3600" b="1" spc="13" dirty="0">
                <a:latin typeface="Calibri"/>
                <a:cs typeface="Calibri"/>
              </a:rPr>
              <a:t> </a:t>
            </a:r>
            <a:r>
              <a:rPr sz="3600" b="1" spc="-13" dirty="0">
                <a:latin typeface="Calibri"/>
                <a:cs typeface="Calibri"/>
              </a:rPr>
              <a:t>que</a:t>
            </a:r>
            <a:r>
              <a:rPr sz="3600" b="1" spc="4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se</a:t>
            </a:r>
            <a:r>
              <a:rPr sz="3600" b="1" spc="-20" dirty="0">
                <a:latin typeface="Calibri"/>
                <a:cs typeface="Calibri"/>
              </a:rPr>
              <a:t> </a:t>
            </a:r>
            <a:r>
              <a:rPr sz="3600" b="1" spc="-7" dirty="0">
                <a:latin typeface="Calibri"/>
                <a:cs typeface="Calibri"/>
              </a:rPr>
              <a:t>baseou</a:t>
            </a:r>
            <a:r>
              <a:rPr sz="3600" b="1" spc="13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essa </a:t>
            </a:r>
            <a:r>
              <a:rPr sz="3600" b="1" spc="-13" dirty="0">
                <a:latin typeface="Calibri"/>
                <a:cs typeface="Calibri"/>
              </a:rPr>
              <a:t>avaliação.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47887" y="490720"/>
            <a:ext cx="10395894" cy="1225378"/>
          </a:xfrm>
          <a:prstGeom prst="rect">
            <a:avLst/>
          </a:prstGeom>
        </p:spPr>
        <p:txBody>
          <a:bodyPr vert="horz" wrap="square" lIns="0" tIns="116247" rIns="0" bIns="0" rtlCol="0" anchor="t">
            <a:spAutoFit/>
          </a:bodyPr>
          <a:lstStyle/>
          <a:p>
            <a:pPr marL="4203595" marR="6773" indent="-2483211">
              <a:spcBef>
                <a:spcPts val="133"/>
              </a:spcBef>
            </a:pPr>
            <a:r>
              <a:rPr spc="-20" dirty="0">
                <a:latin typeface="Arial Black"/>
                <a:cs typeface="Arial Black"/>
              </a:rPr>
              <a:t>SERVIÇO </a:t>
            </a:r>
            <a:r>
              <a:rPr spc="-60" dirty="0">
                <a:latin typeface="Arial Black"/>
                <a:cs typeface="Arial Black"/>
              </a:rPr>
              <a:t>GRATUITO</a:t>
            </a:r>
            <a:r>
              <a:rPr spc="-27" dirty="0">
                <a:latin typeface="Arial Black"/>
                <a:cs typeface="Arial Black"/>
              </a:rPr>
              <a:t> </a:t>
            </a:r>
            <a:r>
              <a:rPr spc="-40" dirty="0">
                <a:latin typeface="Arial Black"/>
                <a:cs typeface="Arial Black"/>
              </a:rPr>
              <a:t>PRESTADO </a:t>
            </a:r>
            <a:r>
              <a:rPr spc="-1313" dirty="0">
                <a:latin typeface="Arial Black"/>
                <a:cs typeface="Arial Black"/>
              </a:rPr>
              <a:t> </a:t>
            </a:r>
            <a:r>
              <a:rPr spc="-13" dirty="0">
                <a:latin typeface="Arial Black"/>
                <a:cs typeface="Arial Black"/>
              </a:rPr>
              <a:t>(ESTIMÁVEIS)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tângulo 9">
            <a:extLst>
              <a:ext uri="{FF2B5EF4-FFF2-40B4-BE49-F238E27FC236}">
                <a16:creationId xmlns:a16="http://schemas.microsoft.com/office/drawing/2014/main" id="{DA178560-78C9-4CB5-BE46-05302CDA8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AF423F2-5EB6-18B5-598A-77ADAB38F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6" r="13978" b="2"/>
          <a:stretch/>
        </p:blipFill>
        <p:spPr>
          <a:xfrm>
            <a:off x="252919" y="165614"/>
            <a:ext cx="11562944" cy="659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9461EC9-A94F-4225-B526-5C862F340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87160F7-FCB2-48B7-8BB8-BEFF45F6B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9282B84-621E-4580-80B7-222118AE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1C466CA0-F0EE-ED59-85C0-D5A27CA62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459" y="1361544"/>
            <a:ext cx="3190673" cy="3874668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>
                <a:solidFill>
                  <a:schemeClr val="tx1"/>
                </a:solidFill>
                <a:latin typeface="Arial Black" panose="020B0A04020102020204" pitchFamily="34" charset="0"/>
              </a:rPr>
              <a:t>RECIBOS</a:t>
            </a:r>
            <a:br>
              <a:rPr lang="pt-BR" sz="32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pt-BR" sz="3200" b="1" dirty="0">
                <a:solidFill>
                  <a:schemeClr val="tx1"/>
                </a:solidFill>
                <a:latin typeface="Arial Black" panose="020B0A04020102020204" pitchFamily="34" charset="0"/>
              </a:rPr>
              <a:t>ELEITORAIS</a:t>
            </a: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A0CC184F-64BD-7F88-8C05-DD84EC9DF1C3}"/>
              </a:ext>
            </a:extLst>
          </p:cNvPr>
          <p:cNvSpPr txBox="1"/>
          <p:nvPr/>
        </p:nvSpPr>
        <p:spPr>
          <a:xfrm>
            <a:off x="3556640" y="754144"/>
            <a:ext cx="8005685" cy="5344027"/>
          </a:xfrm>
          <a:prstGeom prst="rect">
            <a:avLst/>
          </a:prstGeom>
          <a:noFill/>
        </p:spPr>
        <p:txBody>
          <a:bodyPr vert="horz" wrap="square" lIns="0" tIns="12700" rIns="0" bIns="0" rtlCol="0">
            <a:spAutoFit/>
          </a:bodyPr>
          <a:lstStyle/>
          <a:p>
            <a:pPr marL="355600" marR="5080" indent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São</a:t>
            </a:r>
            <a:r>
              <a:rPr sz="2400" b="1" spc="20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documentos</a:t>
            </a:r>
            <a:r>
              <a:rPr sz="2400" b="1" spc="2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oficiais</a:t>
            </a:r>
            <a:r>
              <a:rPr sz="2400" b="1" spc="229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que</a:t>
            </a:r>
            <a:r>
              <a:rPr sz="2400" b="1" spc="22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devem</a:t>
            </a:r>
            <a:r>
              <a:rPr sz="2400" b="1" spc="21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ser</a:t>
            </a:r>
            <a:r>
              <a:rPr sz="2400" b="1" spc="2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emitidos</a:t>
            </a:r>
            <a:r>
              <a:rPr sz="2400" b="1" spc="225" dirty="0">
                <a:latin typeface="Arial"/>
                <a:cs typeface="Arial"/>
              </a:rPr>
              <a:t> </a:t>
            </a:r>
            <a:r>
              <a:rPr sz="2400" b="1" spc="10" dirty="0">
                <a:latin typeface="Arial"/>
                <a:cs typeface="Arial"/>
              </a:rPr>
              <a:t>em </a:t>
            </a:r>
            <a:r>
              <a:rPr sz="2400" b="1" spc="-68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ordem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cronológica,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no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ato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da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arrecadação.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 b="1" dirty="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SzPct val="64583"/>
              <a:buFont typeface="Wingdings"/>
              <a:buChar char=""/>
              <a:tabLst>
                <a:tab pos="355600" algn="l"/>
                <a:tab pos="356235" algn="l"/>
              </a:tabLst>
            </a:pPr>
            <a:r>
              <a:rPr sz="2400" b="1" spc="-5" dirty="0">
                <a:latin typeface="Arial"/>
                <a:cs typeface="Arial"/>
              </a:rPr>
              <a:t>Candidato: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emite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u="heavy" spc="-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recibos</a:t>
            </a:r>
            <a:r>
              <a:rPr sz="2400" b="1" u="heavy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 </a:t>
            </a:r>
            <a:r>
              <a:rPr sz="2400" b="1" u="heavy" spc="-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eleitorais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pelo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SPCE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 b="1" dirty="0">
              <a:latin typeface="Arial"/>
              <a:cs typeface="Arial"/>
            </a:endParaRPr>
          </a:p>
          <a:p>
            <a:pPr marL="337820" marR="6985" indent="-325755" algn="just">
              <a:lnSpc>
                <a:spcPct val="110000"/>
              </a:lnSpc>
              <a:buSzPct val="63829"/>
              <a:buFont typeface="Wingdings"/>
              <a:buChar char=""/>
              <a:tabLst>
                <a:tab pos="356235" algn="l"/>
              </a:tabLst>
            </a:pPr>
            <a:r>
              <a:rPr sz="2400" b="1" spc="5" dirty="0">
                <a:latin typeface="Arial"/>
                <a:cs typeface="Arial"/>
              </a:rPr>
              <a:t>Recursos</a:t>
            </a:r>
            <a:r>
              <a:rPr sz="2400" b="1" spc="-45" dirty="0">
                <a:latin typeface="Arial"/>
                <a:cs typeface="Arial"/>
              </a:rPr>
              <a:t> </a:t>
            </a:r>
            <a:r>
              <a:rPr sz="2400" b="1" spc="5" dirty="0">
                <a:latin typeface="Arial"/>
                <a:cs typeface="Arial"/>
              </a:rPr>
              <a:t>financeiros</a:t>
            </a:r>
            <a:r>
              <a:rPr sz="2400" b="1" spc="-40" dirty="0">
                <a:latin typeface="Arial"/>
                <a:cs typeface="Arial"/>
              </a:rPr>
              <a:t> </a:t>
            </a:r>
            <a:r>
              <a:rPr sz="2400" b="1" spc="5" dirty="0">
                <a:uFill>
                  <a:solidFill>
                    <a:srgbClr val="000066"/>
                  </a:solidFill>
                </a:uFill>
                <a:latin typeface="Arial"/>
                <a:cs typeface="Arial"/>
              </a:rPr>
              <a:t>não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5" dirty="0">
                <a:latin typeface="Arial"/>
                <a:cs typeface="Arial"/>
              </a:rPr>
              <a:t>são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5" dirty="0">
                <a:latin typeface="Arial"/>
                <a:cs typeface="Arial"/>
              </a:rPr>
              <a:t>exigidos</a:t>
            </a:r>
            <a:r>
              <a:rPr sz="2400" b="1" spc="-50" dirty="0">
                <a:latin typeface="Arial"/>
                <a:cs typeface="Arial"/>
              </a:rPr>
              <a:t> </a:t>
            </a:r>
            <a:r>
              <a:rPr sz="2400" b="1" spc="5" dirty="0">
                <a:latin typeface="Arial"/>
                <a:cs typeface="Arial"/>
              </a:rPr>
              <a:t>recibos</a:t>
            </a:r>
            <a:r>
              <a:rPr sz="2400" b="1" spc="-45" dirty="0">
                <a:latin typeface="Arial"/>
                <a:cs typeface="Arial"/>
              </a:rPr>
              <a:t> </a:t>
            </a:r>
            <a:r>
              <a:rPr sz="2400" b="1" spc="5" dirty="0">
                <a:latin typeface="Arial"/>
                <a:cs typeface="Arial"/>
              </a:rPr>
              <a:t>eleitorais. A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comprovação</a:t>
            </a:r>
            <a:r>
              <a:rPr sz="2400" b="1" spc="5" dirty="0">
                <a:latin typeface="Arial"/>
                <a:cs typeface="Arial"/>
              </a:rPr>
              <a:t> se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dará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pela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identificação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dos </a:t>
            </a:r>
            <a:r>
              <a:rPr sz="2400" b="1" spc="5" dirty="0">
                <a:latin typeface="Arial"/>
                <a:cs typeface="Arial"/>
              </a:rPr>
              <a:t> CPF/CNPJs*</a:t>
            </a:r>
            <a:r>
              <a:rPr sz="2400" b="1" spc="-8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dos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spc="5" dirty="0">
                <a:latin typeface="Arial"/>
                <a:cs typeface="Arial"/>
              </a:rPr>
              <a:t>doadores</a:t>
            </a:r>
            <a:r>
              <a:rPr sz="2400" b="1" spc="-4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no</a:t>
            </a:r>
            <a:r>
              <a:rPr sz="2400" b="1" spc="5" dirty="0">
                <a:latin typeface="Arial"/>
                <a:cs typeface="Arial"/>
              </a:rPr>
              <a:t> extrato</a:t>
            </a:r>
            <a:r>
              <a:rPr sz="2400" b="1" spc="-50" dirty="0">
                <a:latin typeface="Arial"/>
                <a:cs typeface="Arial"/>
              </a:rPr>
              <a:t> </a:t>
            </a:r>
            <a:r>
              <a:rPr sz="2400" b="1" spc="5" dirty="0" err="1">
                <a:latin typeface="Arial"/>
                <a:cs typeface="Arial"/>
              </a:rPr>
              <a:t>bancário</a:t>
            </a:r>
            <a:r>
              <a:rPr sz="2400" b="1" spc="5" dirty="0">
                <a:latin typeface="Arial"/>
                <a:cs typeface="Arial"/>
              </a:rPr>
              <a:t>.</a:t>
            </a:r>
            <a:r>
              <a:rPr lang="pt-BR" sz="2400" b="1" spc="5" dirty="0">
                <a:latin typeface="Arial"/>
                <a:cs typeface="Arial"/>
              </a:rPr>
              <a:t>       </a:t>
            </a:r>
            <a:r>
              <a:rPr sz="2400" b="1" dirty="0" err="1">
                <a:latin typeface="Arial"/>
                <a:cs typeface="Arial"/>
              </a:rPr>
              <a:t>Porém</a:t>
            </a:r>
            <a:r>
              <a:rPr sz="2400" b="1" dirty="0">
                <a:latin typeface="Arial"/>
                <a:cs typeface="Arial"/>
              </a:rPr>
              <a:t>,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são</a:t>
            </a:r>
            <a:r>
              <a:rPr sz="2400" b="1" spc="-30" dirty="0">
                <a:latin typeface="Arial"/>
                <a:cs typeface="Arial"/>
              </a:rPr>
              <a:t> </a:t>
            </a:r>
            <a:r>
              <a:rPr sz="2400" b="1" spc="-5" dirty="0" err="1">
                <a:latin typeface="Arial"/>
                <a:cs typeface="Arial"/>
              </a:rPr>
              <a:t>exigidos</a:t>
            </a:r>
            <a:r>
              <a:rPr sz="2400" b="1" dirty="0">
                <a:latin typeface="Arial"/>
                <a:cs typeface="Arial"/>
              </a:rPr>
              <a:t> para</a:t>
            </a:r>
            <a:r>
              <a:rPr lang="pt-BR" sz="2400" b="1" dirty="0">
                <a:latin typeface="Arial"/>
                <a:cs typeface="Arial"/>
              </a:rPr>
              <a:t>:</a:t>
            </a:r>
            <a:endParaRPr lang="pt-BR" sz="2400" b="1" spc="-5" dirty="0">
              <a:latin typeface="Arial"/>
              <a:cs typeface="Arial"/>
            </a:endParaRPr>
          </a:p>
          <a:p>
            <a:pPr marL="157480" marR="9525" indent="-45720">
              <a:lnSpc>
                <a:spcPct val="100000"/>
              </a:lnSpc>
              <a:buChar char="-"/>
              <a:tabLst>
                <a:tab pos="439420" algn="l"/>
                <a:tab pos="440055" algn="l"/>
                <a:tab pos="2092960" algn="l"/>
                <a:tab pos="3173095" algn="l"/>
                <a:tab pos="4786630" algn="l"/>
                <a:tab pos="5193030" algn="l"/>
                <a:tab pos="7284084" algn="l"/>
                <a:tab pos="7690484" algn="l"/>
              </a:tabLst>
            </a:pPr>
            <a:r>
              <a:rPr lang="pt-BR" sz="2400" b="1" spc="-15" dirty="0">
                <a:latin typeface="Arial"/>
                <a:cs typeface="Arial"/>
              </a:rPr>
              <a:t>   d</a:t>
            </a:r>
            <a:r>
              <a:rPr lang="pt-BR" sz="2400" b="1" spc="5" dirty="0">
                <a:latin typeface="Arial"/>
                <a:cs typeface="Arial"/>
              </a:rPr>
              <a:t>o</a:t>
            </a:r>
            <a:r>
              <a:rPr lang="pt-BR" sz="2400" b="1" spc="-5" dirty="0">
                <a:latin typeface="Arial"/>
                <a:cs typeface="Arial"/>
              </a:rPr>
              <a:t>aç</a:t>
            </a:r>
            <a:r>
              <a:rPr lang="pt-BR" sz="2400" b="1" spc="5" dirty="0">
                <a:latin typeface="Arial"/>
                <a:cs typeface="Arial"/>
              </a:rPr>
              <a:t>õ</a:t>
            </a:r>
            <a:r>
              <a:rPr lang="pt-BR" sz="2400" b="1" spc="-5" dirty="0">
                <a:latin typeface="Arial"/>
                <a:cs typeface="Arial"/>
              </a:rPr>
              <a:t>es</a:t>
            </a:r>
            <a:r>
              <a:rPr lang="pt-BR" sz="2400" b="1" dirty="0">
                <a:latin typeface="Arial"/>
                <a:cs typeface="Arial"/>
              </a:rPr>
              <a:t>	e</a:t>
            </a:r>
            <a:r>
              <a:rPr lang="pt-BR" sz="2400" b="1" spc="5" dirty="0">
                <a:latin typeface="Arial"/>
                <a:cs typeface="Arial"/>
              </a:rPr>
              <a:t>n</a:t>
            </a:r>
            <a:r>
              <a:rPr lang="pt-BR" sz="2400" b="1" spc="-5" dirty="0">
                <a:latin typeface="Arial"/>
                <a:cs typeface="Arial"/>
              </a:rPr>
              <a:t>tre</a:t>
            </a:r>
            <a:r>
              <a:rPr lang="pt-BR" sz="2400" b="1" dirty="0">
                <a:latin typeface="Arial"/>
                <a:cs typeface="Arial"/>
              </a:rPr>
              <a:t>	</a:t>
            </a:r>
            <a:r>
              <a:rPr lang="pt-BR" sz="2400" b="1" spc="5" dirty="0">
                <a:latin typeface="Arial"/>
                <a:cs typeface="Arial"/>
              </a:rPr>
              <a:t>p</a:t>
            </a:r>
            <a:r>
              <a:rPr lang="pt-BR" sz="2400" b="1" dirty="0">
                <a:latin typeface="Arial"/>
                <a:cs typeface="Arial"/>
              </a:rPr>
              <a:t>arti</a:t>
            </a:r>
            <a:r>
              <a:rPr lang="pt-BR" sz="2400" b="1" spc="5" dirty="0">
                <a:latin typeface="Arial"/>
                <a:cs typeface="Arial"/>
              </a:rPr>
              <a:t>do</a:t>
            </a:r>
            <a:r>
              <a:rPr lang="pt-BR" sz="2400" b="1" spc="-5" dirty="0">
                <a:latin typeface="Arial"/>
                <a:cs typeface="Arial"/>
              </a:rPr>
              <a:t>s</a:t>
            </a:r>
            <a:r>
              <a:rPr lang="pt-BR" sz="2400" b="1" dirty="0">
                <a:latin typeface="Arial"/>
                <a:cs typeface="Arial"/>
              </a:rPr>
              <a:t>	</a:t>
            </a:r>
            <a:r>
              <a:rPr lang="pt-BR" sz="2400" b="1" spc="-5" dirty="0">
                <a:latin typeface="Arial"/>
                <a:cs typeface="Arial"/>
              </a:rPr>
              <a:t>e</a:t>
            </a:r>
            <a:r>
              <a:rPr lang="pt-BR" sz="2400" b="1" dirty="0">
                <a:latin typeface="Arial"/>
                <a:cs typeface="Arial"/>
              </a:rPr>
              <a:t>	ca</a:t>
            </a:r>
            <a:r>
              <a:rPr lang="pt-BR" sz="2400" b="1" spc="10" dirty="0">
                <a:latin typeface="Arial"/>
                <a:cs typeface="Arial"/>
              </a:rPr>
              <a:t>n</a:t>
            </a:r>
            <a:r>
              <a:rPr lang="pt-BR" sz="2400" b="1" spc="5" dirty="0">
                <a:latin typeface="Arial"/>
                <a:cs typeface="Arial"/>
              </a:rPr>
              <a:t>d</a:t>
            </a:r>
            <a:r>
              <a:rPr lang="pt-BR" sz="2400" b="1" dirty="0">
                <a:latin typeface="Arial"/>
                <a:cs typeface="Arial"/>
              </a:rPr>
              <a:t>i</a:t>
            </a:r>
            <a:r>
              <a:rPr lang="pt-BR" sz="2400" b="1" spc="5" dirty="0">
                <a:latin typeface="Arial"/>
                <a:cs typeface="Arial"/>
              </a:rPr>
              <a:t>d</a:t>
            </a:r>
            <a:r>
              <a:rPr lang="pt-BR" sz="2400" b="1" spc="-5" dirty="0">
                <a:latin typeface="Arial"/>
                <a:cs typeface="Arial"/>
              </a:rPr>
              <a:t>a</a:t>
            </a:r>
            <a:r>
              <a:rPr lang="pt-BR" sz="2400" b="1" dirty="0">
                <a:latin typeface="Arial"/>
                <a:cs typeface="Arial"/>
              </a:rPr>
              <a:t>t</a:t>
            </a:r>
            <a:r>
              <a:rPr lang="pt-BR" sz="2400" b="1" spc="5" dirty="0">
                <a:latin typeface="Arial"/>
                <a:cs typeface="Arial"/>
              </a:rPr>
              <a:t>o</a:t>
            </a:r>
            <a:r>
              <a:rPr lang="pt-BR" sz="2400" b="1" spc="-5" dirty="0">
                <a:latin typeface="Arial"/>
                <a:cs typeface="Arial"/>
              </a:rPr>
              <a:t>s</a:t>
            </a:r>
            <a:r>
              <a:rPr lang="pt-BR" sz="2400" b="1" dirty="0">
                <a:latin typeface="Arial"/>
                <a:cs typeface="Arial"/>
              </a:rPr>
              <a:t>	</a:t>
            </a:r>
            <a:r>
              <a:rPr lang="pt-BR" sz="2400" b="1" spc="-5" dirty="0">
                <a:latin typeface="Arial"/>
                <a:cs typeface="Arial"/>
              </a:rPr>
              <a:t>e</a:t>
            </a:r>
            <a:r>
              <a:rPr lang="pt-BR" sz="2400" b="1" dirty="0">
                <a:latin typeface="Arial"/>
                <a:cs typeface="Arial"/>
              </a:rPr>
              <a:t>	e</a:t>
            </a:r>
            <a:r>
              <a:rPr lang="pt-BR" sz="2400" b="1" spc="5" dirty="0">
                <a:latin typeface="Arial"/>
                <a:cs typeface="Arial"/>
              </a:rPr>
              <a:t>n</a:t>
            </a:r>
            <a:r>
              <a:rPr lang="pt-BR" sz="2400" b="1" spc="-5" dirty="0">
                <a:latin typeface="Arial"/>
                <a:cs typeface="Arial"/>
              </a:rPr>
              <a:t>tre  </a:t>
            </a:r>
            <a:r>
              <a:rPr lang="pt-BR" sz="2400" b="1" spc="5" dirty="0">
                <a:latin typeface="Arial"/>
                <a:cs typeface="Arial"/>
              </a:rPr>
              <a:t>candidatos</a:t>
            </a:r>
          </a:p>
          <a:p>
            <a:pPr marL="111760" marR="9525">
              <a:lnSpc>
                <a:spcPct val="100000"/>
              </a:lnSpc>
              <a:tabLst>
                <a:tab pos="439420" algn="l"/>
                <a:tab pos="440055" algn="l"/>
                <a:tab pos="2092960" algn="l"/>
                <a:tab pos="3173095" algn="l"/>
                <a:tab pos="4786630" algn="l"/>
                <a:tab pos="5193030" algn="l"/>
                <a:tab pos="7284084" algn="l"/>
                <a:tab pos="7690484" algn="l"/>
              </a:tabLst>
            </a:pPr>
            <a:endParaRPr lang="pt-BR" sz="1200" b="1" dirty="0">
              <a:latin typeface="Arial"/>
              <a:cs typeface="Arial"/>
            </a:endParaRPr>
          </a:p>
          <a:p>
            <a:pPr marL="426720" indent="-318135">
              <a:lnSpc>
                <a:spcPct val="100000"/>
              </a:lnSpc>
              <a:buChar char="-"/>
              <a:tabLst>
                <a:tab pos="426720" algn="l"/>
                <a:tab pos="427355" algn="l"/>
              </a:tabLst>
            </a:pPr>
            <a:r>
              <a:rPr lang="pt-BR" sz="2400" b="1" dirty="0">
                <a:latin typeface="Arial"/>
                <a:cs typeface="Arial"/>
              </a:rPr>
              <a:t>doações</a:t>
            </a:r>
            <a:r>
              <a:rPr lang="pt-BR" sz="2400" b="1" spc="-20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arrecadadas</a:t>
            </a:r>
            <a:r>
              <a:rPr lang="pt-BR" sz="2400" b="1" spc="5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pela</a:t>
            </a:r>
            <a:r>
              <a:rPr lang="pt-BR" sz="2400" b="1" spc="-5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internet</a:t>
            </a:r>
          </a:p>
          <a:p>
            <a:pPr marL="108585">
              <a:lnSpc>
                <a:spcPct val="100000"/>
              </a:lnSpc>
              <a:tabLst>
                <a:tab pos="426720" algn="l"/>
                <a:tab pos="427355" algn="l"/>
              </a:tabLst>
            </a:pPr>
            <a:endParaRPr lang="pt-BR" sz="1000" b="1" dirty="0">
              <a:latin typeface="Arial"/>
              <a:cs typeface="Arial"/>
            </a:endParaRPr>
          </a:p>
          <a:p>
            <a:pPr marL="157480" marR="5080" indent="-45720">
              <a:lnSpc>
                <a:spcPct val="100000"/>
              </a:lnSpc>
              <a:buChar char="-"/>
              <a:tabLst>
                <a:tab pos="374015" algn="l"/>
              </a:tabLst>
            </a:pPr>
            <a:r>
              <a:rPr lang="pt-BR" sz="2400" b="1" spc="-5" dirty="0">
                <a:latin typeface="Arial"/>
                <a:cs typeface="Arial"/>
              </a:rPr>
              <a:t>   estimáveis</a:t>
            </a:r>
            <a:r>
              <a:rPr lang="pt-BR" sz="2400" b="1" spc="380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(empréstimos/cessões),</a:t>
            </a:r>
            <a:r>
              <a:rPr lang="pt-BR" sz="2400" b="1" spc="330" dirty="0">
                <a:latin typeface="Arial"/>
                <a:cs typeface="Arial"/>
              </a:rPr>
              <a:t> </a:t>
            </a:r>
            <a:r>
              <a:rPr lang="pt-BR" sz="2400" b="1" spc="-5" dirty="0">
                <a:latin typeface="Arial"/>
                <a:cs typeface="Arial"/>
              </a:rPr>
              <a:t>mesmo</a:t>
            </a:r>
            <a:r>
              <a:rPr lang="pt-BR" sz="2400" b="1" spc="360" dirty="0">
                <a:latin typeface="Arial"/>
                <a:cs typeface="Arial"/>
              </a:rPr>
              <a:t> </a:t>
            </a:r>
            <a:r>
              <a:rPr lang="pt-BR" sz="2400" b="1" spc="10" dirty="0">
                <a:latin typeface="Arial"/>
                <a:cs typeface="Arial"/>
              </a:rPr>
              <a:t>que </a:t>
            </a:r>
            <a:r>
              <a:rPr lang="pt-BR" sz="2400" b="1" spc="-760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seja</a:t>
            </a:r>
            <a:r>
              <a:rPr lang="pt-BR" sz="2400" b="1" spc="-10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do</a:t>
            </a:r>
            <a:r>
              <a:rPr lang="pt-BR" sz="2400" b="1" spc="-10" dirty="0">
                <a:latin typeface="Arial"/>
                <a:cs typeface="Arial"/>
              </a:rPr>
              <a:t> </a:t>
            </a:r>
            <a:r>
              <a:rPr lang="pt-BR" sz="2400" b="1" dirty="0">
                <a:latin typeface="Arial"/>
                <a:cs typeface="Arial"/>
              </a:rPr>
              <a:t>próprio</a:t>
            </a:r>
            <a:r>
              <a:rPr lang="pt-BR" sz="2400" b="1" spc="-10" dirty="0">
                <a:latin typeface="Arial"/>
                <a:cs typeface="Arial"/>
              </a:rPr>
              <a:t> </a:t>
            </a:r>
            <a:r>
              <a:rPr lang="pt-BR" sz="2400" b="1" spc="5" dirty="0">
                <a:latin typeface="Arial"/>
                <a:cs typeface="Arial"/>
              </a:rPr>
              <a:t>candidato.</a:t>
            </a:r>
            <a:endParaRPr sz="2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615800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5064" y="1664388"/>
            <a:ext cx="11393105" cy="471460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474121" indent="-457189" defTabSz="609585">
              <a:spcBef>
                <a:spcPts val="133"/>
              </a:spcBef>
              <a:buClr>
                <a:srgbClr val="420008"/>
              </a:buClr>
              <a:buSzPct val="63793"/>
              <a:buFont typeface="Wingdings"/>
              <a:buChar char=""/>
              <a:tabLst>
                <a:tab pos="473275" algn="l"/>
                <a:tab pos="474121" algn="l"/>
              </a:tabLst>
            </a:pPr>
            <a:r>
              <a:rPr lang="pt-BR" sz="3867" b="1" spc="-13" dirty="0">
                <a:latin typeface="Calibri"/>
                <a:cs typeface="Calibri"/>
              </a:rPr>
              <a:t>A</a:t>
            </a:r>
            <a:r>
              <a:rPr sz="3867" b="1" spc="-13" dirty="0" err="1">
                <a:latin typeface="Calibri"/>
                <a:cs typeface="Calibri"/>
              </a:rPr>
              <a:t>provação</a:t>
            </a:r>
            <a:r>
              <a:rPr lang="pt-BR" sz="3867" b="1" spc="-13" dirty="0">
                <a:latin typeface="Calibri"/>
                <a:cs typeface="Calibri"/>
              </a:rPr>
              <a:t> =</a:t>
            </a:r>
            <a:r>
              <a:rPr sz="3867" b="1" spc="-9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quando</a:t>
            </a:r>
            <a:r>
              <a:rPr sz="3867" b="1" spc="-73" dirty="0">
                <a:latin typeface="Calibri"/>
                <a:cs typeface="Calibri"/>
              </a:rPr>
              <a:t> </a:t>
            </a:r>
            <a:r>
              <a:rPr sz="3867" b="1" spc="-20" dirty="0">
                <a:latin typeface="Calibri"/>
                <a:cs typeface="Calibri"/>
              </a:rPr>
              <a:t>estiverem</a:t>
            </a:r>
            <a:r>
              <a:rPr sz="3867" b="1" spc="-27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regulares;</a:t>
            </a:r>
            <a:endParaRPr sz="3867" dirty="0">
              <a:latin typeface="Calibri"/>
              <a:cs typeface="Calibri"/>
            </a:endParaRPr>
          </a:p>
          <a:p>
            <a:pPr defTabSz="609585">
              <a:spcBef>
                <a:spcPts val="53"/>
              </a:spcBef>
              <a:buClr>
                <a:srgbClr val="420008"/>
              </a:buClr>
              <a:buFont typeface="Wingdings"/>
              <a:buChar char=""/>
            </a:pPr>
            <a:endParaRPr sz="1400" dirty="0">
              <a:latin typeface="Calibri"/>
              <a:cs typeface="Calibri"/>
            </a:endParaRPr>
          </a:p>
          <a:p>
            <a:pPr marL="474121" marR="6773" indent="-457189" defTabSz="609585">
              <a:lnSpc>
                <a:spcPct val="100600"/>
              </a:lnSpc>
              <a:buClr>
                <a:srgbClr val="420008"/>
              </a:buClr>
              <a:buSzPct val="63793"/>
              <a:buFont typeface="Wingdings"/>
              <a:buChar char=""/>
              <a:tabLst>
                <a:tab pos="473275" algn="l"/>
                <a:tab pos="474121" algn="l"/>
              </a:tabLst>
            </a:pPr>
            <a:r>
              <a:rPr lang="pt-BR" sz="3867" b="1" spc="-7" dirty="0">
                <a:latin typeface="Calibri"/>
                <a:cs typeface="Calibri"/>
              </a:rPr>
              <a:t>A</a:t>
            </a:r>
            <a:r>
              <a:rPr sz="3867" b="1" spc="-7" dirty="0" err="1">
                <a:latin typeface="Calibri"/>
                <a:cs typeface="Calibri"/>
              </a:rPr>
              <a:t>provação</a:t>
            </a:r>
            <a:r>
              <a:rPr sz="3867" b="1" spc="-93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com </a:t>
            </a:r>
            <a:r>
              <a:rPr sz="3867" b="1" spc="-7" dirty="0" err="1">
                <a:latin typeface="Calibri"/>
                <a:cs typeface="Calibri"/>
              </a:rPr>
              <a:t>ressalvas</a:t>
            </a:r>
            <a:r>
              <a:rPr lang="pt-BR" sz="3867" b="1" spc="-7" dirty="0">
                <a:latin typeface="Calibri"/>
                <a:cs typeface="Calibri"/>
              </a:rPr>
              <a:t> =</a:t>
            </a:r>
            <a:r>
              <a:rPr sz="3867" b="1" spc="-7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quando</a:t>
            </a:r>
            <a:r>
              <a:rPr sz="3867" b="1" spc="-5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as</a:t>
            </a:r>
            <a:r>
              <a:rPr sz="3867" b="1" spc="-27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irregularidades </a:t>
            </a:r>
            <a:r>
              <a:rPr sz="3867" b="1" spc="-85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não </a:t>
            </a:r>
            <a:r>
              <a:rPr sz="3867" b="1" spc="-13" dirty="0">
                <a:latin typeface="Calibri"/>
                <a:cs typeface="Calibri"/>
              </a:rPr>
              <a:t>comprometerem </a:t>
            </a:r>
            <a:r>
              <a:rPr sz="3867" b="1" dirty="0">
                <a:latin typeface="Calibri"/>
                <a:cs typeface="Calibri"/>
              </a:rPr>
              <a:t>as </a:t>
            </a:r>
            <a:r>
              <a:rPr sz="3867" b="1" spc="-20" dirty="0">
                <a:latin typeface="Calibri"/>
                <a:cs typeface="Calibri"/>
              </a:rPr>
              <a:t>contas </a:t>
            </a:r>
            <a:r>
              <a:rPr sz="2933" b="1" spc="-7" dirty="0">
                <a:latin typeface="Calibri"/>
                <a:cs typeface="Calibri"/>
              </a:rPr>
              <a:t>(podendo </a:t>
            </a:r>
            <a:r>
              <a:rPr sz="2933" b="1" spc="-27" dirty="0">
                <a:latin typeface="Calibri"/>
                <a:cs typeface="Calibri"/>
              </a:rPr>
              <a:t>haver </a:t>
            </a:r>
            <a:r>
              <a:rPr sz="2933" b="1" spc="-20" dirty="0">
                <a:latin typeface="Calibri"/>
                <a:cs typeface="Calibri"/>
              </a:rPr>
              <a:t> </a:t>
            </a:r>
            <a:r>
              <a:rPr sz="2933" b="1" spc="-13" dirty="0">
                <a:latin typeface="Calibri"/>
                <a:cs typeface="Calibri"/>
              </a:rPr>
              <a:t>determinação</a:t>
            </a:r>
            <a:r>
              <a:rPr sz="2933" b="1" spc="73" dirty="0">
                <a:latin typeface="Calibri"/>
                <a:cs typeface="Calibri"/>
              </a:rPr>
              <a:t> </a:t>
            </a:r>
            <a:r>
              <a:rPr sz="2933" b="1" dirty="0">
                <a:latin typeface="Calibri"/>
                <a:cs typeface="Calibri"/>
              </a:rPr>
              <a:t>de</a:t>
            </a:r>
            <a:r>
              <a:rPr sz="2933" b="1" spc="20" dirty="0">
                <a:latin typeface="Calibri"/>
                <a:cs typeface="Calibri"/>
              </a:rPr>
              <a:t> </a:t>
            </a:r>
            <a:r>
              <a:rPr sz="2933" b="1" spc="-13" dirty="0">
                <a:latin typeface="Calibri"/>
                <a:cs typeface="Calibri"/>
              </a:rPr>
              <a:t>recolhimentos</a:t>
            </a:r>
            <a:r>
              <a:rPr sz="2933" b="1" spc="67" dirty="0">
                <a:latin typeface="Calibri"/>
                <a:cs typeface="Calibri"/>
              </a:rPr>
              <a:t> </a:t>
            </a:r>
            <a:r>
              <a:rPr sz="2933" b="1" dirty="0">
                <a:latin typeface="Calibri"/>
                <a:cs typeface="Calibri"/>
              </a:rPr>
              <a:t>do que</a:t>
            </a:r>
            <a:r>
              <a:rPr sz="2933" b="1" spc="7" dirty="0">
                <a:latin typeface="Calibri"/>
                <a:cs typeface="Calibri"/>
              </a:rPr>
              <a:t> </a:t>
            </a:r>
            <a:r>
              <a:rPr sz="2933" b="1" spc="-20" dirty="0">
                <a:latin typeface="Calibri"/>
                <a:cs typeface="Calibri"/>
              </a:rPr>
              <a:t>for</a:t>
            </a:r>
            <a:r>
              <a:rPr sz="2933" b="1" spc="20" dirty="0">
                <a:latin typeface="Calibri"/>
                <a:cs typeface="Calibri"/>
              </a:rPr>
              <a:t> </a:t>
            </a:r>
            <a:r>
              <a:rPr sz="2933" b="1" spc="-13" dirty="0">
                <a:latin typeface="Calibri"/>
                <a:cs typeface="Calibri"/>
              </a:rPr>
              <a:t>considerado</a:t>
            </a:r>
            <a:r>
              <a:rPr sz="2933" b="1" spc="20" dirty="0">
                <a:latin typeface="Calibri"/>
                <a:cs typeface="Calibri"/>
              </a:rPr>
              <a:t> </a:t>
            </a:r>
            <a:r>
              <a:rPr sz="2933" b="1" spc="-13" dirty="0">
                <a:latin typeface="Calibri"/>
                <a:cs typeface="Calibri"/>
              </a:rPr>
              <a:t>irregular)</a:t>
            </a:r>
            <a:endParaRPr sz="2933" dirty="0">
              <a:latin typeface="Calibri"/>
              <a:cs typeface="Calibri"/>
            </a:endParaRPr>
          </a:p>
          <a:p>
            <a:pPr defTabSz="609585">
              <a:spcBef>
                <a:spcPts val="13"/>
              </a:spcBef>
              <a:buClr>
                <a:srgbClr val="420008"/>
              </a:buClr>
              <a:buFont typeface="Wingdings"/>
              <a:buChar char=""/>
            </a:pPr>
            <a:endParaRPr sz="1400" dirty="0">
              <a:latin typeface="Calibri"/>
              <a:cs typeface="Calibri"/>
            </a:endParaRPr>
          </a:p>
          <a:p>
            <a:pPr marL="474121" marR="191342" indent="-457189" defTabSz="609585">
              <a:spcBef>
                <a:spcPts val="7"/>
              </a:spcBef>
              <a:buClr>
                <a:srgbClr val="420008"/>
              </a:buClr>
              <a:buSzPct val="63793"/>
              <a:buFont typeface="Wingdings"/>
              <a:buChar char=""/>
              <a:tabLst>
                <a:tab pos="473275" algn="l"/>
                <a:tab pos="474121" algn="l"/>
              </a:tabLst>
            </a:pPr>
            <a:r>
              <a:rPr lang="pt-BR" sz="3867" b="1" spc="-13" dirty="0">
                <a:latin typeface="Calibri"/>
                <a:cs typeface="Calibri"/>
              </a:rPr>
              <a:t>D</a:t>
            </a:r>
            <a:r>
              <a:rPr sz="3867" b="1" spc="-13" dirty="0" err="1">
                <a:latin typeface="Calibri"/>
                <a:cs typeface="Calibri"/>
              </a:rPr>
              <a:t>esaprovação</a:t>
            </a:r>
            <a:r>
              <a:rPr lang="pt-BR" sz="3867" b="1" spc="-13" dirty="0">
                <a:latin typeface="Calibri"/>
                <a:cs typeface="Calibri"/>
              </a:rPr>
              <a:t> =</a:t>
            </a:r>
            <a:r>
              <a:rPr sz="3867" b="1" spc="-120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quando</a:t>
            </a:r>
            <a:r>
              <a:rPr sz="3867" b="1" spc="-3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as </a:t>
            </a:r>
            <a:r>
              <a:rPr sz="3867" b="1" spc="-7" dirty="0">
                <a:latin typeface="Calibri"/>
                <a:cs typeface="Calibri"/>
              </a:rPr>
              <a:t>falhas</a:t>
            </a:r>
            <a:r>
              <a:rPr sz="3867" b="1" spc="-40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comprometerem</a:t>
            </a:r>
            <a:r>
              <a:rPr sz="3867" b="1" spc="7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a </a:t>
            </a:r>
            <a:r>
              <a:rPr sz="3867" b="1" spc="-853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regularidade</a:t>
            </a:r>
            <a:r>
              <a:rPr sz="3867" b="1" spc="-80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das</a:t>
            </a:r>
            <a:r>
              <a:rPr sz="3867" b="1" spc="-20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contas;</a:t>
            </a:r>
            <a:endParaRPr sz="3867" dirty="0">
              <a:latin typeface="Calibri"/>
              <a:cs typeface="Calibri"/>
            </a:endParaRPr>
          </a:p>
          <a:p>
            <a:pPr defTabSz="609585">
              <a:spcBef>
                <a:spcPts val="20"/>
              </a:spcBef>
              <a:buClr>
                <a:srgbClr val="420008"/>
              </a:buClr>
              <a:buFont typeface="Wingdings"/>
              <a:buChar char=""/>
            </a:pPr>
            <a:endParaRPr sz="1400" dirty="0">
              <a:latin typeface="Calibri"/>
              <a:cs typeface="Calibri"/>
            </a:endParaRPr>
          </a:p>
          <a:p>
            <a:pPr marL="16932" defTabSz="609585">
              <a:buClr>
                <a:srgbClr val="420008"/>
              </a:buClr>
              <a:buSzPct val="63793"/>
              <a:tabLst>
                <a:tab pos="473275" algn="l"/>
                <a:tab pos="474121" algn="l"/>
                <a:tab pos="6041662" algn="l"/>
              </a:tabLst>
            </a:pPr>
            <a:r>
              <a:rPr sz="3867" b="1" dirty="0">
                <a:latin typeface="Calibri"/>
                <a:cs typeface="Calibri"/>
              </a:rPr>
              <a:t>	</a:t>
            </a:r>
            <a:endParaRPr sz="3867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107758" y="6532879"/>
            <a:ext cx="408093" cy="283838"/>
          </a:xfrm>
          <a:prstGeom prst="rect">
            <a:avLst/>
          </a:prstGeom>
        </p:spPr>
        <p:txBody>
          <a:bodyPr vert="horz" wrap="square" lIns="0" tIns="37253" rIns="0" bIns="0" rtlCol="0">
            <a:spAutoFit/>
          </a:bodyPr>
          <a:lstStyle/>
          <a:p>
            <a:pPr marL="50799" defTabSz="609585">
              <a:spcBef>
                <a:spcPts val="293"/>
              </a:spcBef>
            </a:pPr>
            <a:fld id="{81D60167-4931-47E6-BA6A-407CBD079E47}" type="slidenum">
              <a:rPr sz="1600" dirty="0">
                <a:solidFill>
                  <a:srgbClr val="888888"/>
                </a:solidFill>
                <a:latin typeface="Calibri"/>
                <a:cs typeface="Calibri"/>
              </a:rPr>
              <a:pPr marL="50799" defTabSz="609585">
                <a:spcBef>
                  <a:spcPts val="293"/>
                </a:spcBef>
              </a:pPr>
              <a:t>90</a:t>
            </a:fld>
            <a:endParaRPr sz="16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5E85221-F2BC-6946-82FD-5FB264BC3A10}"/>
              </a:ext>
            </a:extLst>
          </p:cNvPr>
          <p:cNvSpPr txBox="1">
            <a:spLocks/>
          </p:cNvSpPr>
          <p:nvPr/>
        </p:nvSpPr>
        <p:spPr>
          <a:xfrm>
            <a:off x="349426" y="325121"/>
            <a:ext cx="11707479" cy="848095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 algn="ctr">
              <a:spcBef>
                <a:spcPts val="133"/>
              </a:spcBef>
            </a:pPr>
            <a:r>
              <a:rPr lang="pt-BR" sz="5400" dirty="0">
                <a:solidFill>
                  <a:srgbClr val="205868"/>
                </a:solidFill>
                <a:latin typeface="Arial Black"/>
                <a:cs typeface="Arial Black"/>
              </a:rPr>
              <a:t>JU</a:t>
            </a:r>
            <a:r>
              <a:rPr lang="pt-BR" sz="5400" spc="-147" dirty="0">
                <a:solidFill>
                  <a:srgbClr val="205868"/>
                </a:solidFill>
                <a:latin typeface="Arial Black"/>
                <a:cs typeface="Arial Black"/>
              </a:rPr>
              <a:t>L</a:t>
            </a:r>
            <a:r>
              <a:rPr lang="pt-BR" sz="5400" dirty="0">
                <a:solidFill>
                  <a:srgbClr val="205868"/>
                </a:solidFill>
                <a:latin typeface="Arial Black"/>
                <a:cs typeface="Arial Black"/>
              </a:rPr>
              <a:t>GAMEN</a:t>
            </a:r>
            <a:r>
              <a:rPr lang="pt-BR" sz="5400" spc="-272" dirty="0">
                <a:solidFill>
                  <a:srgbClr val="205868"/>
                </a:solidFill>
                <a:latin typeface="Arial Black"/>
                <a:cs typeface="Arial Black"/>
              </a:rPr>
              <a:t>T</a:t>
            </a:r>
            <a:r>
              <a:rPr lang="pt-BR" sz="5400" dirty="0">
                <a:solidFill>
                  <a:srgbClr val="205868"/>
                </a:solidFill>
                <a:latin typeface="Arial Black"/>
                <a:cs typeface="Arial Black"/>
              </a:rPr>
              <a:t>O DAS CONTAS</a:t>
            </a:r>
            <a:endParaRPr lang="pt-BR" sz="5400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1981" y="268068"/>
            <a:ext cx="11269980" cy="6279325"/>
          </a:xfrm>
          <a:prstGeom prst="rect">
            <a:avLst/>
          </a:prstGeom>
        </p:spPr>
        <p:txBody>
          <a:bodyPr vert="horz" wrap="square" lIns="0" tIns="265853" rIns="0" bIns="0" rtlCol="0">
            <a:spAutoFit/>
          </a:bodyPr>
          <a:lstStyle/>
          <a:p>
            <a:pPr marL="587586" indent="-571500" defTabSz="609585">
              <a:spcBef>
                <a:spcPts val="2093"/>
              </a:spcBef>
              <a:buClr>
                <a:srgbClr val="420008"/>
              </a:buClr>
              <a:buSzPct val="64285"/>
              <a:buFont typeface="Wingdings" panose="05000000000000000000" pitchFamily="2" charset="2"/>
              <a:buChar char="Ø"/>
              <a:tabLst>
                <a:tab pos="474121" algn="l"/>
                <a:tab pos="474968" algn="l"/>
              </a:tabLst>
            </a:pPr>
            <a:r>
              <a:rPr sz="3733" b="1" spc="-7" dirty="0" err="1">
                <a:latin typeface="Calibri"/>
                <a:cs typeface="Calibri"/>
              </a:rPr>
              <a:t>não</a:t>
            </a:r>
            <a:r>
              <a:rPr sz="3733" b="1" spc="-33" dirty="0">
                <a:latin typeface="Calibri"/>
                <a:cs typeface="Calibri"/>
              </a:rPr>
              <a:t> </a:t>
            </a:r>
            <a:r>
              <a:rPr sz="3733" b="1" spc="-20" dirty="0" err="1">
                <a:latin typeface="Calibri"/>
                <a:cs typeface="Calibri"/>
              </a:rPr>
              <a:t>prestação</a:t>
            </a:r>
            <a:r>
              <a:rPr sz="3733" b="1" spc="-20" dirty="0">
                <a:latin typeface="Calibri"/>
                <a:cs typeface="Calibri"/>
              </a:rPr>
              <a:t>,</a:t>
            </a:r>
            <a:r>
              <a:rPr sz="3733" b="1" spc="33" dirty="0">
                <a:latin typeface="Calibri"/>
                <a:cs typeface="Calibri"/>
              </a:rPr>
              <a:t> </a:t>
            </a:r>
            <a:r>
              <a:rPr sz="3733" b="1" spc="-7" dirty="0">
                <a:latin typeface="Calibri"/>
                <a:cs typeface="Calibri"/>
              </a:rPr>
              <a:t>quando:</a:t>
            </a:r>
            <a:endParaRPr sz="3733" dirty="0">
              <a:latin typeface="Calibri"/>
              <a:cs typeface="Calibri"/>
            </a:endParaRPr>
          </a:p>
          <a:p>
            <a:pPr marL="971114" lvl="1" indent="-457200" defTabSz="609585">
              <a:spcBef>
                <a:spcPts val="1813"/>
              </a:spcBef>
              <a:buFont typeface="Wingdings" panose="05000000000000000000" pitchFamily="2" charset="2"/>
              <a:buChar char="Ø"/>
              <a:tabLst>
                <a:tab pos="850032" algn="l"/>
                <a:tab pos="850879" algn="l"/>
              </a:tabLst>
            </a:pPr>
            <a:r>
              <a:rPr sz="3467" b="1" spc="-7" dirty="0">
                <a:latin typeface="Calibri"/>
                <a:cs typeface="Calibri"/>
              </a:rPr>
              <a:t>as</a:t>
            </a:r>
            <a:r>
              <a:rPr sz="3467" b="1" spc="-13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contas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não</a:t>
            </a:r>
            <a:r>
              <a:rPr sz="3467" b="1" spc="2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forem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apresentadas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dentro</a:t>
            </a:r>
            <a:r>
              <a:rPr sz="3467" b="1" spc="4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dos </a:t>
            </a:r>
            <a:r>
              <a:rPr sz="3467" b="1" spc="-20" dirty="0">
                <a:latin typeface="Calibri"/>
                <a:cs typeface="Calibri"/>
              </a:rPr>
              <a:t>prazos,</a:t>
            </a:r>
            <a:endParaRPr sz="3467" dirty="0">
              <a:latin typeface="Calibri"/>
              <a:cs typeface="Calibri"/>
            </a:endParaRPr>
          </a:p>
          <a:p>
            <a:pPr marL="931321" marR="12700" lvl="1" indent="-457200" defTabSz="609585">
              <a:spcBef>
                <a:spcPts val="833"/>
              </a:spcBef>
              <a:buFont typeface="Wingdings" panose="05000000000000000000" pitchFamily="2" charset="2"/>
              <a:buChar char="Ø"/>
              <a:tabLst>
                <a:tab pos="910991" algn="l"/>
                <a:tab pos="911837" algn="l"/>
                <a:tab pos="1869393" algn="l"/>
                <a:tab pos="3237572" algn="l"/>
                <a:tab pos="5978164" algn="l"/>
                <a:tab pos="6656327" algn="l"/>
                <a:tab pos="9192877" algn="l"/>
              </a:tabLst>
            </a:pPr>
            <a:r>
              <a:rPr lang="pt-BR" sz="3467" b="1" spc="27" dirty="0">
                <a:latin typeface="Calibri"/>
                <a:cs typeface="Calibri"/>
              </a:rPr>
              <a:t>  </a:t>
            </a:r>
            <a:r>
              <a:rPr sz="3467" b="1" spc="27" dirty="0" err="1">
                <a:latin typeface="Calibri"/>
                <a:cs typeface="Calibri"/>
              </a:rPr>
              <a:t>n</a:t>
            </a:r>
            <a:r>
              <a:rPr sz="3467" b="1" dirty="0" err="1">
                <a:latin typeface="Calibri"/>
                <a:cs typeface="Calibri"/>
              </a:rPr>
              <a:t>ão</a:t>
            </a:r>
            <a:r>
              <a:rPr lang="pt-BR" sz="3467" b="1" dirty="0">
                <a:latin typeface="Calibri"/>
                <a:cs typeface="Calibri"/>
              </a:rPr>
              <a:t>  </a:t>
            </a:r>
            <a:r>
              <a:rPr sz="3467" b="1" spc="-60" dirty="0" err="1">
                <a:latin typeface="Calibri"/>
                <a:cs typeface="Calibri"/>
              </a:rPr>
              <a:t>f</a:t>
            </a:r>
            <a:r>
              <a:rPr sz="3467" b="1" dirty="0" err="1">
                <a:latin typeface="Calibri"/>
                <a:cs typeface="Calibri"/>
              </a:rPr>
              <a:t>orem</a:t>
            </a:r>
            <a:r>
              <a:rPr sz="3467" b="1" dirty="0">
                <a:latin typeface="Calibri"/>
                <a:cs typeface="Calibri"/>
              </a:rPr>
              <a:t>	</a:t>
            </a:r>
            <a:r>
              <a:rPr sz="3467" b="1" spc="20" dirty="0">
                <a:latin typeface="Calibri"/>
                <a:cs typeface="Calibri"/>
              </a:rPr>
              <a:t>a</a:t>
            </a:r>
            <a:r>
              <a:rPr sz="3467" b="1" dirty="0">
                <a:latin typeface="Calibri"/>
                <a:cs typeface="Calibri"/>
              </a:rPr>
              <a:t>p</a:t>
            </a:r>
            <a:r>
              <a:rPr sz="3467" b="1" spc="-20" dirty="0">
                <a:latin typeface="Calibri"/>
                <a:cs typeface="Calibri"/>
              </a:rPr>
              <a:t>r</a:t>
            </a:r>
            <a:r>
              <a:rPr sz="3467" b="1" spc="-7" dirty="0">
                <a:latin typeface="Calibri"/>
                <a:cs typeface="Calibri"/>
              </a:rPr>
              <a:t>ese</a:t>
            </a:r>
            <a:r>
              <a:rPr sz="3467" b="1" spc="-27" dirty="0">
                <a:latin typeface="Calibri"/>
                <a:cs typeface="Calibri"/>
              </a:rPr>
              <a:t>nt</a:t>
            </a:r>
            <a:r>
              <a:rPr sz="3467" b="1" dirty="0">
                <a:latin typeface="Calibri"/>
                <a:cs typeface="Calibri"/>
              </a:rPr>
              <a:t>ad</a:t>
            </a:r>
            <a:r>
              <a:rPr sz="3467" b="1" spc="7" dirty="0">
                <a:latin typeface="Calibri"/>
                <a:cs typeface="Calibri"/>
              </a:rPr>
              <a:t>o</a:t>
            </a:r>
            <a:r>
              <a:rPr sz="3467" b="1" dirty="0">
                <a:latin typeface="Calibri"/>
                <a:cs typeface="Calibri"/>
              </a:rPr>
              <a:t>s	os	</a:t>
            </a:r>
            <a:r>
              <a:rPr sz="3467" b="1" spc="27" dirty="0">
                <a:latin typeface="Calibri"/>
                <a:cs typeface="Calibri"/>
              </a:rPr>
              <a:t>d</a:t>
            </a:r>
            <a:r>
              <a:rPr sz="3467" b="1" dirty="0">
                <a:latin typeface="Calibri"/>
                <a:cs typeface="Calibri"/>
              </a:rPr>
              <a:t>ocume</a:t>
            </a:r>
            <a:r>
              <a:rPr sz="3467" b="1" spc="-27" dirty="0">
                <a:latin typeface="Calibri"/>
                <a:cs typeface="Calibri"/>
              </a:rPr>
              <a:t>n</a:t>
            </a:r>
            <a:r>
              <a:rPr sz="3467" b="1" spc="-33" dirty="0">
                <a:latin typeface="Calibri"/>
                <a:cs typeface="Calibri"/>
              </a:rPr>
              <a:t>t</a:t>
            </a:r>
            <a:r>
              <a:rPr sz="3467" b="1" dirty="0">
                <a:latin typeface="Calibri"/>
                <a:cs typeface="Calibri"/>
              </a:rPr>
              <a:t>os	s</a:t>
            </a:r>
            <a:r>
              <a:rPr sz="3467" b="1" spc="7" dirty="0">
                <a:latin typeface="Calibri"/>
                <a:cs typeface="Calibri"/>
              </a:rPr>
              <a:t>o</a:t>
            </a:r>
            <a:r>
              <a:rPr sz="3467" b="1" dirty="0">
                <a:latin typeface="Calibri"/>
                <a:cs typeface="Calibri"/>
              </a:rPr>
              <a:t>lici</a:t>
            </a:r>
            <a:r>
              <a:rPr sz="3467" b="1" spc="-33" dirty="0">
                <a:latin typeface="Calibri"/>
                <a:cs typeface="Calibri"/>
              </a:rPr>
              <a:t>t</a:t>
            </a:r>
            <a:r>
              <a:rPr sz="3467" b="1" dirty="0">
                <a:latin typeface="Calibri"/>
                <a:cs typeface="Calibri"/>
              </a:rPr>
              <a:t>ad</a:t>
            </a:r>
            <a:r>
              <a:rPr sz="3467" b="1" spc="7" dirty="0">
                <a:latin typeface="Calibri"/>
                <a:cs typeface="Calibri"/>
              </a:rPr>
              <a:t>o</a:t>
            </a:r>
            <a:r>
              <a:rPr sz="3467" b="1" dirty="0">
                <a:latin typeface="Calibri"/>
                <a:cs typeface="Calibri"/>
              </a:rPr>
              <a:t>s,  </a:t>
            </a:r>
            <a:r>
              <a:rPr sz="3467" b="1" spc="-7" dirty="0">
                <a:latin typeface="Calibri"/>
                <a:cs typeface="Calibri"/>
              </a:rPr>
              <a:t>inclusive</a:t>
            </a:r>
            <a:r>
              <a:rPr sz="3467" b="1" spc="-33" dirty="0">
                <a:latin typeface="Calibri"/>
                <a:cs typeface="Calibri"/>
              </a:rPr>
              <a:t> </a:t>
            </a:r>
            <a:r>
              <a:rPr sz="3467" b="1" u="heavy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a</a:t>
            </a:r>
            <a:r>
              <a:rPr sz="3467" b="1" u="heavy" spc="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 </a:t>
            </a:r>
            <a:r>
              <a:rPr sz="3467" b="1" u="heavy" spc="-7" dirty="0">
                <a:uFill>
                  <a:solidFill>
                    <a:srgbClr val="000066"/>
                  </a:solidFill>
                </a:uFill>
                <a:latin typeface="Calibri"/>
                <a:cs typeface="Calibri"/>
              </a:rPr>
              <a:t>mídia</a:t>
            </a:r>
            <a:r>
              <a:rPr sz="3467" b="1" spc="-7" dirty="0">
                <a:latin typeface="Calibri"/>
                <a:cs typeface="Calibri"/>
              </a:rPr>
              <a:t>,</a:t>
            </a:r>
            <a:endParaRPr sz="3467" dirty="0">
              <a:latin typeface="Calibri"/>
              <a:cs typeface="Calibri"/>
            </a:endParaRPr>
          </a:p>
          <a:p>
            <a:pPr marL="931321" marR="6773" lvl="1" indent="-457200" defTabSz="609585">
              <a:buFont typeface="Wingdings" panose="05000000000000000000" pitchFamily="2" charset="2"/>
              <a:buChar char="Ø"/>
              <a:tabLst>
                <a:tab pos="786534" algn="l"/>
              </a:tabLst>
            </a:pPr>
            <a:r>
              <a:rPr lang="pt-BR" sz="3467" b="1" dirty="0">
                <a:latin typeface="Calibri"/>
                <a:cs typeface="Calibri"/>
              </a:rPr>
              <a:t>  </a:t>
            </a:r>
            <a:r>
              <a:rPr sz="3467" b="1" dirty="0" err="1">
                <a:latin typeface="Calibri"/>
                <a:cs typeface="Calibri"/>
              </a:rPr>
              <a:t>não</a:t>
            </a:r>
            <a:r>
              <a:rPr sz="3467" b="1" spc="305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forem</a:t>
            </a:r>
            <a:r>
              <a:rPr sz="3467" b="1" spc="300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atendidas</a:t>
            </a:r>
            <a:r>
              <a:rPr sz="3467" b="1" spc="29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as</a:t>
            </a:r>
            <a:r>
              <a:rPr sz="3467" b="1" spc="31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diligências,</a:t>
            </a:r>
            <a:r>
              <a:rPr sz="3467" b="1" spc="28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impedindo</a:t>
            </a:r>
            <a:r>
              <a:rPr sz="3467" b="1" spc="3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</a:t>
            </a:r>
            <a:r>
              <a:rPr sz="3467" b="1" spc="30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análise </a:t>
            </a:r>
            <a:r>
              <a:rPr sz="3467" b="1" spc="-76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da </a:t>
            </a:r>
            <a:r>
              <a:rPr sz="3467" b="1" spc="-13" dirty="0">
                <a:latin typeface="Calibri"/>
                <a:cs typeface="Calibri"/>
              </a:rPr>
              <a:t>movimentação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declarada,</a:t>
            </a:r>
            <a:endParaRPr sz="3467" dirty="0">
              <a:latin typeface="Calibri"/>
              <a:cs typeface="Calibri"/>
            </a:endParaRPr>
          </a:p>
          <a:p>
            <a:pPr marL="931321" marR="6773" lvl="1" indent="-457200" defTabSz="609585">
              <a:spcBef>
                <a:spcPts val="7"/>
              </a:spcBef>
              <a:buFont typeface="Wingdings" panose="05000000000000000000" pitchFamily="2" charset="2"/>
              <a:buChar char="Ø"/>
              <a:tabLst>
                <a:tab pos="803467" algn="l"/>
              </a:tabLst>
            </a:pPr>
            <a:r>
              <a:rPr lang="pt-BR" sz="3467" b="1" dirty="0">
                <a:latin typeface="Calibri"/>
                <a:cs typeface="Calibri"/>
              </a:rPr>
              <a:t>  </a:t>
            </a:r>
            <a:r>
              <a:rPr sz="3467" b="1" dirty="0" err="1">
                <a:latin typeface="Calibri"/>
                <a:cs typeface="Calibri"/>
              </a:rPr>
              <a:t>não</a:t>
            </a:r>
            <a:r>
              <a:rPr sz="3467" b="1" spc="440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forem</a:t>
            </a:r>
            <a:r>
              <a:rPr sz="3467" b="1" spc="440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reapresentadas</a:t>
            </a:r>
            <a:r>
              <a:rPr sz="3467" b="1" spc="447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as</a:t>
            </a:r>
            <a:r>
              <a:rPr sz="3467" b="1" spc="44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contas,</a:t>
            </a:r>
            <a:r>
              <a:rPr sz="3467" b="1" spc="43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por</a:t>
            </a:r>
            <a:r>
              <a:rPr sz="3467" b="1" spc="413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problemas</a:t>
            </a:r>
            <a:r>
              <a:rPr sz="3467" b="1" spc="427" dirty="0">
                <a:latin typeface="Calibri"/>
                <a:cs typeface="Calibri"/>
              </a:rPr>
              <a:t> </a:t>
            </a:r>
            <a:r>
              <a:rPr sz="3467" b="1" spc="33" dirty="0">
                <a:latin typeface="Calibri"/>
                <a:cs typeface="Calibri"/>
              </a:rPr>
              <a:t>na </a:t>
            </a:r>
            <a:r>
              <a:rPr sz="3467" b="1" spc="-76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numeração</a:t>
            </a:r>
            <a:r>
              <a:rPr sz="3467" b="1" spc="3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33" dirty="0">
                <a:latin typeface="Calibri"/>
                <a:cs typeface="Calibri"/>
              </a:rPr>
              <a:t>extrato</a:t>
            </a:r>
            <a:r>
              <a:rPr sz="3467" b="1" dirty="0">
                <a:latin typeface="Calibri"/>
                <a:cs typeface="Calibri"/>
              </a:rPr>
              <a:t> das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contas.</a:t>
            </a:r>
            <a:endParaRPr sz="3467" dirty="0">
              <a:latin typeface="Calibri"/>
              <a:cs typeface="Calibri"/>
            </a:endParaRPr>
          </a:p>
          <a:p>
            <a:pPr marL="474121" marR="709489" indent="-458035" defTabSz="609585">
              <a:lnSpc>
                <a:spcPct val="100699"/>
              </a:lnSpc>
              <a:spcBef>
                <a:spcPts val="2373"/>
              </a:spcBef>
              <a:buFont typeface="Wingdings" panose="05000000000000000000" pitchFamily="2" charset="2"/>
              <a:buChar char="Ø"/>
            </a:pPr>
            <a:r>
              <a:rPr lang="pt-BR" sz="3467" b="1" dirty="0">
                <a:latin typeface="Calibri"/>
                <a:cs typeface="Calibri"/>
              </a:rPr>
              <a:t>   </a:t>
            </a:r>
            <a:r>
              <a:rPr sz="3467" b="1" dirty="0" err="1">
                <a:latin typeface="Calibri"/>
                <a:cs typeface="Calibri"/>
              </a:rPr>
              <a:t>Após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3 dias</a:t>
            </a:r>
            <a:r>
              <a:rPr sz="3467" b="1" spc="20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do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33" dirty="0">
                <a:latin typeface="Calibri"/>
                <a:cs typeface="Calibri"/>
              </a:rPr>
              <a:t>prazo</a:t>
            </a:r>
            <a:r>
              <a:rPr sz="3467" b="1" spc="27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fatal,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intimação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da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spc="-13" dirty="0">
                <a:latin typeface="Calibri"/>
                <a:cs typeface="Calibri"/>
              </a:rPr>
              <a:t>Justiça</a:t>
            </a:r>
            <a:r>
              <a:rPr sz="3467" b="1" spc="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Eleitoral </a:t>
            </a:r>
            <a:r>
              <a:rPr sz="3467" b="1" spc="-760" dirty="0">
                <a:latin typeface="Calibri"/>
                <a:cs typeface="Calibri"/>
              </a:rPr>
              <a:t> </a:t>
            </a:r>
            <a:r>
              <a:rPr sz="3467" b="1" spc="-27" dirty="0">
                <a:latin typeface="Calibri"/>
                <a:cs typeface="Calibri"/>
              </a:rPr>
              <a:t>para</a:t>
            </a:r>
            <a:r>
              <a:rPr sz="3467" b="1" spc="2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omissos</a:t>
            </a:r>
            <a:r>
              <a:rPr sz="3467" b="1" spc="-33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prestarem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spc="-20" dirty="0">
                <a:latin typeface="Calibri"/>
                <a:cs typeface="Calibri"/>
              </a:rPr>
              <a:t>contas</a:t>
            </a:r>
            <a:r>
              <a:rPr sz="3467" b="1" dirty="0">
                <a:latin typeface="Calibri"/>
                <a:cs typeface="Calibri"/>
              </a:rPr>
              <a:t> </a:t>
            </a:r>
            <a:r>
              <a:rPr sz="3467" b="1" spc="-7" dirty="0">
                <a:latin typeface="Calibri"/>
                <a:cs typeface="Calibri"/>
              </a:rPr>
              <a:t>em</a:t>
            </a:r>
            <a:r>
              <a:rPr sz="3467" b="1" spc="13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3 dias.</a:t>
            </a:r>
            <a:r>
              <a:rPr sz="3467" b="1" spc="-7" dirty="0">
                <a:latin typeface="Calibri"/>
                <a:cs typeface="Calibri"/>
              </a:rPr>
              <a:t> </a:t>
            </a:r>
            <a:r>
              <a:rPr sz="3467" b="1" dirty="0">
                <a:latin typeface="Calibri"/>
                <a:cs typeface="Calibri"/>
              </a:rPr>
              <a:t>(!)</a:t>
            </a:r>
            <a:endParaRPr sz="3467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20173" y="512871"/>
            <a:ext cx="8751028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800" spc="-7" dirty="0">
                <a:latin typeface="Arial Black"/>
                <a:cs typeface="Arial Black"/>
              </a:rPr>
              <a:t>OMISSÃO</a:t>
            </a:r>
            <a:r>
              <a:rPr sz="4800" spc="-13" dirty="0">
                <a:latin typeface="Arial Black"/>
                <a:cs typeface="Arial Black"/>
              </a:rPr>
              <a:t> </a:t>
            </a:r>
            <a:r>
              <a:rPr sz="4800" dirty="0">
                <a:latin typeface="Arial Black"/>
                <a:cs typeface="Arial Black"/>
              </a:rPr>
              <a:t>DO</a:t>
            </a:r>
            <a:r>
              <a:rPr sz="4800" spc="-13" dirty="0">
                <a:latin typeface="Arial Black"/>
                <a:cs typeface="Arial Black"/>
              </a:rPr>
              <a:t> </a:t>
            </a:r>
            <a:r>
              <a:rPr sz="4800" spc="-100" dirty="0">
                <a:latin typeface="Arial Black"/>
                <a:cs typeface="Arial Black"/>
              </a:rPr>
              <a:t>CANDIDATO</a:t>
            </a:r>
            <a:r>
              <a:rPr lang="pt-BR" sz="4800" spc="-100" dirty="0">
                <a:latin typeface="Arial Black"/>
                <a:cs typeface="Arial Black"/>
              </a:rPr>
              <a:t>        </a:t>
            </a:r>
            <a:endParaRPr sz="48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9920" y="1724713"/>
            <a:ext cx="11272520" cy="457687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9313" algn="just" defTabSz="609585">
              <a:spcBef>
                <a:spcPts val="133"/>
              </a:spcBef>
            </a:pP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Contas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eleitorais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apresentadas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após 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serem </a:t>
            </a:r>
            <a:r>
              <a:rPr sz="3600" b="1" spc="7" dirty="0">
                <a:latin typeface="Arial"/>
                <a:cs typeface="Arial"/>
              </a:rPr>
              <a:t>julgadas </a:t>
            </a:r>
            <a:r>
              <a:rPr sz="3600" b="1" spc="-7" dirty="0">
                <a:latin typeface="Arial"/>
                <a:cs typeface="Arial"/>
              </a:rPr>
              <a:t>como </a:t>
            </a:r>
            <a:r>
              <a:rPr sz="3600" b="1" dirty="0">
                <a:latin typeface="Arial"/>
                <a:cs typeface="Arial"/>
              </a:rPr>
              <a:t>“não </a:t>
            </a:r>
            <a:r>
              <a:rPr sz="3600" b="1" spc="-7" dirty="0">
                <a:latin typeface="Arial"/>
                <a:cs typeface="Arial"/>
              </a:rPr>
              <a:t>prestadas”, </a:t>
            </a:r>
            <a:r>
              <a:rPr sz="3600" b="1" dirty="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não</a:t>
            </a:r>
            <a:r>
              <a:rPr sz="3600" b="1" dirty="0">
                <a:latin typeface="Arial"/>
                <a:cs typeface="Arial"/>
              </a:rPr>
              <a:t> serão </a:t>
            </a:r>
            <a:r>
              <a:rPr sz="3600" b="1" spc="-1020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objeto</a:t>
            </a:r>
            <a:r>
              <a:rPr sz="3600" b="1" spc="-53" dirty="0">
                <a:latin typeface="Arial"/>
                <a:cs typeface="Arial"/>
              </a:rPr>
              <a:t> </a:t>
            </a:r>
            <a:r>
              <a:rPr sz="3600" b="1" spc="7" dirty="0">
                <a:latin typeface="Arial"/>
                <a:cs typeface="Arial"/>
              </a:rPr>
              <a:t>de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13" dirty="0">
                <a:latin typeface="Arial"/>
                <a:cs typeface="Arial"/>
              </a:rPr>
              <a:t>novo</a:t>
            </a:r>
            <a:r>
              <a:rPr sz="3600" b="1" spc="4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julgamento.</a:t>
            </a:r>
            <a:endParaRPr sz="3600" dirty="0">
              <a:latin typeface="Arial"/>
              <a:cs typeface="Arial"/>
            </a:endParaRPr>
          </a:p>
          <a:p>
            <a:pPr marL="16933" marR="6773" algn="just" defTabSz="609585">
              <a:spcBef>
                <a:spcPts val="2407"/>
              </a:spcBef>
            </a:pPr>
            <a:r>
              <a:rPr sz="3600" b="1" dirty="0">
                <a:latin typeface="Arial"/>
                <a:cs typeface="Arial"/>
              </a:rPr>
              <a:t>O candidato </a:t>
            </a:r>
            <a:r>
              <a:rPr sz="3600" b="1" spc="-13" dirty="0">
                <a:latin typeface="Arial"/>
                <a:cs typeface="Arial"/>
              </a:rPr>
              <a:t>fica </a:t>
            </a:r>
            <a:r>
              <a:rPr sz="3600" b="1" spc="-7" dirty="0">
                <a:latin typeface="Arial"/>
                <a:cs typeface="Arial"/>
              </a:rPr>
              <a:t>impedido </a:t>
            </a:r>
            <a:r>
              <a:rPr sz="3600" b="1" spc="-13" dirty="0">
                <a:latin typeface="Arial"/>
                <a:cs typeface="Arial"/>
              </a:rPr>
              <a:t>de </a:t>
            </a:r>
            <a:r>
              <a:rPr sz="3600" b="1" dirty="0">
                <a:latin typeface="Arial"/>
                <a:cs typeface="Arial"/>
              </a:rPr>
              <a:t>obter </a:t>
            </a:r>
            <a:r>
              <a:rPr sz="3600" b="1" spc="-7" dirty="0">
                <a:latin typeface="Arial"/>
                <a:cs typeface="Arial"/>
              </a:rPr>
              <a:t>certidão </a:t>
            </a:r>
            <a:r>
              <a:rPr sz="3600" b="1" spc="7" dirty="0">
                <a:latin typeface="Arial"/>
                <a:cs typeface="Arial"/>
              </a:rPr>
              <a:t>de </a:t>
            </a:r>
            <a:r>
              <a:rPr sz="3600" b="1" spc="13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quitação</a:t>
            </a:r>
            <a:r>
              <a:rPr sz="3600" b="1" spc="-13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eleitoral</a:t>
            </a:r>
            <a:r>
              <a:rPr sz="3600" b="1" spc="-13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até</a:t>
            </a:r>
            <a:r>
              <a:rPr sz="3600" b="1" spc="13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o</a:t>
            </a:r>
            <a:r>
              <a:rPr sz="3600" b="1" spc="-13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final</a:t>
            </a:r>
            <a:r>
              <a:rPr sz="3600" b="1" spc="-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da legislatura.</a:t>
            </a:r>
            <a:endParaRPr sz="3600" dirty="0">
              <a:latin typeface="Arial"/>
              <a:cs typeface="Arial"/>
            </a:endParaRPr>
          </a:p>
          <a:p>
            <a:pPr marL="16933" marR="10160" algn="just" defTabSz="609585">
              <a:spcBef>
                <a:spcPts val="1767"/>
              </a:spcBef>
            </a:pPr>
            <a:r>
              <a:rPr sz="3600" b="1" dirty="0">
                <a:latin typeface="Arial"/>
                <a:cs typeface="Arial"/>
              </a:rPr>
              <a:t>Obs.: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Os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efeitos</a:t>
            </a:r>
            <a:r>
              <a:rPr sz="3600" b="1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perduram</a:t>
            </a:r>
            <a:r>
              <a:rPr sz="3600" b="1" dirty="0">
                <a:latin typeface="Arial"/>
                <a:cs typeface="Arial"/>
              </a:rPr>
              <a:t> até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que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as</a:t>
            </a:r>
            <a:r>
              <a:rPr sz="3600" b="1" spc="7" dirty="0">
                <a:latin typeface="Arial"/>
                <a:cs typeface="Arial"/>
              </a:rPr>
              <a:t> </a:t>
            </a:r>
            <a:r>
              <a:rPr sz="3600" b="1" spc="-7" dirty="0">
                <a:latin typeface="Arial"/>
                <a:cs typeface="Arial"/>
              </a:rPr>
              <a:t>contas </a:t>
            </a:r>
            <a:r>
              <a:rPr sz="3600" b="1" dirty="0">
                <a:latin typeface="Arial"/>
                <a:cs typeface="Arial"/>
              </a:rPr>
              <a:t> sejam</a:t>
            </a:r>
            <a:r>
              <a:rPr sz="3600" b="1" spc="-20" dirty="0">
                <a:latin typeface="Arial"/>
                <a:cs typeface="Arial"/>
              </a:rPr>
              <a:t> </a:t>
            </a:r>
            <a:r>
              <a:rPr sz="3600" b="1" dirty="0">
                <a:latin typeface="Arial"/>
                <a:cs typeface="Arial"/>
              </a:rPr>
              <a:t>apresentadas.</a:t>
            </a:r>
            <a:endParaRPr sz="3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62679" y="655610"/>
            <a:ext cx="11224261" cy="1345367"/>
          </a:xfrm>
          <a:prstGeom prst="rect">
            <a:avLst/>
          </a:prstGeom>
        </p:spPr>
        <p:txBody>
          <a:bodyPr vert="horz" wrap="square" lIns="0" tIns="72643" rIns="0" bIns="0" rtlCol="0" anchor="t">
            <a:spAutoFit/>
          </a:bodyPr>
          <a:lstStyle/>
          <a:p>
            <a:pPr marL="3408595" marR="6773" indent="-1772029">
              <a:spcBef>
                <a:spcPts val="133"/>
              </a:spcBef>
            </a:pPr>
            <a:r>
              <a:rPr sz="4133" spc="-40" dirty="0">
                <a:latin typeface="Arial Black"/>
                <a:cs typeface="Arial Black"/>
              </a:rPr>
              <a:t>DESAPROVAÇÃO</a:t>
            </a:r>
            <a:r>
              <a:rPr sz="4133" spc="-80" dirty="0">
                <a:latin typeface="Arial Black"/>
                <a:cs typeface="Arial Black"/>
              </a:rPr>
              <a:t> </a:t>
            </a:r>
            <a:r>
              <a:rPr sz="4133" spc="-60" dirty="0">
                <a:latin typeface="Arial Black"/>
                <a:cs typeface="Arial Black"/>
              </a:rPr>
              <a:t>DAS</a:t>
            </a:r>
            <a:r>
              <a:rPr sz="4133" spc="-7" dirty="0">
                <a:latin typeface="Arial Black"/>
                <a:cs typeface="Arial Black"/>
              </a:rPr>
              <a:t> </a:t>
            </a:r>
            <a:r>
              <a:rPr sz="4133" spc="-53" dirty="0">
                <a:latin typeface="Arial Black"/>
                <a:cs typeface="Arial Black"/>
              </a:rPr>
              <a:t>CONTAS </a:t>
            </a:r>
            <a:br>
              <a:rPr lang="pt-BR" sz="4133" spc="-53" dirty="0">
                <a:latin typeface="Arial Black"/>
                <a:cs typeface="Arial Black"/>
              </a:rPr>
            </a:br>
            <a:r>
              <a:rPr lang="pt-BR" sz="4133" dirty="0">
                <a:latin typeface="Arial Black"/>
                <a:cs typeface="Arial Black"/>
              </a:rPr>
              <a:t>DOS </a:t>
            </a:r>
            <a:r>
              <a:rPr sz="4133" spc="-60" dirty="0">
                <a:uFill>
                  <a:solidFill>
                    <a:srgbClr val="FF0000"/>
                  </a:solidFill>
                </a:uFill>
                <a:latin typeface="Arial Black"/>
                <a:cs typeface="Arial Black"/>
              </a:rPr>
              <a:t>CANDIDATOS</a:t>
            </a:r>
            <a:endParaRPr sz="4133" dirty="0"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3354" y="2167225"/>
            <a:ext cx="11224260" cy="4287883"/>
          </a:xfrm>
          <a:prstGeom prst="rect">
            <a:avLst/>
          </a:prstGeom>
        </p:spPr>
        <p:txBody>
          <a:bodyPr vert="horz" wrap="square" lIns="0" tIns="344593" rIns="0" bIns="0" rtlCol="0">
            <a:spAutoFit/>
          </a:bodyPr>
          <a:lstStyle/>
          <a:p>
            <a:pPr marL="16933" defTabSz="609585"/>
            <a:r>
              <a:rPr sz="3867" b="1" dirty="0">
                <a:latin typeface="Calibri"/>
                <a:cs typeface="Calibri"/>
              </a:rPr>
              <a:t>O</a:t>
            </a:r>
            <a:r>
              <a:rPr sz="3867" b="1" spc="-33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Ministério</a:t>
            </a:r>
            <a:r>
              <a:rPr sz="3867" b="1" spc="-33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Público</a:t>
            </a:r>
            <a:r>
              <a:rPr sz="3867" b="1" spc="-33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Eleitoral</a:t>
            </a:r>
            <a:r>
              <a:rPr sz="3867" b="1" spc="-67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que</a:t>
            </a:r>
            <a:r>
              <a:rPr sz="3867" b="1" spc="-53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poderá</a:t>
            </a:r>
            <a:r>
              <a:rPr sz="3867" b="1" spc="-47" dirty="0">
                <a:latin typeface="Calibri"/>
                <a:cs typeface="Calibri"/>
              </a:rPr>
              <a:t> </a:t>
            </a:r>
            <a:r>
              <a:rPr sz="3867" b="1" spc="-7" dirty="0" err="1">
                <a:latin typeface="Calibri"/>
                <a:cs typeface="Calibri"/>
              </a:rPr>
              <a:t>promover</a:t>
            </a:r>
            <a:r>
              <a:rPr sz="3867" b="1" spc="-7" dirty="0">
                <a:latin typeface="Calibri"/>
                <a:cs typeface="Calibri"/>
              </a:rPr>
              <a:t>:</a:t>
            </a:r>
            <a:endParaRPr lang="pt-BR" sz="3867" b="1" spc="-7" dirty="0">
              <a:latin typeface="Calibri"/>
              <a:cs typeface="Calibri"/>
            </a:endParaRPr>
          </a:p>
          <a:p>
            <a:pPr marL="16933" defTabSz="609585"/>
            <a:endParaRPr sz="2400" dirty="0">
              <a:latin typeface="Calibri"/>
              <a:cs typeface="Calibri"/>
            </a:endParaRPr>
          </a:p>
          <a:p>
            <a:pPr marL="829713" indent="-535080" defTabSz="609585">
              <a:buClr>
                <a:srgbClr val="800000"/>
              </a:buClr>
              <a:buSzPct val="108620"/>
              <a:buFont typeface="Wingdings"/>
              <a:buChar char=""/>
              <a:tabLst>
                <a:tab pos="829713" algn="l"/>
              </a:tabLst>
            </a:pPr>
            <a:r>
              <a:rPr sz="3867" b="1" spc="-13" dirty="0">
                <a:latin typeface="Calibri"/>
                <a:cs typeface="Calibri"/>
              </a:rPr>
              <a:t>recurso</a:t>
            </a:r>
            <a:r>
              <a:rPr sz="3867" b="1" spc="-47" dirty="0">
                <a:latin typeface="Calibri"/>
                <a:cs typeface="Calibri"/>
              </a:rPr>
              <a:t> </a:t>
            </a:r>
            <a:r>
              <a:rPr sz="3867" b="1" spc="-27" dirty="0">
                <a:latin typeface="Calibri"/>
                <a:cs typeface="Calibri"/>
              </a:rPr>
              <a:t>contra</a:t>
            </a:r>
            <a:r>
              <a:rPr sz="3867" b="1" spc="-67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a</a:t>
            </a:r>
            <a:r>
              <a:rPr sz="3867" b="1" spc="7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expedição</a:t>
            </a:r>
            <a:r>
              <a:rPr sz="3867" b="1" spc="-5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do diploma</a:t>
            </a:r>
            <a:endParaRPr sz="3867" dirty="0">
              <a:latin typeface="Calibri"/>
              <a:cs typeface="Calibri"/>
            </a:endParaRPr>
          </a:p>
          <a:p>
            <a:pPr marL="829713" indent="-535080" defTabSz="609585">
              <a:buClr>
                <a:srgbClr val="800000"/>
              </a:buClr>
              <a:buSzPct val="108620"/>
              <a:buFont typeface="Wingdings"/>
              <a:buChar char=""/>
              <a:tabLst>
                <a:tab pos="829713" algn="l"/>
              </a:tabLst>
            </a:pPr>
            <a:r>
              <a:rPr sz="3867" b="1" dirty="0">
                <a:latin typeface="Calibri"/>
                <a:cs typeface="Calibri"/>
              </a:rPr>
              <a:t>ação</a:t>
            </a:r>
            <a:r>
              <a:rPr sz="3867" b="1" spc="-3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de</a:t>
            </a:r>
            <a:r>
              <a:rPr sz="3867" b="1" spc="-27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impugnação</a:t>
            </a:r>
            <a:r>
              <a:rPr sz="3867" b="1" spc="-53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do</a:t>
            </a:r>
            <a:r>
              <a:rPr sz="3867" b="1" spc="-20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mandato</a:t>
            </a:r>
            <a:r>
              <a:rPr sz="3867" b="1" spc="-53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eletivo</a:t>
            </a:r>
            <a:endParaRPr sz="3867" dirty="0">
              <a:latin typeface="Calibri"/>
              <a:cs typeface="Calibri"/>
            </a:endParaRPr>
          </a:p>
          <a:p>
            <a:pPr marL="677316" marR="6773" indent="-382684" algn="just" defTabSz="609585">
              <a:buClr>
                <a:srgbClr val="800000"/>
              </a:buClr>
              <a:buSzPct val="108620"/>
              <a:buFont typeface="Wingdings"/>
              <a:buChar char=""/>
              <a:tabLst>
                <a:tab pos="829713" algn="l"/>
              </a:tabLst>
            </a:pPr>
            <a:r>
              <a:rPr sz="3867" b="1" dirty="0">
                <a:latin typeface="Calibri"/>
                <a:cs typeface="Calibri"/>
              </a:rPr>
              <a:t>ação</a:t>
            </a:r>
            <a:r>
              <a:rPr sz="3867" b="1" spc="7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de</a:t>
            </a:r>
            <a:r>
              <a:rPr sz="3867" b="1" spc="7" dirty="0">
                <a:latin typeface="Calibri"/>
                <a:cs typeface="Calibri"/>
              </a:rPr>
              <a:t> </a:t>
            </a:r>
            <a:r>
              <a:rPr sz="3867" b="1" spc="-20" dirty="0">
                <a:latin typeface="Calibri"/>
                <a:cs typeface="Calibri"/>
              </a:rPr>
              <a:t>investigação</a:t>
            </a:r>
            <a:r>
              <a:rPr sz="3867" b="1" spc="-13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judicial</a:t>
            </a:r>
            <a:r>
              <a:rPr sz="3867" b="1" dirty="0">
                <a:latin typeface="Calibri"/>
                <a:cs typeface="Calibri"/>
              </a:rPr>
              <a:t> </a:t>
            </a:r>
            <a:r>
              <a:rPr sz="3867" b="1" spc="-20" dirty="0">
                <a:latin typeface="Calibri"/>
                <a:cs typeface="Calibri"/>
              </a:rPr>
              <a:t>eleitoral</a:t>
            </a:r>
            <a:r>
              <a:rPr sz="3867" b="1" spc="-13" dirty="0">
                <a:latin typeface="Calibri"/>
                <a:cs typeface="Calibri"/>
              </a:rPr>
              <a:t> por</a:t>
            </a:r>
            <a:r>
              <a:rPr sz="3867" b="1" spc="-7" dirty="0">
                <a:latin typeface="Calibri"/>
                <a:cs typeface="Calibri"/>
              </a:rPr>
              <a:t> uso </a:t>
            </a:r>
            <a:r>
              <a:rPr sz="3867" b="1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indevido,</a:t>
            </a:r>
            <a:r>
              <a:rPr sz="3867" b="1" spc="-7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desvio</a:t>
            </a:r>
            <a:r>
              <a:rPr sz="3867" b="1" spc="-7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ou</a:t>
            </a:r>
            <a:r>
              <a:rPr sz="3867" b="1" spc="7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abuso</a:t>
            </a:r>
            <a:r>
              <a:rPr sz="3867" b="1" dirty="0">
                <a:latin typeface="Calibri"/>
                <a:cs typeface="Calibri"/>
              </a:rPr>
              <a:t> de</a:t>
            </a:r>
            <a:r>
              <a:rPr sz="3867" b="1" spc="7" dirty="0">
                <a:latin typeface="Calibri"/>
                <a:cs typeface="Calibri"/>
              </a:rPr>
              <a:t> </a:t>
            </a:r>
            <a:r>
              <a:rPr sz="3867" b="1" spc="-7" dirty="0">
                <a:latin typeface="Calibri"/>
                <a:cs typeface="Calibri"/>
              </a:rPr>
              <a:t>poder</a:t>
            </a:r>
            <a:r>
              <a:rPr sz="3867" b="1" spc="860" dirty="0">
                <a:latin typeface="Calibri"/>
                <a:cs typeface="Calibri"/>
              </a:rPr>
              <a:t> </a:t>
            </a:r>
            <a:r>
              <a:rPr sz="3867" b="1" spc="-13" dirty="0">
                <a:latin typeface="Calibri"/>
                <a:cs typeface="Calibri"/>
              </a:rPr>
              <a:t>econômico </a:t>
            </a:r>
            <a:r>
              <a:rPr sz="3867" b="1" spc="-7" dirty="0">
                <a:latin typeface="Calibri"/>
                <a:cs typeface="Calibri"/>
              </a:rPr>
              <a:t> </a:t>
            </a:r>
            <a:r>
              <a:rPr sz="3867" b="1" spc="-27" dirty="0">
                <a:latin typeface="Calibri"/>
                <a:cs typeface="Calibri"/>
              </a:rPr>
              <a:t>e/ou</a:t>
            </a:r>
            <a:r>
              <a:rPr sz="3867" b="1" dirty="0">
                <a:latin typeface="Calibri"/>
                <a:cs typeface="Calibri"/>
              </a:rPr>
              <a:t> poder</a:t>
            </a:r>
            <a:r>
              <a:rPr sz="3867" b="1" spc="-40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de</a:t>
            </a:r>
            <a:r>
              <a:rPr sz="3867" b="1" spc="-27" dirty="0">
                <a:latin typeface="Calibri"/>
                <a:cs typeface="Calibri"/>
              </a:rPr>
              <a:t> </a:t>
            </a:r>
            <a:r>
              <a:rPr sz="3867" b="1" dirty="0">
                <a:latin typeface="Calibri"/>
                <a:cs typeface="Calibri"/>
              </a:rPr>
              <a:t>autoridade</a:t>
            </a:r>
            <a:endParaRPr sz="3867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62313" y="2546252"/>
            <a:ext cx="3124589" cy="268611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67657" y="958832"/>
            <a:ext cx="11289128" cy="565133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609585">
              <a:spcBef>
                <a:spcPts val="133"/>
              </a:spcBef>
            </a:pPr>
            <a:r>
              <a:rPr sz="3333" b="1" spc="-7" dirty="0" err="1">
                <a:latin typeface="Calibri"/>
                <a:cs typeface="Calibri"/>
              </a:rPr>
              <a:t>Doadores</a:t>
            </a:r>
            <a:r>
              <a:rPr sz="3333" b="1" spc="-13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e</a:t>
            </a:r>
            <a:r>
              <a:rPr sz="3333" b="1" spc="-2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fornecedores:</a:t>
            </a:r>
            <a:endParaRPr sz="3333" dirty="0">
              <a:latin typeface="Calibri"/>
              <a:cs typeface="Calibri"/>
            </a:endParaRPr>
          </a:p>
          <a:p>
            <a:pPr marL="16933" marR="6773" defTabSz="609585">
              <a:buFontTx/>
              <a:buChar char="-"/>
              <a:tabLst>
                <a:tab pos="271773" algn="l"/>
                <a:tab pos="2922620" algn="l"/>
              </a:tabLst>
            </a:pPr>
            <a:r>
              <a:rPr sz="3333" b="1" spc="-7" dirty="0">
                <a:latin typeface="Calibri"/>
                <a:cs typeface="Calibri"/>
              </a:rPr>
              <a:t>no</a:t>
            </a:r>
            <a:r>
              <a:rPr sz="3333" b="1" spc="213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curso</a:t>
            </a:r>
            <a:r>
              <a:rPr sz="3333" b="1" spc="227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da</a:t>
            </a:r>
            <a:r>
              <a:rPr sz="3333" b="1" spc="23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campanha</a:t>
            </a:r>
            <a:r>
              <a:rPr sz="3333" b="1" spc="240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podem</a:t>
            </a:r>
            <a:r>
              <a:rPr sz="3333" b="1" spc="233" dirty="0">
                <a:latin typeface="Calibri"/>
                <a:cs typeface="Calibri"/>
              </a:rPr>
              <a:t> </a:t>
            </a:r>
            <a:r>
              <a:rPr sz="3333" b="1" spc="-40" dirty="0">
                <a:latin typeface="Calibri"/>
                <a:cs typeface="Calibri"/>
              </a:rPr>
              <a:t>informar,</a:t>
            </a:r>
            <a:r>
              <a:rPr sz="3333" b="1" spc="213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voluntariamente,</a:t>
            </a:r>
            <a:r>
              <a:rPr sz="3333" b="1" spc="20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à </a:t>
            </a:r>
            <a:r>
              <a:rPr sz="3333" b="1" spc="-733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Justiça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spc="-20" dirty="0">
                <a:latin typeface="Calibri"/>
                <a:cs typeface="Calibri"/>
              </a:rPr>
              <a:t>Eleitoral	</a:t>
            </a:r>
            <a:r>
              <a:rPr sz="3333" b="1" spc="-27" dirty="0">
                <a:latin typeface="Calibri"/>
                <a:cs typeface="Calibri"/>
              </a:rPr>
              <a:t>gastos</a:t>
            </a:r>
            <a:r>
              <a:rPr sz="3333" b="1" spc="-13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e</a:t>
            </a:r>
            <a:r>
              <a:rPr sz="3333" b="1" spc="-7" dirty="0">
                <a:latin typeface="Calibri"/>
                <a:cs typeface="Calibri"/>
              </a:rPr>
              <a:t> doações</a:t>
            </a:r>
            <a:r>
              <a:rPr sz="3333" b="1" spc="40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a</a:t>
            </a:r>
            <a:r>
              <a:rPr sz="3333" b="1" spc="-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candidatos </a:t>
            </a:r>
            <a:r>
              <a:rPr sz="3333" b="1" dirty="0">
                <a:latin typeface="Calibri"/>
                <a:cs typeface="Calibri"/>
              </a:rPr>
              <a:t>e</a:t>
            </a:r>
            <a:r>
              <a:rPr sz="3333" b="1" spc="-7" dirty="0">
                <a:latin typeface="Calibri"/>
                <a:cs typeface="Calibri"/>
              </a:rPr>
              <a:t> partidos.</a:t>
            </a:r>
            <a:endParaRPr sz="3333" dirty="0">
              <a:latin typeface="Calibri"/>
              <a:cs typeface="Calibri"/>
            </a:endParaRPr>
          </a:p>
          <a:p>
            <a:pPr defTabSz="609585">
              <a:spcBef>
                <a:spcPts val="73"/>
              </a:spcBef>
              <a:buClr>
                <a:srgbClr val="000066"/>
              </a:buClr>
              <a:buFont typeface="Calibri"/>
              <a:buChar char="-"/>
            </a:pPr>
            <a:endParaRPr sz="1200" dirty="0">
              <a:latin typeface="Calibri"/>
              <a:cs typeface="Calibri"/>
            </a:endParaRPr>
          </a:p>
          <a:p>
            <a:pPr marL="16933" defTabSz="609585"/>
            <a:r>
              <a:rPr sz="3333" b="1" dirty="0">
                <a:latin typeface="Calibri"/>
                <a:cs typeface="Calibri"/>
              </a:rPr>
              <a:t>Qualquer</a:t>
            </a:r>
            <a:r>
              <a:rPr sz="3333" b="1" spc="-9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cidadão:</a:t>
            </a:r>
            <a:endParaRPr sz="3333" dirty="0">
              <a:latin typeface="Calibri"/>
              <a:cs typeface="Calibri"/>
            </a:endParaRPr>
          </a:p>
          <a:p>
            <a:pPr marL="240447" indent="-224361" defTabSz="609585">
              <a:buFontTx/>
              <a:buChar char="-"/>
              <a:tabLst>
                <a:tab pos="241294" algn="l"/>
              </a:tabLst>
            </a:pPr>
            <a:r>
              <a:rPr sz="3333" b="1" spc="-13" dirty="0">
                <a:latin typeface="Calibri"/>
                <a:cs typeface="Calibri"/>
              </a:rPr>
              <a:t>aplicativo</a:t>
            </a:r>
            <a:r>
              <a:rPr sz="3333" b="1" spc="-33" dirty="0">
                <a:latin typeface="Calibri"/>
                <a:cs typeface="Calibri"/>
              </a:rPr>
              <a:t> </a:t>
            </a:r>
            <a:r>
              <a:rPr sz="3333" b="1" spc="-53" dirty="0">
                <a:latin typeface="Calibri"/>
                <a:cs typeface="Calibri"/>
              </a:rPr>
              <a:t>PARDAL</a:t>
            </a:r>
            <a:endParaRPr sz="3333" dirty="0">
              <a:latin typeface="Calibri"/>
              <a:cs typeface="Calibri"/>
            </a:endParaRPr>
          </a:p>
          <a:p>
            <a:pPr marL="16933" marR="5075640" indent="94824" defTabSz="609585">
              <a:spcBef>
                <a:spcPts val="7"/>
              </a:spcBef>
            </a:pPr>
            <a:r>
              <a:rPr sz="3333" b="1" dirty="0">
                <a:latin typeface="Calibri"/>
                <a:cs typeface="Calibri"/>
              </a:rPr>
              <a:t>da</a:t>
            </a:r>
            <a:r>
              <a:rPr sz="3333" b="1" spc="-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Justiça</a:t>
            </a:r>
            <a:r>
              <a:rPr sz="3333" b="1" spc="-7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Eleitoral:</a:t>
            </a:r>
            <a:r>
              <a:rPr sz="3333" b="1" dirty="0">
                <a:latin typeface="Calibri"/>
                <a:cs typeface="Calibri"/>
              </a:rPr>
              <a:t> </a:t>
            </a:r>
            <a:r>
              <a:rPr sz="3333" b="1" spc="-20" dirty="0">
                <a:latin typeface="Calibri"/>
                <a:cs typeface="Calibri"/>
              </a:rPr>
              <a:t>envia </a:t>
            </a:r>
            <a:r>
              <a:rPr sz="3333" b="1" spc="-13" dirty="0">
                <a:latin typeface="Calibri"/>
                <a:cs typeface="Calibri"/>
              </a:rPr>
              <a:t> localização,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nomes</a:t>
            </a:r>
            <a:r>
              <a:rPr sz="3333" b="1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dos </a:t>
            </a:r>
            <a:r>
              <a:rPr sz="3333" b="1" dirty="0">
                <a:latin typeface="Calibri"/>
                <a:cs typeface="Calibri"/>
              </a:rPr>
              <a:t> </a:t>
            </a:r>
            <a:r>
              <a:rPr sz="3333" b="1" spc="-13" dirty="0">
                <a:latin typeface="Calibri"/>
                <a:cs typeface="Calibri"/>
              </a:rPr>
              <a:t>envolvidos,</a:t>
            </a:r>
            <a:r>
              <a:rPr sz="3333" b="1" spc="1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vídeos,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spc="-20" dirty="0">
                <a:latin typeface="Calibri"/>
                <a:cs typeface="Calibri"/>
              </a:rPr>
              <a:t>fotos,</a:t>
            </a:r>
            <a:r>
              <a:rPr sz="3333" b="1" spc="-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áudios.</a:t>
            </a:r>
            <a:endParaRPr sz="3333" dirty="0">
              <a:latin typeface="Calibri"/>
              <a:cs typeface="Calibri"/>
            </a:endParaRPr>
          </a:p>
          <a:p>
            <a:pPr marL="16933" marR="7620" defTabSz="609585">
              <a:spcBef>
                <a:spcPts val="2407"/>
              </a:spcBef>
              <a:buFontTx/>
              <a:buChar char="-"/>
              <a:tabLst>
                <a:tab pos="355591" algn="l"/>
                <a:tab pos="356438" algn="l"/>
                <a:tab pos="795847" algn="l"/>
                <a:tab pos="2387540" algn="l"/>
                <a:tab pos="3848004" algn="l"/>
                <a:tab pos="5524362" algn="l"/>
                <a:tab pos="7120289" algn="l"/>
                <a:tab pos="7560544" algn="l"/>
                <a:tab pos="10456917" algn="l"/>
              </a:tabLst>
            </a:pPr>
            <a:r>
              <a:rPr sz="3333" b="1" dirty="0">
                <a:latin typeface="Calibri"/>
                <a:cs typeface="Calibri"/>
              </a:rPr>
              <a:t>o	</a:t>
            </a:r>
            <a:r>
              <a:rPr sz="3333" b="1" spc="-7" dirty="0">
                <a:latin typeface="Calibri"/>
                <a:cs typeface="Calibri"/>
              </a:rPr>
              <a:t>cidadã</a:t>
            </a:r>
            <a:r>
              <a:rPr sz="3333" b="1" dirty="0">
                <a:latin typeface="Calibri"/>
                <a:cs typeface="Calibri"/>
              </a:rPr>
              <a:t>o	</a:t>
            </a:r>
            <a:r>
              <a:rPr sz="3333" b="1" spc="20" dirty="0">
                <a:latin typeface="Calibri"/>
                <a:cs typeface="Calibri"/>
              </a:rPr>
              <a:t>p</a:t>
            </a:r>
            <a:r>
              <a:rPr sz="3333" b="1" dirty="0">
                <a:latin typeface="Calibri"/>
                <a:cs typeface="Calibri"/>
              </a:rPr>
              <a:t>o</a:t>
            </a:r>
            <a:r>
              <a:rPr sz="3333" b="1" spc="-13" dirty="0">
                <a:latin typeface="Calibri"/>
                <a:cs typeface="Calibri"/>
              </a:rPr>
              <a:t>d</a:t>
            </a:r>
            <a:r>
              <a:rPr sz="3333" b="1" spc="-7" dirty="0">
                <a:latin typeface="Calibri"/>
                <a:cs typeface="Calibri"/>
              </a:rPr>
              <a:t>e</a:t>
            </a:r>
            <a:r>
              <a:rPr sz="3333" b="1" spc="-67" dirty="0">
                <a:latin typeface="Calibri"/>
                <a:cs typeface="Calibri"/>
              </a:rPr>
              <a:t>r</a:t>
            </a:r>
            <a:r>
              <a:rPr sz="3333" b="1" dirty="0">
                <a:latin typeface="Calibri"/>
                <a:cs typeface="Calibri"/>
              </a:rPr>
              <a:t>á	sol</a:t>
            </a:r>
            <a:r>
              <a:rPr sz="3333" b="1" spc="7" dirty="0">
                <a:latin typeface="Calibri"/>
                <a:cs typeface="Calibri"/>
              </a:rPr>
              <a:t>i</a:t>
            </a:r>
            <a:r>
              <a:rPr sz="3333" b="1" spc="-7" dirty="0">
                <a:latin typeface="Calibri"/>
                <a:cs typeface="Calibri"/>
              </a:rPr>
              <a:t>ci</a:t>
            </a:r>
            <a:r>
              <a:rPr sz="3333" b="1" spc="-40" dirty="0">
                <a:latin typeface="Calibri"/>
                <a:cs typeface="Calibri"/>
              </a:rPr>
              <a:t>t</a:t>
            </a:r>
            <a:r>
              <a:rPr sz="3333" b="1" dirty="0">
                <a:latin typeface="Calibri"/>
                <a:cs typeface="Calibri"/>
              </a:rPr>
              <a:t>a</a:t>
            </a:r>
            <a:r>
              <a:rPr sz="3333" b="1" spc="-247" dirty="0">
                <a:latin typeface="Calibri"/>
                <a:cs typeface="Calibri"/>
              </a:rPr>
              <a:t>r</a:t>
            </a:r>
            <a:r>
              <a:rPr sz="3333" b="1" dirty="0">
                <a:latin typeface="Calibri"/>
                <a:cs typeface="Calibri"/>
              </a:rPr>
              <a:t>,	d</a:t>
            </a:r>
            <a:r>
              <a:rPr sz="3333" b="1" spc="13" dirty="0">
                <a:latin typeface="Calibri"/>
                <a:cs typeface="Calibri"/>
              </a:rPr>
              <a:t>u</a:t>
            </a:r>
            <a:r>
              <a:rPr sz="3333" b="1" spc="-93" dirty="0">
                <a:latin typeface="Calibri"/>
                <a:cs typeface="Calibri"/>
              </a:rPr>
              <a:t>r</a:t>
            </a:r>
            <a:r>
              <a:rPr sz="3333" b="1" dirty="0">
                <a:latin typeface="Calibri"/>
                <a:cs typeface="Calibri"/>
              </a:rPr>
              <a:t>a</a:t>
            </a:r>
            <a:r>
              <a:rPr sz="3333" b="1" spc="-27" dirty="0">
                <a:latin typeface="Calibri"/>
                <a:cs typeface="Calibri"/>
              </a:rPr>
              <a:t>n</a:t>
            </a:r>
            <a:r>
              <a:rPr sz="3333" b="1" spc="-40" dirty="0">
                <a:latin typeface="Calibri"/>
                <a:cs typeface="Calibri"/>
              </a:rPr>
              <a:t>t</a:t>
            </a:r>
            <a:r>
              <a:rPr sz="3333" b="1" dirty="0">
                <a:latin typeface="Calibri"/>
                <a:cs typeface="Calibri"/>
              </a:rPr>
              <a:t>e	o	p</a:t>
            </a:r>
            <a:r>
              <a:rPr sz="3333" b="1" spc="-33" dirty="0">
                <a:latin typeface="Calibri"/>
                <a:cs typeface="Calibri"/>
              </a:rPr>
              <a:t>r</a:t>
            </a:r>
            <a:r>
              <a:rPr sz="3333" b="1" spc="-7" dirty="0">
                <a:latin typeface="Calibri"/>
                <a:cs typeface="Calibri"/>
              </a:rPr>
              <a:t>e</a:t>
            </a:r>
            <a:r>
              <a:rPr sz="3333" b="1" spc="7" dirty="0">
                <a:latin typeface="Calibri"/>
                <a:cs typeface="Calibri"/>
              </a:rPr>
              <a:t>e</a:t>
            </a:r>
            <a:r>
              <a:rPr sz="3333" b="1" dirty="0">
                <a:latin typeface="Calibri"/>
                <a:cs typeface="Calibri"/>
              </a:rPr>
              <a:t>nchi</a:t>
            </a:r>
            <a:r>
              <a:rPr sz="3333" b="1" spc="13" dirty="0">
                <a:latin typeface="Calibri"/>
                <a:cs typeface="Calibri"/>
              </a:rPr>
              <a:t>m</a:t>
            </a:r>
            <a:r>
              <a:rPr sz="3333" b="1" spc="-7" dirty="0">
                <a:latin typeface="Calibri"/>
                <a:cs typeface="Calibri"/>
              </a:rPr>
              <a:t>e</a:t>
            </a:r>
            <a:r>
              <a:rPr sz="3333" b="1" spc="-27" dirty="0">
                <a:latin typeface="Calibri"/>
                <a:cs typeface="Calibri"/>
              </a:rPr>
              <a:t>n</a:t>
            </a:r>
            <a:r>
              <a:rPr sz="3333" b="1" spc="-33" dirty="0">
                <a:latin typeface="Calibri"/>
                <a:cs typeface="Calibri"/>
              </a:rPr>
              <a:t>t</a:t>
            </a:r>
            <a:r>
              <a:rPr sz="3333" b="1" dirty="0">
                <a:latin typeface="Calibri"/>
                <a:cs typeface="Calibri"/>
              </a:rPr>
              <a:t>o	do  </a:t>
            </a:r>
            <a:r>
              <a:rPr sz="3333" b="1" spc="-13" dirty="0">
                <a:latin typeface="Calibri"/>
                <a:cs typeface="Calibri"/>
              </a:rPr>
              <a:t>formulário,</a:t>
            </a:r>
            <a:r>
              <a:rPr sz="3333" b="1" spc="-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o</a:t>
            </a:r>
            <a:r>
              <a:rPr sz="3333" b="1" spc="7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sigilo</a:t>
            </a:r>
            <a:r>
              <a:rPr sz="3333" b="1" spc="-3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de</a:t>
            </a:r>
            <a:r>
              <a:rPr sz="3333" b="1" spc="20" dirty="0">
                <a:latin typeface="Calibri"/>
                <a:cs typeface="Calibri"/>
              </a:rPr>
              <a:t> </a:t>
            </a:r>
            <a:r>
              <a:rPr sz="3333" b="1" dirty="0">
                <a:latin typeface="Calibri"/>
                <a:cs typeface="Calibri"/>
              </a:rPr>
              <a:t>sua</a:t>
            </a:r>
            <a:r>
              <a:rPr sz="3333" b="1" spc="-33" dirty="0">
                <a:latin typeface="Calibri"/>
                <a:cs typeface="Calibri"/>
              </a:rPr>
              <a:t> </a:t>
            </a:r>
            <a:r>
              <a:rPr sz="3333" b="1" spc="-7" dirty="0">
                <a:latin typeface="Calibri"/>
                <a:cs typeface="Calibri"/>
              </a:rPr>
              <a:t>identidade.</a:t>
            </a:r>
            <a:endParaRPr sz="3333" dirty="0">
              <a:latin typeface="Calibri"/>
              <a:cs typeface="Calibri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AFCCCDAA-605D-8959-0C7E-902FF3EC1AE7}"/>
              </a:ext>
            </a:extLst>
          </p:cNvPr>
          <p:cNvSpPr txBox="1">
            <a:spLocks/>
          </p:cNvSpPr>
          <p:nvPr/>
        </p:nvSpPr>
        <p:spPr>
          <a:xfrm>
            <a:off x="635588" y="154745"/>
            <a:ext cx="6205220" cy="755762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6933">
              <a:spcBef>
                <a:spcPts val="133"/>
              </a:spcBef>
            </a:pPr>
            <a:r>
              <a:rPr lang="pt-BR" sz="4800" dirty="0">
                <a:latin typeface="Arial Black"/>
                <a:cs typeface="Arial Black"/>
              </a:rPr>
              <a:t>FISCALI</a:t>
            </a:r>
            <a:r>
              <a:rPr lang="pt-BR" sz="4800" spc="7" dirty="0">
                <a:latin typeface="Arial Black"/>
                <a:cs typeface="Arial Black"/>
              </a:rPr>
              <a:t>Z</a:t>
            </a:r>
            <a:r>
              <a:rPr lang="pt-BR" sz="4800" dirty="0">
                <a:latin typeface="Arial Black"/>
                <a:cs typeface="Arial Black"/>
              </a:rPr>
              <a:t>AÇ</a:t>
            </a:r>
            <a:r>
              <a:rPr lang="pt-BR" sz="4800" spc="-27" dirty="0">
                <a:latin typeface="Arial Black"/>
                <a:cs typeface="Arial Black"/>
              </a:rPr>
              <a:t>Ã</a:t>
            </a:r>
            <a:r>
              <a:rPr lang="pt-BR" sz="4800" dirty="0">
                <a:latin typeface="Arial Black"/>
                <a:cs typeface="Arial Black"/>
              </a:rPr>
              <a:t>O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9491" y="706681"/>
            <a:ext cx="11762509" cy="447986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2800" dirty="0">
                <a:latin typeface="Arial Black" panose="020B0A04020102020204" pitchFamily="34" charset="0"/>
                <a:cs typeface="Calibri"/>
              </a:rPr>
              <a:t>NIJE</a:t>
            </a:r>
            <a:r>
              <a:rPr sz="2800" spc="-27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13" dirty="0">
                <a:latin typeface="Arial Black" panose="020B0A04020102020204" pitchFamily="34" charset="0"/>
                <a:cs typeface="Calibri"/>
              </a:rPr>
              <a:t>(NÚCLEO </a:t>
            </a:r>
            <a:r>
              <a:rPr sz="2800" spc="-7" dirty="0">
                <a:latin typeface="Arial Black" panose="020B0A04020102020204" pitchFamily="34" charset="0"/>
                <a:cs typeface="Calibri"/>
              </a:rPr>
              <a:t>DE</a:t>
            </a:r>
            <a:r>
              <a:rPr sz="2800" spc="-20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dirty="0">
                <a:latin typeface="Arial Black" panose="020B0A04020102020204" pitchFamily="34" charset="0"/>
                <a:cs typeface="Calibri"/>
              </a:rPr>
              <a:t>INTELIGÊNCIA</a:t>
            </a:r>
            <a:r>
              <a:rPr sz="2800" spc="-60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40" dirty="0">
                <a:latin typeface="Arial Black" panose="020B0A04020102020204" pitchFamily="34" charset="0"/>
                <a:cs typeface="Calibri"/>
              </a:rPr>
              <a:t>DA</a:t>
            </a:r>
            <a:r>
              <a:rPr sz="2800" spc="-33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7" dirty="0">
                <a:latin typeface="Arial Black" panose="020B0A04020102020204" pitchFamily="34" charset="0"/>
                <a:cs typeface="Calibri"/>
              </a:rPr>
              <a:t>JUSTIÇA</a:t>
            </a:r>
            <a:r>
              <a:rPr sz="2800" spc="-27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13" dirty="0">
                <a:latin typeface="Arial Black" panose="020B0A04020102020204" pitchFamily="34" charset="0"/>
                <a:cs typeface="Calibri"/>
              </a:rPr>
              <a:t>ELEITORAL)</a:t>
            </a:r>
            <a:endParaRPr sz="2800" dirty="0">
              <a:latin typeface="Arial Black" panose="020B0A04020102020204" pitchFamily="34" charset="0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3928" y="1895015"/>
            <a:ext cx="11005820" cy="377197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141390" defTabSz="609585">
              <a:spcBef>
                <a:spcPts val="133"/>
              </a:spcBef>
            </a:pP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Desde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as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eleições 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de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2016, o 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TSE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conta com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apoio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do 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Núcleo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Inteligência</a:t>
            </a:r>
            <a:r>
              <a:rPr sz="2800" b="1" spc="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da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Justiça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Eleitoral (NIJE),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criado </a:t>
            </a:r>
            <a:r>
              <a:rPr sz="2800" b="1" spc="-86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para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apurar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indícios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de</a:t>
            </a:r>
            <a:r>
              <a:rPr sz="2800" b="1" spc="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Irregularidades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nas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campanhas 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eleitorais.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6933" marR="6773" defTabSz="609585">
              <a:spcBef>
                <a:spcPts val="2407"/>
              </a:spcBef>
            </a:pP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É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integrado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por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representantes</a:t>
            </a:r>
            <a:r>
              <a:rPr sz="2800" b="1" spc="-4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do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Tribunal</a:t>
            </a:r>
            <a:r>
              <a:rPr sz="2800" b="1" spc="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Superior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Eleitoral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(TSE),</a:t>
            </a:r>
            <a:r>
              <a:rPr sz="2800" b="1" spc="4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Tribunais</a:t>
            </a:r>
            <a:r>
              <a:rPr sz="2800" b="1" spc="5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Regionais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Eleitorais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(TREs),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Tribunal</a:t>
            </a:r>
            <a:r>
              <a:rPr sz="2800" b="1" spc="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Contas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da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União</a:t>
            </a:r>
            <a:r>
              <a:rPr sz="2800" b="1" spc="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(TCU),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Receita</a:t>
            </a:r>
            <a:r>
              <a:rPr sz="2800" b="1" spc="-4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Federal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(RF), </a:t>
            </a:r>
            <a:r>
              <a:rPr sz="2800" b="1" spc="-87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Polícia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Federal (PF),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Ministério Público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Federal (MPF) e 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Conselho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</a:t>
            </a:r>
            <a:r>
              <a:rPr sz="2800" b="1" spc="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Controle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</a:t>
            </a:r>
            <a:r>
              <a:rPr sz="2800" b="1" spc="-10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Atividades</a:t>
            </a:r>
            <a:r>
              <a:rPr sz="2800" b="1" spc="10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Financeiras</a:t>
            </a:r>
            <a:r>
              <a:rPr sz="2800" b="1" spc="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(COAF).</a:t>
            </a:r>
            <a:endParaRPr lang="pt-BR" sz="2800" b="1" spc="-20" dirty="0">
              <a:solidFill>
                <a:srgbClr val="0F243E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6610" y="1529544"/>
            <a:ext cx="11176845" cy="475685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473286" indent="-457200" defTabSz="609585">
              <a:spcBef>
                <a:spcPts val="133"/>
              </a:spcBef>
              <a:buFont typeface="Wingdings" panose="05000000000000000000" pitchFamily="2" charset="2"/>
              <a:buChar char="ü"/>
              <a:tabLst>
                <a:tab pos="262460" algn="l"/>
              </a:tabLst>
            </a:pP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doador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inscrito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em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programas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sociais</a:t>
            </a:r>
            <a:r>
              <a:rPr sz="2800" b="1" spc="-4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(auxílio</a:t>
            </a:r>
            <a:r>
              <a:rPr sz="2800" b="1" spc="-8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brasil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etc);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spcBef>
                <a:spcPts val="7"/>
              </a:spcBef>
              <a:buFont typeface="Wingdings" panose="05000000000000000000" pitchFamily="2" charset="2"/>
              <a:buChar char="ü"/>
              <a:tabLst>
                <a:tab pos="261613" algn="l"/>
              </a:tabLst>
            </a:pP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doador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com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renda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incompatível</a:t>
            </a:r>
            <a:r>
              <a:rPr sz="2800" b="1" spc="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com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o 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valor</a:t>
            </a:r>
            <a:r>
              <a:rPr sz="2800" b="1" spc="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buFont typeface="Wingdings" panose="05000000000000000000" pitchFamily="2" charset="2"/>
              <a:buChar char="ü"/>
              <a:tabLst>
                <a:tab pos="261613" algn="l"/>
              </a:tabLst>
            </a:pP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doador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sem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vínculo</a:t>
            </a:r>
            <a:r>
              <a:rPr sz="2800" b="1" spc="5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empregatício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nos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60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dias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antes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da</a:t>
            </a:r>
            <a:r>
              <a:rPr lang="pt-BR"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 err="1">
                <a:solidFill>
                  <a:srgbClr val="0F243E"/>
                </a:solidFill>
                <a:latin typeface="Arial"/>
                <a:cs typeface="Arial"/>
              </a:rPr>
              <a:t>doação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spcBef>
                <a:spcPts val="7"/>
              </a:spcBef>
              <a:buFont typeface="Wingdings" panose="05000000000000000000" pitchFamily="2" charset="2"/>
              <a:buChar char="ü"/>
              <a:tabLst>
                <a:tab pos="261613" algn="l"/>
              </a:tabLst>
            </a:pP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doador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com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registro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 óbito;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buFont typeface="Wingdings" panose="05000000000000000000" pitchFamily="2" charset="2"/>
              <a:buChar char="ü"/>
              <a:tabLst>
                <a:tab pos="262460" algn="l"/>
              </a:tabLst>
            </a:pP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doação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empresarial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indireta,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quando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realizada</a:t>
            </a:r>
            <a:r>
              <a:rPr sz="2800" b="1" spc="-4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por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 err="1">
                <a:solidFill>
                  <a:srgbClr val="0F243E"/>
                </a:solidFill>
                <a:latin typeface="Arial"/>
                <a:cs typeface="Arial"/>
              </a:rPr>
              <a:t>duas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 err="1">
                <a:solidFill>
                  <a:srgbClr val="0F243E"/>
                </a:solidFill>
                <a:latin typeface="Arial"/>
                <a:cs typeface="Arial"/>
              </a:rPr>
              <a:t>ou</a:t>
            </a:r>
            <a:r>
              <a:rPr lang="pt-BR"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 err="1">
                <a:solidFill>
                  <a:srgbClr val="0F243E"/>
                </a:solidFill>
                <a:latin typeface="Arial"/>
                <a:cs typeface="Arial"/>
              </a:rPr>
              <a:t>mais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pessoas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físicas vinculadas</a:t>
            </a:r>
            <a:r>
              <a:rPr sz="2800" b="1" spc="4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a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um</a:t>
            </a:r>
            <a:r>
              <a:rPr sz="2800" b="1" spc="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mesmo</a:t>
            </a:r>
            <a:r>
              <a:rPr sz="2800" b="1" spc="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empregador;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buFont typeface="Wingdings" panose="05000000000000000000" pitchFamily="2" charset="2"/>
              <a:buChar char="ü"/>
              <a:tabLst>
                <a:tab pos="262460" algn="l"/>
              </a:tabLst>
            </a:pP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doador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sócio</a:t>
            </a:r>
            <a:r>
              <a:rPr sz="2800" b="1" spc="-4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ou</a:t>
            </a: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diretor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de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empresa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que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tenha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recebido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4133" indent="-457200" defTabSz="609585">
              <a:spcBef>
                <a:spcPts val="7"/>
              </a:spcBef>
              <a:buFont typeface="Wingdings" panose="05000000000000000000" pitchFamily="2" charset="2"/>
              <a:buChar char="ü"/>
            </a:pP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recursos</a:t>
            </a:r>
            <a:r>
              <a:rPr sz="2800" b="1" spc="-6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públicos;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buFont typeface="Wingdings" panose="05000000000000000000" pitchFamily="2" charset="2"/>
              <a:buChar char="ü"/>
              <a:tabLst>
                <a:tab pos="261613" algn="l"/>
              </a:tabLst>
            </a:pPr>
            <a:r>
              <a:rPr sz="2800" b="1" spc="-13" dirty="0">
                <a:solidFill>
                  <a:srgbClr val="0F243E"/>
                </a:solidFill>
                <a:latin typeface="Arial"/>
                <a:cs typeface="Arial"/>
              </a:rPr>
              <a:t>veículo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cedido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que não</a:t>
            </a:r>
            <a:r>
              <a:rPr sz="2800" b="1" spc="-3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está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em nome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do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doador;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73286" indent="-457200" defTabSz="609585">
              <a:buFont typeface="Wingdings" panose="05000000000000000000" pitchFamily="2" charset="2"/>
              <a:buChar char="ü"/>
              <a:tabLst>
                <a:tab pos="262460" algn="l"/>
              </a:tabLst>
            </a:pP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doações</a:t>
            </a:r>
            <a:r>
              <a:rPr sz="2800" b="1" spc="-2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cruzadas,</a:t>
            </a:r>
            <a:r>
              <a:rPr sz="2800" b="1" spc="-4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realizadas</a:t>
            </a:r>
            <a:r>
              <a:rPr sz="2800" b="1" spc="-5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por</a:t>
            </a:r>
            <a:r>
              <a:rPr sz="2800" b="1" spc="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 err="1">
                <a:solidFill>
                  <a:srgbClr val="0F243E"/>
                </a:solidFill>
                <a:latin typeface="Arial"/>
                <a:cs typeface="Arial"/>
              </a:rPr>
              <a:t>pessoas</a:t>
            </a:r>
            <a:r>
              <a:rPr sz="2800" b="1" spc="-53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 err="1">
                <a:solidFill>
                  <a:srgbClr val="0F243E"/>
                </a:solidFill>
                <a:latin typeface="Arial"/>
                <a:cs typeface="Arial"/>
              </a:rPr>
              <a:t>interpostas</a:t>
            </a:r>
            <a:r>
              <a:rPr lang="pt-BR" sz="2800" b="1" spc="-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para</a:t>
            </a:r>
            <a:r>
              <a:rPr sz="2800" b="1" spc="-67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F243E"/>
                </a:solidFill>
                <a:latin typeface="Arial"/>
                <a:cs typeface="Arial"/>
              </a:rPr>
              <a:t>burlar</a:t>
            </a:r>
            <a:r>
              <a:rPr sz="2800" b="1" spc="-20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sz="2800" b="1" spc="-7" dirty="0">
                <a:solidFill>
                  <a:srgbClr val="0F243E"/>
                </a:solidFill>
                <a:latin typeface="Arial"/>
                <a:cs typeface="Arial"/>
              </a:rPr>
              <a:t>vedações;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77213" y="456707"/>
            <a:ext cx="11714787" cy="878873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 algn="ctr">
              <a:spcBef>
                <a:spcPts val="133"/>
              </a:spcBef>
            </a:pPr>
            <a:r>
              <a:rPr sz="2800" dirty="0">
                <a:latin typeface="Arial Black" panose="020B0A04020102020204" pitchFamily="34" charset="0"/>
                <a:cs typeface="Calibri"/>
              </a:rPr>
              <a:t>NIJE</a:t>
            </a:r>
            <a:r>
              <a:rPr sz="2800" spc="-27" dirty="0">
                <a:latin typeface="Arial Black" panose="020B0A04020102020204" pitchFamily="34" charset="0"/>
                <a:cs typeface="Calibri"/>
              </a:rPr>
              <a:t> </a:t>
            </a:r>
            <a:r>
              <a:rPr lang="pt-BR" sz="2800" spc="-13" dirty="0">
                <a:latin typeface="Arial Black" panose="020B0A04020102020204" pitchFamily="34" charset="0"/>
                <a:cs typeface="Calibri"/>
              </a:rPr>
              <a:t>(</a:t>
            </a:r>
            <a:r>
              <a:rPr sz="2800" spc="-13" dirty="0">
                <a:latin typeface="Arial Black" panose="020B0A04020102020204" pitchFamily="34" charset="0"/>
                <a:cs typeface="Calibri"/>
              </a:rPr>
              <a:t>NÚCLEO </a:t>
            </a:r>
            <a:r>
              <a:rPr sz="2800" spc="-7" dirty="0">
                <a:latin typeface="Arial Black" panose="020B0A04020102020204" pitchFamily="34" charset="0"/>
                <a:cs typeface="Calibri"/>
              </a:rPr>
              <a:t>DE</a:t>
            </a:r>
            <a:r>
              <a:rPr sz="2800" spc="-20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dirty="0">
                <a:latin typeface="Arial Black" panose="020B0A04020102020204" pitchFamily="34" charset="0"/>
                <a:cs typeface="Calibri"/>
              </a:rPr>
              <a:t>INTELIGÊNCIA</a:t>
            </a:r>
            <a:r>
              <a:rPr sz="2800" spc="-60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40" dirty="0">
                <a:latin typeface="Arial Black" panose="020B0A04020102020204" pitchFamily="34" charset="0"/>
                <a:cs typeface="Calibri"/>
              </a:rPr>
              <a:t>DA</a:t>
            </a:r>
            <a:r>
              <a:rPr sz="2800" spc="-33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7" dirty="0">
                <a:latin typeface="Arial Black" panose="020B0A04020102020204" pitchFamily="34" charset="0"/>
                <a:cs typeface="Calibri"/>
              </a:rPr>
              <a:t>JUSTIÇA</a:t>
            </a:r>
            <a:r>
              <a:rPr sz="2800" spc="-27" dirty="0">
                <a:latin typeface="Arial Black" panose="020B0A04020102020204" pitchFamily="34" charset="0"/>
                <a:cs typeface="Calibri"/>
              </a:rPr>
              <a:t> </a:t>
            </a:r>
            <a:r>
              <a:rPr sz="2800" spc="-13" dirty="0">
                <a:latin typeface="Arial Black" panose="020B0A04020102020204" pitchFamily="34" charset="0"/>
                <a:cs typeface="Calibri"/>
              </a:rPr>
              <a:t>ELEITORAL</a:t>
            </a:r>
            <a:r>
              <a:rPr lang="pt-BR" sz="2800" spc="-13" dirty="0">
                <a:latin typeface="Arial Black" panose="020B0A04020102020204" pitchFamily="34" charset="0"/>
                <a:cs typeface="Calibri"/>
              </a:rPr>
              <a:t>)</a:t>
            </a:r>
            <a:br>
              <a:rPr lang="pt-BR" sz="2800" spc="-13" dirty="0">
                <a:latin typeface="Arial Black" panose="020B0A04020102020204" pitchFamily="34" charset="0"/>
                <a:cs typeface="Calibri"/>
              </a:rPr>
            </a:br>
            <a:r>
              <a:rPr lang="pt-BR" sz="2800" b="1" spc="-7" dirty="0">
                <a:solidFill>
                  <a:schemeClr val="tx1"/>
                </a:solidFill>
                <a:latin typeface="Arial"/>
                <a:cs typeface="Arial"/>
              </a:rPr>
              <a:t>considera</a:t>
            </a:r>
            <a:r>
              <a:rPr lang="pt-BR" sz="2800" b="1" spc="13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pt-BR" sz="2800" b="1" dirty="0">
                <a:solidFill>
                  <a:schemeClr val="tx1"/>
                </a:solidFill>
                <a:latin typeface="Arial"/>
                <a:cs typeface="Arial"/>
              </a:rPr>
              <a:t>suspeitas</a:t>
            </a:r>
            <a:r>
              <a:rPr lang="pt-BR" sz="2800" b="1" spc="-7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pt-BR" sz="2800" b="1" dirty="0">
                <a:solidFill>
                  <a:schemeClr val="tx1"/>
                </a:solidFill>
                <a:latin typeface="Arial"/>
                <a:cs typeface="Arial"/>
              </a:rPr>
              <a:t>transações </a:t>
            </a:r>
            <a:r>
              <a:rPr lang="pt-BR" sz="2800" b="1" spc="-7" dirty="0">
                <a:solidFill>
                  <a:schemeClr val="tx1"/>
                </a:solidFill>
                <a:latin typeface="Arial"/>
                <a:cs typeface="Arial"/>
              </a:rPr>
              <a:t>financeiras decorrentes de</a:t>
            </a:r>
            <a:endParaRPr sz="2800" dirty="0">
              <a:solidFill>
                <a:schemeClr val="tx1"/>
              </a:solidFill>
              <a:latin typeface="Arial Black" panose="020B0A04020102020204" pitchFamily="34" charset="0"/>
              <a:cs typeface="Calibri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3360" y="295236"/>
            <a:ext cx="11320780" cy="626752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2800" b="1" dirty="0">
                <a:latin typeface="Arial"/>
                <a:cs typeface="Arial"/>
              </a:rPr>
              <a:t>O NIJE </a:t>
            </a:r>
            <a:r>
              <a:rPr sz="2800" b="1" spc="-7" dirty="0">
                <a:latin typeface="Arial"/>
                <a:cs typeface="Arial"/>
              </a:rPr>
              <a:t>também analisa </a:t>
            </a:r>
            <a:r>
              <a:rPr sz="2800" b="1" spc="-20" dirty="0">
                <a:latin typeface="Arial"/>
                <a:cs typeface="Arial"/>
              </a:rPr>
              <a:t>os</a:t>
            </a:r>
            <a:r>
              <a:rPr sz="2800" b="1" spc="807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gastos </a:t>
            </a:r>
            <a:r>
              <a:rPr sz="2800" b="1" spc="-7" dirty="0">
                <a:latin typeface="Arial"/>
                <a:cs typeface="Arial"/>
              </a:rPr>
              <a:t>e fornecedores </a:t>
            </a:r>
            <a:r>
              <a:rPr sz="2800" b="1" spc="-13" dirty="0">
                <a:latin typeface="Arial"/>
                <a:cs typeface="Arial"/>
              </a:rPr>
              <a:t>levando </a:t>
            </a:r>
            <a:r>
              <a:rPr sz="2800" b="1" spc="-7" dirty="0">
                <a:latin typeface="Arial"/>
                <a:cs typeface="Arial"/>
              </a:rPr>
              <a:t> em conta cruzamentos que </a:t>
            </a:r>
            <a:r>
              <a:rPr sz="2800" b="1" spc="-13" dirty="0">
                <a:latin typeface="Arial"/>
                <a:cs typeface="Arial"/>
              </a:rPr>
              <a:t>possam </a:t>
            </a:r>
            <a:r>
              <a:rPr sz="2800" b="1" spc="-7" dirty="0">
                <a:latin typeface="Arial"/>
                <a:cs typeface="Arial"/>
              </a:rPr>
              <a:t>conduzir a indícios </a:t>
            </a:r>
            <a:r>
              <a:rPr sz="2800" b="1" spc="-13" dirty="0">
                <a:latin typeface="Arial"/>
                <a:cs typeface="Arial"/>
              </a:rPr>
              <a:t>de </a:t>
            </a:r>
            <a:r>
              <a:rPr sz="2800" b="1" spc="-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irregularidades:</a:t>
            </a:r>
            <a:endParaRPr sz="2800" dirty="0">
              <a:latin typeface="Arial"/>
              <a:cs typeface="Arial"/>
            </a:endParaRPr>
          </a:p>
          <a:p>
            <a:pPr marL="261613" indent="-245527" defTabSz="609585">
              <a:spcBef>
                <a:spcPts val="2887"/>
              </a:spcBef>
              <a:buFontTx/>
              <a:buChar char="•"/>
              <a:tabLst>
                <a:tab pos="262460" algn="l"/>
              </a:tabLst>
            </a:pPr>
            <a:r>
              <a:rPr sz="2800" b="1" spc="-7" dirty="0">
                <a:latin typeface="Arial"/>
                <a:cs typeface="Arial"/>
              </a:rPr>
              <a:t>análise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de</a:t>
            </a:r>
            <a:r>
              <a:rPr sz="2800" b="1" spc="-33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CNAE</a:t>
            </a:r>
            <a:r>
              <a:rPr sz="2800" b="1" spc="53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compatível</a:t>
            </a:r>
            <a:r>
              <a:rPr sz="2800" b="1" spc="4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com</a:t>
            </a:r>
            <a:r>
              <a:rPr sz="2800" b="1" dirty="0">
                <a:latin typeface="Arial"/>
                <a:cs typeface="Arial"/>
              </a:rPr>
              <a:t> o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produto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vendido</a:t>
            </a:r>
            <a:r>
              <a:rPr sz="2800" b="1" spc="2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ou</a:t>
            </a:r>
            <a:r>
              <a:rPr sz="2800" b="1" spc="-1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o</a:t>
            </a:r>
            <a:endParaRPr sz="2800" dirty="0">
              <a:latin typeface="Arial"/>
              <a:cs typeface="Arial"/>
            </a:endParaRPr>
          </a:p>
          <a:p>
            <a:pPr marL="16933" defTabSz="609585"/>
            <a:r>
              <a:rPr sz="2800" b="1" spc="-13" dirty="0">
                <a:latin typeface="Arial"/>
                <a:cs typeface="Arial"/>
              </a:rPr>
              <a:t>serviço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dirty="0" err="1">
                <a:latin typeface="Arial"/>
                <a:cs typeface="Arial"/>
              </a:rPr>
              <a:t>prestado</a:t>
            </a:r>
            <a:r>
              <a:rPr sz="2800" b="1" dirty="0">
                <a:latin typeface="Arial"/>
                <a:cs typeface="Arial"/>
              </a:rPr>
              <a:t>;</a:t>
            </a:r>
            <a:endParaRPr lang="pt-BR" sz="2800" b="1" dirty="0">
              <a:latin typeface="Arial"/>
              <a:cs typeface="Arial"/>
            </a:endParaRPr>
          </a:p>
          <a:p>
            <a:pPr marL="16933" defTabSz="609585"/>
            <a:endParaRPr sz="1200" dirty="0">
              <a:latin typeface="Arial"/>
              <a:cs typeface="Arial"/>
            </a:endParaRPr>
          </a:p>
          <a:p>
            <a:pPr marL="261613" indent="-245527" defTabSz="609585">
              <a:buFontTx/>
              <a:buChar char="•"/>
              <a:tabLst>
                <a:tab pos="262460" algn="l"/>
              </a:tabLst>
            </a:pPr>
            <a:r>
              <a:rPr sz="2800" b="1" spc="-7" dirty="0">
                <a:latin typeface="Arial"/>
                <a:cs typeface="Arial"/>
              </a:rPr>
              <a:t>fornecedor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com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sede</a:t>
            </a:r>
            <a:r>
              <a:rPr sz="2800" b="1" spc="-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(estrutura</a:t>
            </a:r>
            <a:r>
              <a:rPr sz="2800" b="1" spc="1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física)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incapaz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de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fornecer</a:t>
            </a:r>
            <a:endParaRPr sz="2800" dirty="0">
              <a:latin typeface="Arial"/>
              <a:cs typeface="Arial"/>
            </a:endParaRPr>
          </a:p>
          <a:p>
            <a:pPr marL="16933" defTabSz="609585">
              <a:spcBef>
                <a:spcPts val="7"/>
              </a:spcBef>
            </a:pPr>
            <a:r>
              <a:rPr sz="2800" b="1" dirty="0">
                <a:latin typeface="Arial"/>
                <a:cs typeface="Arial"/>
              </a:rPr>
              <a:t>o </a:t>
            </a:r>
            <a:r>
              <a:rPr sz="2800" b="1" spc="-7" dirty="0">
                <a:latin typeface="Arial"/>
                <a:cs typeface="Arial"/>
              </a:rPr>
              <a:t>produto</a:t>
            </a:r>
            <a:r>
              <a:rPr sz="2800" b="1" dirty="0">
                <a:latin typeface="Arial"/>
                <a:cs typeface="Arial"/>
              </a:rPr>
              <a:t> ou</a:t>
            </a:r>
            <a:r>
              <a:rPr sz="2800" b="1" spc="-13" dirty="0">
                <a:latin typeface="Arial"/>
                <a:cs typeface="Arial"/>
              </a:rPr>
              <a:t> serviço</a:t>
            </a:r>
            <a:r>
              <a:rPr sz="2800" b="1" spc="27" dirty="0">
                <a:latin typeface="Arial"/>
                <a:cs typeface="Arial"/>
              </a:rPr>
              <a:t> </a:t>
            </a:r>
            <a:r>
              <a:rPr sz="2800" b="1" spc="-7" dirty="0" err="1">
                <a:latin typeface="Arial"/>
                <a:cs typeface="Arial"/>
              </a:rPr>
              <a:t>contratados</a:t>
            </a:r>
            <a:r>
              <a:rPr sz="2800" b="1" spc="-7" dirty="0">
                <a:latin typeface="Arial"/>
                <a:cs typeface="Arial"/>
              </a:rPr>
              <a:t>;</a:t>
            </a:r>
            <a:endParaRPr lang="pt-BR" sz="2800" b="1" spc="-7" dirty="0">
              <a:latin typeface="Arial"/>
              <a:cs typeface="Arial"/>
            </a:endParaRPr>
          </a:p>
          <a:p>
            <a:pPr marL="16933" defTabSz="609585">
              <a:spcBef>
                <a:spcPts val="7"/>
              </a:spcBef>
            </a:pPr>
            <a:endParaRPr sz="1400" dirty="0">
              <a:latin typeface="Arial"/>
              <a:cs typeface="Arial"/>
            </a:endParaRPr>
          </a:p>
          <a:p>
            <a:pPr marL="16933" marR="255687" defTabSz="609585">
              <a:buFontTx/>
              <a:buChar char="•"/>
              <a:tabLst>
                <a:tab pos="262460" algn="l"/>
              </a:tabLst>
            </a:pPr>
            <a:r>
              <a:rPr sz="2800" b="1" dirty="0">
                <a:latin typeface="Arial"/>
                <a:cs typeface="Arial"/>
              </a:rPr>
              <a:t>fornecedores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com poucos</a:t>
            </a:r>
            <a:r>
              <a:rPr sz="2800" b="1" spc="-4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empregados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3" dirty="0">
                <a:latin typeface="Arial"/>
                <a:cs typeface="Arial"/>
              </a:rPr>
              <a:t>(RAIS),</a:t>
            </a:r>
            <a:r>
              <a:rPr sz="2800" b="1" spc="40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apontando </a:t>
            </a:r>
            <a:r>
              <a:rPr sz="2800" b="1" spc="-83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para indícios de </a:t>
            </a:r>
            <a:r>
              <a:rPr sz="2800" b="1" spc="-7" dirty="0">
                <a:latin typeface="Arial"/>
                <a:cs typeface="Arial"/>
              </a:rPr>
              <a:t>falta </a:t>
            </a:r>
            <a:r>
              <a:rPr sz="2800" b="1" dirty="0">
                <a:latin typeface="Arial"/>
                <a:cs typeface="Arial"/>
              </a:rPr>
              <a:t>de capacidade operacional para </a:t>
            </a:r>
            <a:r>
              <a:rPr sz="2800" b="1" spc="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prestar</a:t>
            </a:r>
            <a:r>
              <a:rPr sz="2800" b="1" spc="-27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o </a:t>
            </a:r>
            <a:r>
              <a:rPr sz="2800" b="1" spc="-7" dirty="0" err="1">
                <a:latin typeface="Arial"/>
                <a:cs typeface="Arial"/>
              </a:rPr>
              <a:t>serviço</a:t>
            </a:r>
            <a:r>
              <a:rPr sz="2800" b="1" spc="-7" dirty="0">
                <a:latin typeface="Arial"/>
                <a:cs typeface="Arial"/>
              </a:rPr>
              <a:t>;</a:t>
            </a:r>
            <a:endParaRPr lang="pt-BR" sz="2800" b="1" spc="-7" dirty="0">
              <a:latin typeface="Arial"/>
              <a:cs typeface="Arial"/>
            </a:endParaRPr>
          </a:p>
          <a:p>
            <a:pPr marL="16933" marR="255687" defTabSz="609585">
              <a:buFontTx/>
              <a:buChar char="•"/>
              <a:tabLst>
                <a:tab pos="262460" algn="l"/>
              </a:tabLst>
            </a:pPr>
            <a:endParaRPr sz="1400" dirty="0">
              <a:latin typeface="Arial"/>
              <a:cs typeface="Arial"/>
            </a:endParaRPr>
          </a:p>
          <a:p>
            <a:pPr marL="16933" marR="839026" algn="just" defTabSz="609585">
              <a:spcBef>
                <a:spcPts val="7"/>
              </a:spcBef>
              <a:buFontTx/>
              <a:buChar char="•"/>
              <a:tabLst>
                <a:tab pos="262460" algn="l"/>
              </a:tabLst>
            </a:pPr>
            <a:r>
              <a:rPr sz="2800" b="1" spc="-7" dirty="0">
                <a:latin typeface="Arial"/>
                <a:cs typeface="Arial"/>
              </a:rPr>
              <a:t>fornecedor com sócios, </a:t>
            </a:r>
            <a:r>
              <a:rPr sz="2800" b="1" dirty="0">
                <a:latin typeface="Arial"/>
                <a:cs typeface="Arial"/>
              </a:rPr>
              <a:t>diretores ou </a:t>
            </a:r>
            <a:r>
              <a:rPr sz="2800" b="1" spc="-7" dirty="0">
                <a:latin typeface="Arial"/>
                <a:cs typeface="Arial"/>
              </a:rPr>
              <a:t>parentes </a:t>
            </a:r>
            <a:r>
              <a:rPr sz="2800" b="1" dirty="0">
                <a:latin typeface="Arial"/>
                <a:cs typeface="Arial"/>
              </a:rPr>
              <a:t>inscritos </a:t>
            </a:r>
            <a:r>
              <a:rPr sz="2800" b="1" spc="-833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como </a:t>
            </a:r>
            <a:r>
              <a:rPr sz="2800" b="1" spc="-7" dirty="0">
                <a:latin typeface="Arial"/>
                <a:cs typeface="Arial"/>
              </a:rPr>
              <a:t>beneficiários </a:t>
            </a:r>
            <a:r>
              <a:rPr sz="2800" b="1" dirty="0">
                <a:latin typeface="Arial"/>
                <a:cs typeface="Arial"/>
              </a:rPr>
              <a:t>de </a:t>
            </a:r>
            <a:r>
              <a:rPr sz="2800" b="1" spc="-7" dirty="0">
                <a:latin typeface="Arial"/>
                <a:cs typeface="Arial"/>
              </a:rPr>
              <a:t>programas </a:t>
            </a:r>
            <a:r>
              <a:rPr sz="2800" b="1" dirty="0">
                <a:latin typeface="Arial"/>
                <a:cs typeface="Arial"/>
              </a:rPr>
              <a:t>sociais </a:t>
            </a:r>
            <a:r>
              <a:rPr sz="2800" b="1" spc="-7" dirty="0">
                <a:latin typeface="Arial"/>
                <a:cs typeface="Arial"/>
              </a:rPr>
              <a:t>(Bolsa-Família </a:t>
            </a:r>
            <a:r>
              <a:rPr sz="2800" b="1" spc="-833" dirty="0">
                <a:latin typeface="Arial"/>
                <a:cs typeface="Arial"/>
              </a:rPr>
              <a:t> </a:t>
            </a:r>
            <a:r>
              <a:rPr sz="2800" b="1" spc="-7" dirty="0">
                <a:latin typeface="Arial"/>
                <a:cs typeface="Arial"/>
              </a:rPr>
              <a:t>etc);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xfrm>
            <a:off x="709086" y="1184789"/>
            <a:ext cx="1039689" cy="2180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0064" defTabSz="609585">
              <a:lnSpc>
                <a:spcPts val="1653"/>
              </a:lnSpc>
            </a:pPr>
            <a:fld id="{81D60167-4931-47E6-BA6A-407CBD079E47}" type="slidenum">
              <a:rPr dirty="0"/>
              <a:pPr marL="110064" defTabSz="609585">
                <a:lnSpc>
                  <a:spcPts val="1653"/>
                </a:lnSpc>
              </a:pPr>
              <a:t>97</a:t>
            </a:fld>
            <a:endParaRPr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3527" y="352880"/>
            <a:ext cx="11320780" cy="6152239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algn="just" defTabSz="609585">
              <a:spcBef>
                <a:spcPts val="133"/>
              </a:spcBef>
            </a:pPr>
            <a:r>
              <a:rPr sz="3067" b="1" dirty="0">
                <a:latin typeface="Arial"/>
                <a:cs typeface="Arial"/>
              </a:rPr>
              <a:t>O NIJE </a:t>
            </a:r>
            <a:r>
              <a:rPr sz="3067" b="1" spc="-7" dirty="0">
                <a:latin typeface="Arial"/>
                <a:cs typeface="Arial"/>
              </a:rPr>
              <a:t>também analisa </a:t>
            </a:r>
            <a:r>
              <a:rPr sz="3067" b="1" spc="-20" dirty="0">
                <a:latin typeface="Arial"/>
                <a:cs typeface="Arial"/>
              </a:rPr>
              <a:t>os</a:t>
            </a:r>
            <a:r>
              <a:rPr sz="3067" b="1" spc="807" dirty="0">
                <a:latin typeface="Arial"/>
                <a:cs typeface="Arial"/>
              </a:rPr>
              <a:t> </a:t>
            </a:r>
            <a:r>
              <a:rPr sz="3067" b="1" spc="-13" dirty="0">
                <a:latin typeface="Arial"/>
                <a:cs typeface="Arial"/>
              </a:rPr>
              <a:t>gastos </a:t>
            </a:r>
            <a:r>
              <a:rPr sz="3067" b="1" dirty="0">
                <a:latin typeface="Arial"/>
                <a:cs typeface="Arial"/>
              </a:rPr>
              <a:t>e </a:t>
            </a:r>
            <a:r>
              <a:rPr sz="3067" b="1" spc="-7" dirty="0">
                <a:latin typeface="Arial"/>
                <a:cs typeface="Arial"/>
              </a:rPr>
              <a:t>fornecedores </a:t>
            </a:r>
            <a:r>
              <a:rPr sz="3067" b="1" spc="-13" dirty="0">
                <a:latin typeface="Arial"/>
                <a:cs typeface="Arial"/>
              </a:rPr>
              <a:t>levando </a:t>
            </a:r>
            <a:r>
              <a:rPr sz="3067" b="1" spc="-7" dirty="0">
                <a:latin typeface="Arial"/>
                <a:cs typeface="Arial"/>
              </a:rPr>
              <a:t> em conta </a:t>
            </a:r>
            <a:r>
              <a:rPr sz="3067" b="1" spc="-13" dirty="0">
                <a:latin typeface="Arial"/>
                <a:cs typeface="Arial"/>
              </a:rPr>
              <a:t>cruzamentos </a:t>
            </a:r>
            <a:r>
              <a:rPr sz="3067" b="1" spc="-7" dirty="0">
                <a:latin typeface="Arial"/>
                <a:cs typeface="Arial"/>
              </a:rPr>
              <a:t>que </a:t>
            </a:r>
            <a:r>
              <a:rPr sz="3067" b="1" spc="-13" dirty="0">
                <a:latin typeface="Arial"/>
                <a:cs typeface="Arial"/>
              </a:rPr>
              <a:t>possam </a:t>
            </a:r>
            <a:r>
              <a:rPr sz="3067" b="1" spc="-7" dirty="0">
                <a:latin typeface="Arial"/>
                <a:cs typeface="Arial"/>
              </a:rPr>
              <a:t>conduzir </a:t>
            </a:r>
            <a:r>
              <a:rPr sz="3067" b="1" dirty="0">
                <a:latin typeface="Arial"/>
                <a:cs typeface="Arial"/>
              </a:rPr>
              <a:t>a </a:t>
            </a:r>
            <a:r>
              <a:rPr sz="3067" b="1" spc="-7" dirty="0">
                <a:latin typeface="Arial"/>
                <a:cs typeface="Arial"/>
              </a:rPr>
              <a:t>indícios </a:t>
            </a:r>
            <a:r>
              <a:rPr sz="3067" b="1" spc="-13" dirty="0">
                <a:latin typeface="Arial"/>
                <a:cs typeface="Arial"/>
              </a:rPr>
              <a:t>de </a:t>
            </a:r>
            <a:r>
              <a:rPr sz="3067" b="1" spc="-7" dirty="0">
                <a:latin typeface="Arial"/>
                <a:cs typeface="Arial"/>
              </a:rPr>
              <a:t> </a:t>
            </a:r>
            <a:r>
              <a:rPr sz="3067" b="1" dirty="0">
                <a:latin typeface="Arial"/>
                <a:cs typeface="Arial"/>
              </a:rPr>
              <a:t>irregularidades:</a:t>
            </a:r>
            <a:endParaRPr sz="3067" dirty="0">
              <a:latin typeface="Arial"/>
              <a:cs typeface="Arial"/>
            </a:endParaRPr>
          </a:p>
          <a:p>
            <a:pPr marL="16933" defTabSz="609585">
              <a:lnSpc>
                <a:spcPts val="2867"/>
              </a:lnSpc>
              <a:spcBef>
                <a:spcPts val="1867"/>
              </a:spcBef>
            </a:pPr>
            <a:r>
              <a:rPr sz="2400" b="1" dirty="0">
                <a:latin typeface="Arial"/>
                <a:cs typeface="Arial"/>
              </a:rPr>
              <a:t>(...)</a:t>
            </a:r>
            <a:endParaRPr sz="2400" dirty="0">
              <a:latin typeface="Arial"/>
              <a:cs typeface="Arial"/>
            </a:endParaRPr>
          </a:p>
          <a:p>
            <a:pPr marL="16933" marR="857652" defTabSz="609585">
              <a:lnSpc>
                <a:spcPts val="4000"/>
              </a:lnSpc>
              <a:spcBef>
                <a:spcPts val="120"/>
              </a:spcBef>
              <a:buFontTx/>
              <a:buChar char="•"/>
              <a:tabLst>
                <a:tab pos="284473" algn="l"/>
              </a:tabLst>
            </a:pPr>
            <a:r>
              <a:rPr lang="pt-BR" sz="3333" b="1" dirty="0">
                <a:latin typeface="Arial"/>
                <a:cs typeface="Arial"/>
              </a:rPr>
              <a:t> F</a:t>
            </a:r>
            <a:r>
              <a:rPr sz="3333" b="1" dirty="0" err="1">
                <a:latin typeface="Arial"/>
                <a:cs typeface="Arial"/>
              </a:rPr>
              <a:t>ornecedor</a:t>
            </a:r>
            <a:r>
              <a:rPr sz="3333" b="1" spc="-4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com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empresa</a:t>
            </a:r>
            <a:r>
              <a:rPr sz="3333" b="1" spc="-4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aberta</a:t>
            </a:r>
            <a:r>
              <a:rPr sz="3333" b="1" spc="-3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recentemente,</a:t>
            </a:r>
            <a:r>
              <a:rPr sz="3333" b="1" spc="-7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em </a:t>
            </a:r>
            <a:r>
              <a:rPr sz="3333" b="1" spc="-907" dirty="0">
                <a:latin typeface="Arial"/>
                <a:cs typeface="Arial"/>
              </a:rPr>
              <a:t> </a:t>
            </a:r>
            <a:r>
              <a:rPr sz="3333" b="1" spc="7" dirty="0">
                <a:latin typeface="Arial"/>
                <a:cs typeface="Arial"/>
              </a:rPr>
              <a:t>especial,</a:t>
            </a:r>
            <a:r>
              <a:rPr sz="3333" b="1" spc="-7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no</a:t>
            </a:r>
            <a:r>
              <a:rPr sz="3333" b="1" spc="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ano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da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spc="7" dirty="0">
                <a:latin typeface="Arial"/>
                <a:cs typeface="Arial"/>
              </a:rPr>
              <a:t>eleição;</a:t>
            </a:r>
            <a:endParaRPr sz="3333" dirty="0">
              <a:latin typeface="Arial"/>
              <a:cs typeface="Arial"/>
            </a:endParaRPr>
          </a:p>
          <a:p>
            <a:pPr marL="16933" marR="354744" defTabSz="609585">
              <a:lnSpc>
                <a:spcPts val="4000"/>
              </a:lnSpc>
              <a:buFontTx/>
              <a:buChar char="•"/>
              <a:tabLst>
                <a:tab pos="284473" algn="l"/>
              </a:tabLst>
            </a:pPr>
            <a:r>
              <a:rPr lang="pt-BR" sz="3333" b="1" dirty="0">
                <a:latin typeface="Arial"/>
                <a:cs typeface="Arial"/>
              </a:rPr>
              <a:t> F</a:t>
            </a:r>
            <a:r>
              <a:rPr sz="3333" b="1" dirty="0" err="1">
                <a:latin typeface="Arial"/>
                <a:cs typeface="Arial"/>
              </a:rPr>
              <a:t>ornecedor</a:t>
            </a:r>
            <a:r>
              <a:rPr sz="3333" b="1" spc="-47" dirty="0">
                <a:latin typeface="Arial"/>
                <a:cs typeface="Arial"/>
              </a:rPr>
              <a:t> </a:t>
            </a:r>
            <a:r>
              <a:rPr sz="3333" b="1" spc="7" dirty="0">
                <a:latin typeface="Arial"/>
                <a:cs typeface="Arial"/>
              </a:rPr>
              <a:t>sem</a:t>
            </a:r>
            <a:r>
              <a:rPr sz="3333" b="1" spc="-3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registro</a:t>
            </a:r>
            <a:r>
              <a:rPr sz="3333" b="1" spc="-3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comercial</a:t>
            </a:r>
            <a:r>
              <a:rPr sz="3333" b="1" spc="-5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(Junta</a:t>
            </a:r>
            <a:r>
              <a:rPr sz="3333" b="1" spc="-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Comercial) </a:t>
            </a:r>
            <a:r>
              <a:rPr sz="3333" b="1" spc="-90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ou</a:t>
            </a:r>
            <a:r>
              <a:rPr sz="3333" b="1" spc="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fiscal</a:t>
            </a:r>
            <a:r>
              <a:rPr sz="3333" b="1" spc="-5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(Receita</a:t>
            </a:r>
            <a:r>
              <a:rPr sz="3333" b="1" spc="-6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Federal);</a:t>
            </a:r>
            <a:endParaRPr sz="3333" dirty="0">
              <a:latin typeface="Arial"/>
              <a:cs typeface="Arial"/>
            </a:endParaRPr>
          </a:p>
          <a:p>
            <a:pPr marL="16933" marR="474968" defTabSz="609585">
              <a:lnSpc>
                <a:spcPts val="4000"/>
              </a:lnSpc>
              <a:spcBef>
                <a:spcPts val="7"/>
              </a:spcBef>
              <a:buFontTx/>
              <a:buChar char="•"/>
              <a:tabLst>
                <a:tab pos="284473" algn="l"/>
              </a:tabLst>
            </a:pPr>
            <a:r>
              <a:rPr lang="pt-BR" sz="3333" b="1" dirty="0">
                <a:latin typeface="Arial"/>
                <a:cs typeface="Arial"/>
              </a:rPr>
              <a:t> F</a:t>
            </a:r>
            <a:r>
              <a:rPr sz="3333" b="1" dirty="0" err="1">
                <a:latin typeface="Arial"/>
                <a:cs typeface="Arial"/>
              </a:rPr>
              <a:t>ornecedor</a:t>
            </a:r>
            <a:r>
              <a:rPr sz="3333" b="1" spc="-4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cujo (s) </a:t>
            </a:r>
            <a:r>
              <a:rPr sz="3333" b="1" spc="-7" dirty="0">
                <a:latin typeface="Arial"/>
                <a:cs typeface="Arial"/>
              </a:rPr>
              <a:t>sócio </a:t>
            </a:r>
            <a:r>
              <a:rPr sz="3333" b="1" spc="7" dirty="0">
                <a:latin typeface="Arial"/>
                <a:cs typeface="Arial"/>
              </a:rPr>
              <a:t>(s)</a:t>
            </a:r>
            <a:r>
              <a:rPr sz="3333" b="1" dirty="0">
                <a:latin typeface="Arial"/>
                <a:cs typeface="Arial"/>
              </a:rPr>
              <a:t> seja</a:t>
            </a:r>
            <a:r>
              <a:rPr sz="3333" b="1" spc="-2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filiado</a:t>
            </a:r>
            <a:r>
              <a:rPr sz="3333" b="1" spc="-2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a partido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ou </a:t>
            </a:r>
            <a:r>
              <a:rPr sz="3333" b="1" spc="-90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tenha</a:t>
            </a:r>
            <a:r>
              <a:rPr sz="3333" b="1" spc="-20" dirty="0">
                <a:latin typeface="Arial"/>
                <a:cs typeface="Arial"/>
              </a:rPr>
              <a:t> </a:t>
            </a:r>
            <a:r>
              <a:rPr sz="3333" b="1" spc="7" dirty="0">
                <a:latin typeface="Arial"/>
                <a:cs typeface="Arial"/>
              </a:rPr>
              <a:t>relação</a:t>
            </a:r>
            <a:r>
              <a:rPr sz="3333" b="1" spc="-6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de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parentesco</a:t>
            </a:r>
            <a:r>
              <a:rPr sz="3333" b="1" spc="-6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com</a:t>
            </a:r>
            <a:r>
              <a:rPr sz="3333" b="1" spc="-4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o</a:t>
            </a:r>
            <a:r>
              <a:rPr sz="3333" b="1" spc="2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candidato</a:t>
            </a:r>
            <a:r>
              <a:rPr sz="3333" b="1" spc="-20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ou</a:t>
            </a:r>
            <a:endParaRPr sz="3333" dirty="0">
              <a:latin typeface="Arial"/>
              <a:cs typeface="Arial"/>
            </a:endParaRPr>
          </a:p>
          <a:p>
            <a:pPr marL="16933" defTabSz="609585">
              <a:lnSpc>
                <a:spcPts val="3873"/>
              </a:lnSpc>
            </a:pPr>
            <a:r>
              <a:rPr sz="3333" b="1" dirty="0">
                <a:latin typeface="Arial"/>
                <a:cs typeface="Arial"/>
              </a:rPr>
              <a:t>membros</a:t>
            </a:r>
            <a:r>
              <a:rPr sz="3333" b="1" spc="-2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do</a:t>
            </a:r>
            <a:r>
              <a:rPr sz="3333" b="1" spc="-3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partido;</a:t>
            </a:r>
            <a:endParaRPr sz="3333" dirty="0">
              <a:latin typeface="Arial"/>
              <a:cs typeface="Arial"/>
            </a:endParaRPr>
          </a:p>
          <a:p>
            <a:pPr marL="283626" indent="-267540" defTabSz="609585">
              <a:spcBef>
                <a:spcPts val="7"/>
              </a:spcBef>
              <a:buFontTx/>
              <a:buChar char="•"/>
              <a:tabLst>
                <a:tab pos="284473" algn="l"/>
              </a:tabLst>
            </a:pPr>
            <a:r>
              <a:rPr lang="pt-BR" sz="3333" b="1" dirty="0">
                <a:latin typeface="Arial"/>
                <a:cs typeface="Arial"/>
              </a:rPr>
              <a:t>F</a:t>
            </a:r>
            <a:r>
              <a:rPr sz="3333" b="1" dirty="0" err="1">
                <a:latin typeface="Arial"/>
                <a:cs typeface="Arial"/>
              </a:rPr>
              <a:t>ornecedor</a:t>
            </a:r>
            <a:r>
              <a:rPr sz="3333" b="1" spc="-53" dirty="0">
                <a:latin typeface="Arial"/>
                <a:cs typeface="Arial"/>
              </a:rPr>
              <a:t> </a:t>
            </a:r>
            <a:r>
              <a:rPr sz="3333" b="1" spc="-7" dirty="0">
                <a:latin typeface="Arial"/>
                <a:cs typeface="Arial"/>
              </a:rPr>
              <a:t>que</a:t>
            </a:r>
            <a:r>
              <a:rPr sz="3333" b="1" spc="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tenha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contratos</a:t>
            </a:r>
            <a:r>
              <a:rPr sz="3333" b="1" spc="-13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com</a:t>
            </a:r>
            <a:r>
              <a:rPr sz="3333" b="1" spc="-7" dirty="0">
                <a:latin typeface="Arial"/>
                <a:cs typeface="Arial"/>
              </a:rPr>
              <a:t> </a:t>
            </a:r>
            <a:r>
              <a:rPr sz="3333" b="1" dirty="0">
                <a:latin typeface="Arial"/>
                <a:cs typeface="Arial"/>
              </a:rPr>
              <a:t>o</a:t>
            </a:r>
            <a:r>
              <a:rPr sz="3333" b="1" spc="-7" dirty="0">
                <a:latin typeface="Arial"/>
                <a:cs typeface="Arial"/>
              </a:rPr>
              <a:t> poder</a:t>
            </a:r>
            <a:r>
              <a:rPr sz="3333" b="1" dirty="0">
                <a:latin typeface="Arial"/>
                <a:cs typeface="Arial"/>
              </a:rPr>
              <a:t> público.</a:t>
            </a:r>
            <a:endParaRPr sz="3333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3259" y="1510271"/>
            <a:ext cx="11171649" cy="694207"/>
          </a:xfrm>
          <a:prstGeom prst="rect">
            <a:avLst/>
          </a:prstGeom>
        </p:spPr>
        <p:txBody>
          <a:bodyPr vert="horz" wrap="square" lIns="0" tIns="16933" rIns="0" bIns="0" rtlCol="0" anchor="t">
            <a:spAutoFit/>
          </a:bodyPr>
          <a:lstStyle/>
          <a:p>
            <a:pPr marL="16933">
              <a:spcBef>
                <a:spcPts val="133"/>
              </a:spcBef>
            </a:pPr>
            <a:r>
              <a:rPr sz="4400" b="1" dirty="0">
                <a:solidFill>
                  <a:schemeClr val="tx1"/>
                </a:solidFill>
                <a:latin typeface="Arial MT"/>
                <a:cs typeface="Arial MT"/>
              </a:rPr>
              <a:t>Excelentes</a:t>
            </a:r>
            <a:r>
              <a:rPr sz="4400" b="1" spc="-73" dirty="0">
                <a:solidFill>
                  <a:schemeClr val="tx1"/>
                </a:solidFill>
                <a:latin typeface="Arial MT"/>
                <a:cs typeface="Arial MT"/>
              </a:rPr>
              <a:t> </a:t>
            </a:r>
            <a:r>
              <a:rPr sz="4400" b="1" dirty="0">
                <a:solidFill>
                  <a:schemeClr val="tx1"/>
                </a:solidFill>
                <a:latin typeface="Arial MT"/>
                <a:cs typeface="Arial MT"/>
              </a:rPr>
              <a:t>Eleições</a:t>
            </a:r>
            <a:r>
              <a:rPr sz="4400" b="1" spc="-47" dirty="0">
                <a:solidFill>
                  <a:schemeClr val="tx1"/>
                </a:solidFill>
                <a:latin typeface="Arial MT"/>
                <a:cs typeface="Arial MT"/>
              </a:rPr>
              <a:t> </a:t>
            </a:r>
            <a:r>
              <a:rPr sz="4400" b="1" dirty="0">
                <a:solidFill>
                  <a:schemeClr val="tx1"/>
                </a:solidFill>
                <a:latin typeface="Arial MT"/>
                <a:cs typeface="Arial MT"/>
              </a:rPr>
              <a:t>a</a:t>
            </a:r>
            <a:r>
              <a:rPr sz="4400" b="1" spc="-20" dirty="0">
                <a:solidFill>
                  <a:schemeClr val="tx1"/>
                </a:solidFill>
                <a:latin typeface="Arial MT"/>
                <a:cs typeface="Arial MT"/>
              </a:rPr>
              <a:t> </a:t>
            </a:r>
            <a:r>
              <a:rPr sz="4400" b="1" dirty="0">
                <a:solidFill>
                  <a:schemeClr val="tx1"/>
                </a:solidFill>
                <a:latin typeface="Arial MT"/>
                <a:cs typeface="Arial MT"/>
              </a:rPr>
              <a:t>todos</a:t>
            </a:r>
            <a:r>
              <a:rPr sz="4400" b="1" spc="-7" dirty="0">
                <a:solidFill>
                  <a:schemeClr val="tx1"/>
                </a:solidFill>
                <a:latin typeface="Arial MT"/>
                <a:cs typeface="Arial MT"/>
              </a:rPr>
              <a:t> </a:t>
            </a:r>
            <a:r>
              <a:rPr sz="4400" b="1" dirty="0">
                <a:solidFill>
                  <a:schemeClr val="tx1"/>
                </a:solidFill>
                <a:latin typeface="Arial MT"/>
                <a:cs typeface="Arial MT"/>
              </a:rPr>
              <a:t>e</a:t>
            </a:r>
            <a:r>
              <a:rPr sz="4400" b="1" spc="-40" dirty="0">
                <a:solidFill>
                  <a:schemeClr val="tx1"/>
                </a:solidFill>
                <a:latin typeface="Arial MT"/>
                <a:cs typeface="Arial MT"/>
              </a:rPr>
              <a:t> </a:t>
            </a:r>
            <a:r>
              <a:rPr sz="4400" b="1" dirty="0">
                <a:solidFill>
                  <a:schemeClr val="tx1"/>
                </a:solidFill>
                <a:latin typeface="Arial MT"/>
                <a:cs typeface="Arial MT"/>
              </a:rPr>
              <a:t>a todas!!!!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idx="1"/>
          </p:nvPr>
        </p:nvSpPr>
        <p:spPr>
          <a:xfrm>
            <a:off x="-845128" y="2797364"/>
            <a:ext cx="12316691" cy="1679092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2696566" marR="6773" indent="0" algn="ctr">
              <a:spcBef>
                <a:spcPts val="133"/>
              </a:spcBef>
              <a:buNone/>
            </a:pPr>
            <a:r>
              <a:rPr sz="5400" b="1" spc="-13" dirty="0"/>
              <a:t>Com </a:t>
            </a:r>
            <a:r>
              <a:rPr sz="5400" b="1" dirty="0"/>
              <a:t>vitória nas urnas e </a:t>
            </a:r>
            <a:r>
              <a:rPr sz="5400" b="1" spc="7" dirty="0"/>
              <a:t> </a:t>
            </a:r>
            <a:r>
              <a:rPr sz="5400" b="1" dirty="0"/>
              <a:t>comemoração</a:t>
            </a:r>
            <a:r>
              <a:rPr sz="5400" b="1" spc="-47" dirty="0"/>
              <a:t> </a:t>
            </a:r>
            <a:r>
              <a:rPr sz="5400" b="1" dirty="0"/>
              <a:t>nos</a:t>
            </a:r>
            <a:r>
              <a:rPr sz="5400" b="1" spc="-160" dirty="0"/>
              <a:t> </a:t>
            </a:r>
            <a:r>
              <a:rPr sz="5400" b="1" spc="-27" dirty="0"/>
              <a:t>Tribunais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adro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Cacho">
  <a:themeElements>
    <a:clrScheme name="Cacho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Cach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ach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B9BFA2-1FA5-44A1-B975-10D6BF58EC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541854-87B3-4953-A183-EF3BD285377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E577E783-5AB8-45E6-9E56-AE4007523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 de arquitetura</Template>
  <TotalTime>812</TotalTime>
  <Words>7134</Words>
  <Application>Microsoft Office PowerPoint</Application>
  <PresentationFormat>Widescreen</PresentationFormat>
  <Paragraphs>813</Paragraphs>
  <Slides>101</Slides>
  <Notes>33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101</vt:i4>
      </vt:variant>
    </vt:vector>
  </HeadingPairs>
  <TitlesOfParts>
    <vt:vector size="114" baseType="lpstr">
      <vt:lpstr>Aharoni</vt:lpstr>
      <vt:lpstr>Arial</vt:lpstr>
      <vt:lpstr>Arial Black</vt:lpstr>
      <vt:lpstr>Arial MT</vt:lpstr>
      <vt:lpstr>Arial Nova</vt:lpstr>
      <vt:lpstr>Calibri</vt:lpstr>
      <vt:lpstr>Century Gothic</vt:lpstr>
      <vt:lpstr>Corbel</vt:lpstr>
      <vt:lpstr>Wingdings</vt:lpstr>
      <vt:lpstr>Wingdings 2</vt:lpstr>
      <vt:lpstr>Wingdings 3</vt:lpstr>
      <vt:lpstr>Quadro</vt:lpstr>
      <vt:lpstr>Cacho</vt:lpstr>
      <vt:lpstr>ARRECADAÇÃO, GASTOS  E PRESTAÇÃO DE CONTAS  ELEITORAIS 2022</vt:lpstr>
      <vt:lpstr>Apresentação do PowerPoint</vt:lpstr>
      <vt:lpstr>Apresentação do PowerPoint</vt:lpstr>
      <vt:lpstr>PROVIDÊNCIAS  PRELIMINARES    PARA   CANDIDATOS:</vt:lpstr>
      <vt:lpstr>CNPJ</vt:lpstr>
      <vt:lpstr>Apresentação do PowerPoint</vt:lpstr>
      <vt:lpstr>Apresentação do PowerPoint</vt:lpstr>
      <vt:lpstr>Apresentação do PowerPoint</vt:lpstr>
      <vt:lpstr>RECIBOS ELEITORAIS</vt:lpstr>
      <vt:lpstr>CNPJ</vt:lpstr>
      <vt:lpstr>Apresentação do PowerPoint</vt:lpstr>
      <vt:lpstr>MARCO INICIAL  PARA  ARRECADAÇÃO</vt:lpstr>
      <vt:lpstr>FONTES  DE   ARRECADAÇÃO</vt:lpstr>
      <vt:lpstr>FONTES  DE   ARRECADAÇÃO</vt:lpstr>
      <vt:lpstr>FONTES  DE   ARRECADAÇÃO</vt:lpstr>
      <vt:lpstr>DOAÇÕES DO PARTIDO  E  DOAÇÕES FINANCEIRAS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ATENÇÃO!!</vt:lpstr>
      <vt:lpstr>Atenção!!</vt:lpstr>
      <vt:lpstr>Apresentação do PowerPoint</vt:lpstr>
      <vt:lpstr>FEDERAÇÕES (Res TSE 23.670/21)</vt:lpstr>
      <vt:lpstr>FEDERAÇÕES</vt:lpstr>
      <vt:lpstr>ATENÇÃO</vt:lpstr>
      <vt:lpstr>LIMITES  DE GASTOS</vt:lpstr>
      <vt:lpstr>LIMITES DE GASTOS</vt:lpstr>
      <vt:lpstr>LIMITES DE GASTOS</vt:lpstr>
      <vt:lpstr>EFETIVAÇÃO DOS GASTOS</vt:lpstr>
      <vt:lpstr>CONTRATAÇÕES PERMITIDAS  ANTES DA CONTA ABERTA</vt:lpstr>
      <vt:lpstr>Apresentação do PowerPoint</vt:lpstr>
      <vt:lpstr>Apresentação do PowerPoint</vt:lpstr>
      <vt:lpstr>  DICAS DE SEMPRE</vt:lpstr>
      <vt:lpstr>COMPARTILHAMENTO  ORGÃOS/DADOS</vt:lpstr>
      <vt:lpstr>Quais são as exigências para   TODO e QUALQUER material impresso?</vt:lpstr>
      <vt:lpstr>DOBRADINHA</vt:lpstr>
      <vt:lpstr>ATENÇÃO PARA DESPESAS  COM COMBUSTÍVEL!</vt:lpstr>
      <vt:lpstr>Apresentação do PowerPoint</vt:lpstr>
      <vt:lpstr>LIMITES EM RELAÇÃO AO TOTAL  DOS GASTOS DA CAMPANHA  ESPECÍFICOS DE GASTOS</vt:lpstr>
      <vt:lpstr>Não podem ser pagas com recursos da campanha  as  seguintes despesas, de natureza pessoal do candidato:</vt:lpstr>
      <vt:lpstr>GASTOS  PROIBIDOS</vt:lpstr>
      <vt:lpstr>LIMITES PARA GASTOS  COM PESSOAL</vt:lpstr>
      <vt:lpstr>DETALHAMENTO DOS GASTOS COM PESSOAL</vt:lpstr>
      <vt:lpstr>IMPORTANTE</vt:lpstr>
      <vt:lpstr>ELEITOR SIMPATIZANTE!</vt:lpstr>
      <vt:lpstr>ATENÇÃO AOS IMPULSIONAMENTOS!!!</vt:lpstr>
      <vt:lpstr>FORMAS PERMITIDAS PARA PAGAMENTO DAS DESPESAS</vt:lpstr>
      <vt:lpstr>FUNDO DE  CAIXA É  PERMITIDO</vt:lpstr>
      <vt:lpstr>PROFISSIONAIS IMPORTANTES NA PRESTAÇÃO DE CONTAS  ADVOGADO - CONTADOR - ADMINISTRADOR FINANCEIRO</vt:lpstr>
      <vt:lpstr>“Os gastos advocatícios</vt:lpstr>
      <vt:lpstr>ADMINISTRADOR  FINANCEIRO (necessário)</vt:lpstr>
      <vt:lpstr>CONTAS PARCIAIS</vt:lpstr>
      <vt:lpstr>CONTAS PARCIAIS</vt:lpstr>
      <vt:lpstr>SOBRAS DE CAMPANHA</vt:lpstr>
      <vt:lpstr>SOBRAS DE CAMPANHA</vt:lpstr>
      <vt:lpstr>Recursos não utilizados do FEFC não são consideradas sobras  de campanha, não devem ser transferidos ao partido mas, sim,  deverão ser transferidos ao Tesouro Nacional.</vt:lpstr>
      <vt:lpstr>DÍVIDAS DE CAMPANHA</vt:lpstr>
      <vt:lpstr>DÍVIDAS DE CAMPANHA</vt:lpstr>
      <vt:lpstr>DÍVIDAS DE CAMPANHA</vt:lpstr>
      <vt:lpstr>Apresentação do PowerPoint</vt:lpstr>
      <vt:lpstr>QUEM DEVE PRESTAR CONTAS ELEITORAIS?</vt:lpstr>
      <vt:lpstr>QUEM DEVE PRESTAR  CONTAS ELEITORAIS NO 2º TURNO?</vt:lpstr>
      <vt:lpstr>PROTOCOLO</vt:lpstr>
      <vt:lpstr>PRESTAÇÃO DE CONTAS SIMPLIFICADA</vt:lpstr>
      <vt:lpstr>COMPROVAÇÃO DOS GASTOS</vt:lpstr>
      <vt:lpstr>OUTROS MEIOS DE PROVA  E OUTROS DOCUMENTOS</vt:lpstr>
      <vt:lpstr>QUANDO DISPENSADA A EMISSÃO  DE DOCUMENTO FISCAL:</vt:lpstr>
      <vt:lpstr>COMPROVAÇÃO DOS  GASTOS COM MÃO DE OBRA</vt:lpstr>
      <vt:lpstr>Apresentação do PowerPoint</vt:lpstr>
      <vt:lpstr>COMPROVAÇÃO  DOS GASTOS  COM  PASSAGENS  AÉREAS</vt:lpstr>
      <vt:lpstr>DICAS PARA DESPESAS EM GERAL</vt:lpstr>
      <vt:lpstr>COMPROVAÇÃO DA RECEITA FINANCEIRA</vt:lpstr>
      <vt:lpstr>BENS DOADOS OU CEDIDOS  (ESTIMÁVEIS)</vt:lpstr>
      <vt:lpstr>SERVIÇO GRATUITO PRESTADO  (ESTIMÁVEIS)</vt:lpstr>
      <vt:lpstr>Apresentação do PowerPoint</vt:lpstr>
      <vt:lpstr>Apresentação do PowerPoint</vt:lpstr>
      <vt:lpstr>OMISSÃO DO CANDIDATO        </vt:lpstr>
      <vt:lpstr>DESAPROVAÇÃO DAS CONTAS  DOS CANDIDATOS</vt:lpstr>
      <vt:lpstr>Apresentação do PowerPoint</vt:lpstr>
      <vt:lpstr>NIJE (NÚCLEO DE INTELIGÊNCIA DA JUSTIÇA ELEITORAL)</vt:lpstr>
      <vt:lpstr>NIJE (NÚCLEO DE INTELIGÊNCIA DA JUSTIÇA ELEITORAL) considera suspeitas transações financeiras decorrentes de</vt:lpstr>
      <vt:lpstr>Apresentação do PowerPoint</vt:lpstr>
      <vt:lpstr>Apresentação do PowerPoint</vt:lpstr>
      <vt:lpstr>Excelentes Eleições a todos e a todas!!!!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ARRECADAÇÃO, GASTOS  E PRESTAÇÃO DE CONTAS  ELEITORAIS 2022</dc:title>
  <dc:creator>Nailde Crisitiane Feitosa Guimaraes</dc:creator>
  <cp:lastModifiedBy>gsprodutosdelimpeza@gmail.com</cp:lastModifiedBy>
  <cp:revision>5</cp:revision>
  <dcterms:created xsi:type="dcterms:W3CDTF">2022-08-12T15:53:04Z</dcterms:created>
  <dcterms:modified xsi:type="dcterms:W3CDTF">2022-08-14T14:00:47Z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